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handoutMasterIdLst>
    <p:handoutMasterId r:id="rId44"/>
  </p:handoutMasterIdLst>
  <p:sldIdLst>
    <p:sldId id="581" r:id="rId5"/>
    <p:sldId id="442" r:id="rId6"/>
    <p:sldId id="362" r:id="rId7"/>
    <p:sldId id="358" r:id="rId8"/>
    <p:sldId id="2147307492" r:id="rId9"/>
    <p:sldId id="2147307405" r:id="rId10"/>
    <p:sldId id="2147307410" r:id="rId11"/>
    <p:sldId id="560" r:id="rId12"/>
    <p:sldId id="4533" r:id="rId13"/>
    <p:sldId id="2147308361" r:id="rId14"/>
    <p:sldId id="2147308363" r:id="rId15"/>
    <p:sldId id="573" r:id="rId16"/>
    <p:sldId id="582" r:id="rId17"/>
    <p:sldId id="2753" r:id="rId18"/>
    <p:sldId id="425" r:id="rId19"/>
    <p:sldId id="2147308368" r:id="rId20"/>
    <p:sldId id="2147308362" r:id="rId21"/>
    <p:sldId id="574" r:id="rId22"/>
    <p:sldId id="2147308365" r:id="rId23"/>
    <p:sldId id="2147308364" r:id="rId24"/>
    <p:sldId id="575" r:id="rId25"/>
    <p:sldId id="314" r:id="rId26"/>
    <p:sldId id="3063" r:id="rId27"/>
    <p:sldId id="2147307363" r:id="rId28"/>
    <p:sldId id="9377" r:id="rId29"/>
    <p:sldId id="2147308367" r:id="rId30"/>
    <p:sldId id="577" r:id="rId31"/>
    <p:sldId id="2147307470" r:id="rId32"/>
    <p:sldId id="9289" r:id="rId33"/>
    <p:sldId id="443" r:id="rId34"/>
    <p:sldId id="2147308369" r:id="rId35"/>
    <p:sldId id="2147308357" r:id="rId36"/>
    <p:sldId id="275" r:id="rId37"/>
    <p:sldId id="3390" r:id="rId38"/>
    <p:sldId id="2147308366" r:id="rId39"/>
    <p:sldId id="433" r:id="rId40"/>
    <p:sldId id="504" r:id="rId41"/>
    <p:sldId id="2147308377" r:id="rId42"/>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iapositivas de introducción" id="{788706E3-0718-4815-B78F-B4EF02B2C6E7}">
          <p14:sldIdLst>
            <p14:sldId id="581"/>
            <p14:sldId id="442"/>
          </p14:sldIdLst>
        </p14:section>
        <p14:section name="Tendencias" id="{6787567E-24CE-404C-8AF8-A518B2584B91}">
          <p14:sldIdLst>
            <p14:sldId id="362"/>
            <p14:sldId id="358"/>
            <p14:sldId id="2147307492"/>
            <p14:sldId id="2147307405"/>
          </p14:sldIdLst>
        </p14:section>
        <p14:section name="Dispositivos PowerProtect" id="{255FF39C-C83D-4696-9D65-0C63A19FC76F}">
          <p14:sldIdLst>
            <p14:sldId id="2147307410"/>
          </p14:sldIdLst>
        </p14:section>
        <p14:section name="Serie DP" id="{4C81D463-960C-417B-B0B8-5DC31AC8BB79}">
          <p14:sldIdLst>
            <p14:sldId id="560"/>
            <p14:sldId id="4533"/>
            <p14:sldId id="2147308361"/>
            <p14:sldId id="2147308363"/>
          </p14:sldIdLst>
        </p14:section>
        <p14:section name="Sencillez" id="{63E1D863-DB04-41D9-B022-555C4428773D}">
          <p14:sldIdLst>
            <p14:sldId id="573"/>
            <p14:sldId id="582"/>
            <p14:sldId id="2753"/>
            <p14:sldId id="425"/>
          </p14:sldIdLst>
        </p14:section>
        <p14:section name="Eficiencia" id="{BEDA9F81-1434-49BD-984B-5460E73EC119}">
          <p14:sldIdLst>
            <p14:sldId id="2147308368"/>
            <p14:sldId id="2147308362"/>
          </p14:sldIdLst>
        </p14:section>
        <p14:section name="Agilidad" id="{68159F2A-D24B-482D-87BF-49E224FDFFC3}">
          <p14:sldIdLst>
            <p14:sldId id="574"/>
            <p14:sldId id="2147308365"/>
            <p14:sldId id="2147308364"/>
          </p14:sldIdLst>
        </p14:section>
        <p14:section name="VMware" id="{EA6E155E-D6C3-4E18-B89E-DF43280AE3CC}">
          <p14:sldIdLst>
            <p14:sldId id="575"/>
            <p14:sldId id="314"/>
            <p14:sldId id="3063"/>
            <p14:sldId id="2147307363"/>
            <p14:sldId id="9377"/>
            <p14:sldId id="2147308367"/>
          </p14:sldIdLst>
        </p14:section>
        <p14:section name="Seguridad" id="{ECB65019-E643-4FEA-BD3A-EA5A8E265D11}">
          <p14:sldIdLst>
            <p14:sldId id="577"/>
            <p14:sldId id="2147307470"/>
          </p14:sldIdLst>
        </p14:section>
        <p14:section name="Garantías" id="{419DA681-F131-40D7-A36C-F2FE34D876A0}">
          <p14:sldIdLst>
            <p14:sldId id="9289"/>
            <p14:sldId id="443"/>
            <p14:sldId id="2147308369"/>
            <p14:sldId id="2147308357"/>
          </p14:sldIdLst>
        </p14:section>
        <p14:section name="Diapositivas finales" id="{6D189FAF-9BC5-42D8-A90A-D1E40E751929}">
          <p14:sldIdLst>
            <p14:sldId id="275"/>
          </p14:sldIdLst>
        </p14:section>
        <p14:section name="Cerrar" id="{5A2AA918-AB54-43DE-B610-0C1F7DD229BB}">
          <p14:sldIdLst>
            <p14:sldId id="3390"/>
            <p14:sldId id="2147308366"/>
            <p14:sldId id="433"/>
            <p14:sldId id="504"/>
            <p14:sldId id="2147308377"/>
          </p14:sldIdLst>
        </p14:section>
      </p14:sectionLst>
    </p:ext>
    <p:ext uri="{EFAFB233-063F-42B5-8137-9DF3F51BA10A}">
      <p15:sldGuideLst xmlns:p15="http://schemas.microsoft.com/office/powerpoint/2012/main">
        <p15:guide id="2" pos="3240" userDrawn="1">
          <p15:clr>
            <a:srgbClr val="A4A3A4"/>
          </p15:clr>
        </p15:guide>
        <p15:guide id="3" orient="horz" pos="20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puy, Cliff" initials="DC" lastIdx="31" clrIdx="0">
    <p:extLst>
      <p:ext uri="{19B8F6BF-5375-455C-9EA6-DF929625EA0E}">
        <p15:presenceInfo xmlns:p15="http://schemas.microsoft.com/office/powerpoint/2012/main" userId="S::Cliff.Depuy@Dell.com::4c674cec-c43a-4a2a-887d-9727f5bc71cc" providerId="AD"/>
      </p:ext>
    </p:extLst>
  </p:cmAuthor>
  <p:cmAuthor id="2" name="Giuliano, Thomas" initials="GT" lastIdx="1" clrIdx="1">
    <p:extLst>
      <p:ext uri="{19B8F6BF-5375-455C-9EA6-DF929625EA0E}">
        <p15:presenceInfo xmlns:p15="http://schemas.microsoft.com/office/powerpoint/2012/main" userId="S::thomas.giuliano@emc.com::a76da4a3-7481-4db9-9446-ff90073826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CC1"/>
    <a:srgbClr val="0376BE"/>
    <a:srgbClr val="FFFFFF"/>
    <a:srgbClr val="56AFDC"/>
    <a:srgbClr val="0076CE"/>
    <a:srgbClr val="808080"/>
    <a:srgbClr val="41B6E6"/>
    <a:srgbClr val="CC6600"/>
    <a:srgbClr val="EEEEEE"/>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B9FE3-1130-4728-8C79-C96AE966CA26}" v="2" dt="2020-10-21T20:25:34.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32" autoAdjust="0"/>
    <p:restoredTop sz="94291" autoAdjust="0"/>
  </p:normalViewPr>
  <p:slideViewPr>
    <p:cSldViewPr showGuides="1">
      <p:cViewPr varScale="1">
        <p:scale>
          <a:sx n="94" d="100"/>
          <a:sy n="94" d="100"/>
        </p:scale>
        <p:origin x="696" y="78"/>
      </p:cViewPr>
      <p:guideLst>
        <p:guide pos="3240"/>
        <p:guide orient="horz" pos="2004"/>
      </p:guideLst>
    </p:cSldViewPr>
  </p:slideViewPr>
  <p:notesTextViewPr>
    <p:cViewPr>
      <p:scale>
        <a:sx n="3" d="2"/>
        <a:sy n="3" d="2"/>
      </p:scale>
      <p:origin x="0" y="0"/>
    </p:cViewPr>
  </p:notesTextViewPr>
  <p:sorterViewPr>
    <p:cViewPr>
      <p:scale>
        <a:sx n="80" d="100"/>
        <a:sy n="80" d="100"/>
      </p:scale>
      <p:origin x="0" y="0"/>
    </p:cViewPr>
  </p:sorterViewPr>
  <p:notesViewPr>
    <p:cSldViewPr showGuides="1">
      <p:cViewPr varScale="1">
        <p:scale>
          <a:sx n="82" d="100"/>
          <a:sy n="82" d="100"/>
        </p:scale>
        <p:origin x="393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91A05-9C5A-4CD2-91BC-00E1563F8E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C80FAB-16C9-48E7-B570-0C67BCF4304E}">
      <dgm:prSet phldrT="[Text]" custT="1"/>
      <dgm:spPr>
        <a:solidFill>
          <a:schemeClr val="bg1"/>
        </a:solidFill>
      </dgm:spPr>
      <dgm:t>
        <a:bodyPr/>
        <a:lstStyle/>
        <a:p>
          <a:pPr>
            <a:buClr>
              <a:srgbClr val="007DB8"/>
            </a:buClr>
          </a:pPr>
          <a:r>
            <a:rPr lang="en-US" sz="3000" b="1" dirty="0" err="1">
              <a:solidFill>
                <a:schemeClr val="tx2"/>
              </a:solidFill>
              <a:latin typeface="Arial"/>
            </a:rPr>
            <a:t>Físico</a:t>
          </a:r>
          <a:endParaRPr lang="es-419" sz="3000" b="1" dirty="0">
            <a:solidFill>
              <a:schemeClr val="tx2"/>
            </a:solidFill>
            <a:latin typeface="Arial"/>
            <a:ea typeface="Arial Regular" charset="0"/>
            <a:cs typeface="Arial Regular" charset="0"/>
          </a:endParaRPr>
        </a:p>
      </dgm:t>
    </dgm:pt>
    <dgm:pt modelId="{C49DCFD9-D74E-4C75-95C6-AA94BD3D8B5B}" type="parTrans" cxnId="{C2913B26-73F5-468D-A7A2-1662DA00449A}">
      <dgm:prSet/>
      <dgm:spPr/>
      <dgm:t>
        <a:bodyPr/>
        <a:lstStyle/>
        <a:p>
          <a:endParaRPr lang="en-US"/>
        </a:p>
      </dgm:t>
    </dgm:pt>
    <dgm:pt modelId="{EE0D4B69-6112-4B59-BF70-5763620623DF}" type="sibTrans" cxnId="{C2913B26-73F5-468D-A7A2-1662DA00449A}">
      <dgm:prSet/>
      <dgm:spPr/>
      <dgm:t>
        <a:bodyPr/>
        <a:lstStyle/>
        <a:p>
          <a:endParaRPr lang="en-US"/>
        </a:p>
      </dgm:t>
    </dgm:pt>
    <dgm:pt modelId="{46874F6D-52D2-41BA-9DCC-CBDE49896024}">
      <dgm:prSet phldrT="[Text]" custT="1"/>
      <dgm:spPr>
        <a:solidFill>
          <a:schemeClr val="bg1"/>
        </a:solidFill>
      </dgm:spPr>
      <dgm:t>
        <a:bodyPr/>
        <a:lstStyle/>
        <a:p>
          <a:r>
            <a:rPr lang="es-419" sz="3000" b="1" dirty="0">
              <a:solidFill>
                <a:schemeClr val="tx2"/>
              </a:solidFill>
            </a:rPr>
            <a:t>Nube</a:t>
          </a:r>
        </a:p>
      </dgm:t>
    </dgm:pt>
    <dgm:pt modelId="{D93D3076-9F9A-420C-94DD-B15B1BE0A72C}" type="parTrans" cxnId="{2517A53D-1001-4C7B-A2EC-E8D2D2E177BC}">
      <dgm:prSet/>
      <dgm:spPr/>
      <dgm:t>
        <a:bodyPr/>
        <a:lstStyle/>
        <a:p>
          <a:endParaRPr lang="en-US"/>
        </a:p>
      </dgm:t>
    </dgm:pt>
    <dgm:pt modelId="{697BA544-1E0B-4F62-9A64-A751DFAC2188}" type="sibTrans" cxnId="{2517A53D-1001-4C7B-A2EC-E8D2D2E177BC}">
      <dgm:prSet/>
      <dgm:spPr/>
      <dgm:t>
        <a:bodyPr/>
        <a:lstStyle/>
        <a:p>
          <a:endParaRPr lang="en-US"/>
        </a:p>
      </dgm:t>
    </dgm:pt>
    <dgm:pt modelId="{8ABEA01D-6BA3-47D2-974E-D1E6602E11CF}">
      <dgm:prSet phldrT="[Text]" custT="1"/>
      <dgm:spPr>
        <a:solidFill>
          <a:schemeClr val="bg1"/>
        </a:solidFill>
      </dgm:spPr>
      <dgm:t>
        <a:bodyPr lIns="0" rIns="0"/>
        <a:lstStyle/>
        <a:p>
          <a:pPr>
            <a:buClr>
              <a:srgbClr val="007DB8"/>
            </a:buClr>
          </a:pPr>
          <a:r>
            <a:rPr lang="es-419" sz="2100" b="1" spc="-20" baseline="0" dirty="0">
              <a:solidFill>
                <a:schemeClr val="tx2"/>
              </a:solidFill>
              <a:latin typeface="Arial"/>
              <a:ea typeface="Arial Regular" charset="0"/>
              <a:cs typeface="Arial Regular" charset="0"/>
            </a:rPr>
            <a:t>Aplicaciones personalizadas </a:t>
          </a:r>
          <a:br>
            <a:rPr lang="es-419" sz="2100" b="1" spc="-20" baseline="0" dirty="0">
              <a:solidFill>
                <a:schemeClr val="tx2"/>
              </a:solidFill>
              <a:latin typeface="Arial"/>
              <a:ea typeface="Arial Regular" charset="0"/>
              <a:cs typeface="Arial Regular" charset="0"/>
            </a:rPr>
          </a:br>
          <a:r>
            <a:rPr lang="es-419" sz="2100" b="1" spc="-20" baseline="0" dirty="0">
              <a:solidFill>
                <a:schemeClr val="tx2"/>
              </a:solidFill>
              <a:latin typeface="Arial"/>
              <a:ea typeface="Arial Regular" charset="0"/>
              <a:cs typeface="Arial Regular" charset="0"/>
            </a:rPr>
            <a:t>o desarrolladas internamente</a:t>
          </a:r>
        </a:p>
      </dgm:t>
    </dgm:pt>
    <dgm:pt modelId="{F2894CC2-BD34-419C-9A52-2288C44B6B86}" type="parTrans" cxnId="{17E20DC2-B8F6-4BD4-8C15-96D67E3BB9EA}">
      <dgm:prSet/>
      <dgm:spPr/>
      <dgm:t>
        <a:bodyPr/>
        <a:lstStyle/>
        <a:p>
          <a:endParaRPr lang="en-US"/>
        </a:p>
      </dgm:t>
    </dgm:pt>
    <dgm:pt modelId="{CA5BD9F9-F697-475A-8EBB-B6857A2113DF}" type="sibTrans" cxnId="{17E20DC2-B8F6-4BD4-8C15-96D67E3BB9EA}">
      <dgm:prSet/>
      <dgm:spPr/>
      <dgm:t>
        <a:bodyPr/>
        <a:lstStyle/>
        <a:p>
          <a:endParaRPr lang="en-US"/>
        </a:p>
      </dgm:t>
    </dgm:pt>
    <dgm:pt modelId="{71480901-63A3-40CC-B619-2FC74FDD07B3}">
      <dgm:prSet phldrT="[Text]" custT="1"/>
      <dgm:spPr>
        <a:solidFill>
          <a:schemeClr val="bg1"/>
        </a:solidFill>
      </dgm:spPr>
      <dgm:t>
        <a:bodyPr/>
        <a:lstStyle/>
        <a:p>
          <a:pPr>
            <a:buClr>
              <a:srgbClr val="007DB8"/>
            </a:buClr>
          </a:pPr>
          <a:r>
            <a:rPr lang="es-419" sz="3000" b="1" dirty="0">
              <a:solidFill>
                <a:schemeClr val="tx2"/>
              </a:solidFill>
              <a:latin typeface="Arial"/>
              <a:ea typeface="Arial Regular" charset="0"/>
              <a:cs typeface="Arial Regular" charset="0"/>
            </a:rPr>
            <a:t>Virtual</a:t>
          </a:r>
          <a:endParaRPr lang="es-419" sz="3200" b="1" dirty="0">
            <a:solidFill>
              <a:schemeClr val="tx2"/>
            </a:solidFill>
            <a:latin typeface="Arial"/>
            <a:ea typeface="Arial Regular" charset="0"/>
            <a:cs typeface="Arial Regular" charset="0"/>
          </a:endParaRPr>
        </a:p>
      </dgm:t>
    </dgm:pt>
    <dgm:pt modelId="{78A2A297-05F5-4F39-A00A-30E7713F995E}" type="parTrans" cxnId="{31931129-39A9-435F-9F7F-5432A92C5C60}">
      <dgm:prSet/>
      <dgm:spPr/>
      <dgm:t>
        <a:bodyPr/>
        <a:lstStyle/>
        <a:p>
          <a:endParaRPr lang="en-US"/>
        </a:p>
      </dgm:t>
    </dgm:pt>
    <dgm:pt modelId="{1CE8FF1B-1ADB-46F5-AFD6-799005AF926D}" type="sibTrans" cxnId="{31931129-39A9-435F-9F7F-5432A92C5C60}">
      <dgm:prSet/>
      <dgm:spPr/>
      <dgm:t>
        <a:bodyPr/>
        <a:lstStyle/>
        <a:p>
          <a:endParaRPr lang="en-US"/>
        </a:p>
      </dgm:t>
    </dgm:pt>
    <dgm:pt modelId="{0703DB84-B5D9-48CF-A2B6-8E7193A69285}" type="pres">
      <dgm:prSet presAssocID="{D6191A05-9C5A-4CD2-91BC-00E1563F8E44}" presName="diagram" presStyleCnt="0">
        <dgm:presLayoutVars>
          <dgm:dir/>
          <dgm:resizeHandles val="exact"/>
        </dgm:presLayoutVars>
      </dgm:prSet>
      <dgm:spPr/>
      <dgm:t>
        <a:bodyPr/>
        <a:lstStyle/>
        <a:p>
          <a:endParaRPr lang="es-MX"/>
        </a:p>
      </dgm:t>
    </dgm:pt>
    <dgm:pt modelId="{E1B1EA1E-022C-42D7-8CC9-C55E8C11A263}" type="pres">
      <dgm:prSet presAssocID="{47C80FAB-16C9-48E7-B570-0C67BCF4304E}" presName="node" presStyleLbl="node1" presStyleIdx="0" presStyleCnt="4">
        <dgm:presLayoutVars>
          <dgm:bulletEnabled val="1"/>
        </dgm:presLayoutVars>
      </dgm:prSet>
      <dgm:spPr/>
      <dgm:t>
        <a:bodyPr/>
        <a:lstStyle/>
        <a:p>
          <a:endParaRPr lang="es-MX"/>
        </a:p>
      </dgm:t>
    </dgm:pt>
    <dgm:pt modelId="{12A84C38-1059-40A9-B1F6-52D21C177BB8}" type="pres">
      <dgm:prSet presAssocID="{EE0D4B69-6112-4B59-BF70-5763620623DF}" presName="sibTrans" presStyleCnt="0"/>
      <dgm:spPr/>
    </dgm:pt>
    <dgm:pt modelId="{798ADB76-B1BC-445C-8168-DF18BFCB0D2E}" type="pres">
      <dgm:prSet presAssocID="{46874F6D-52D2-41BA-9DCC-CBDE49896024}" presName="node" presStyleLbl="node1" presStyleIdx="1" presStyleCnt="4">
        <dgm:presLayoutVars>
          <dgm:bulletEnabled val="1"/>
        </dgm:presLayoutVars>
      </dgm:prSet>
      <dgm:spPr/>
      <dgm:t>
        <a:bodyPr/>
        <a:lstStyle/>
        <a:p>
          <a:endParaRPr lang="es-MX"/>
        </a:p>
      </dgm:t>
    </dgm:pt>
    <dgm:pt modelId="{24384A94-9F5B-4A71-B5AD-24C6D97C119C}" type="pres">
      <dgm:prSet presAssocID="{697BA544-1E0B-4F62-9A64-A751DFAC2188}" presName="sibTrans" presStyleCnt="0"/>
      <dgm:spPr/>
    </dgm:pt>
    <dgm:pt modelId="{B3A8683E-F3E8-463A-A4BA-FB40C2113F07}" type="pres">
      <dgm:prSet presAssocID="{8ABEA01D-6BA3-47D2-974E-D1E6602E11CF}" presName="node" presStyleLbl="node1" presStyleIdx="2" presStyleCnt="4">
        <dgm:presLayoutVars>
          <dgm:bulletEnabled val="1"/>
        </dgm:presLayoutVars>
      </dgm:prSet>
      <dgm:spPr/>
      <dgm:t>
        <a:bodyPr/>
        <a:lstStyle/>
        <a:p>
          <a:endParaRPr lang="es-MX"/>
        </a:p>
      </dgm:t>
    </dgm:pt>
    <dgm:pt modelId="{F9D47B83-7595-43AD-816B-7F1CA5967DD2}" type="pres">
      <dgm:prSet presAssocID="{CA5BD9F9-F697-475A-8EBB-B6857A2113DF}" presName="sibTrans" presStyleCnt="0"/>
      <dgm:spPr/>
    </dgm:pt>
    <dgm:pt modelId="{45B6F8B8-C50E-49F2-828D-A1FB348BD03E}" type="pres">
      <dgm:prSet presAssocID="{71480901-63A3-40CC-B619-2FC74FDD07B3}" presName="node" presStyleLbl="node1" presStyleIdx="3" presStyleCnt="4">
        <dgm:presLayoutVars>
          <dgm:bulletEnabled val="1"/>
        </dgm:presLayoutVars>
      </dgm:prSet>
      <dgm:spPr/>
      <dgm:t>
        <a:bodyPr/>
        <a:lstStyle/>
        <a:p>
          <a:endParaRPr lang="es-MX"/>
        </a:p>
      </dgm:t>
    </dgm:pt>
  </dgm:ptLst>
  <dgm:cxnLst>
    <dgm:cxn modelId="{2517A53D-1001-4C7B-A2EC-E8D2D2E177BC}" srcId="{D6191A05-9C5A-4CD2-91BC-00E1563F8E44}" destId="{46874F6D-52D2-41BA-9DCC-CBDE49896024}" srcOrd="1" destOrd="0" parTransId="{D93D3076-9F9A-420C-94DD-B15B1BE0A72C}" sibTransId="{697BA544-1E0B-4F62-9A64-A751DFAC2188}"/>
    <dgm:cxn modelId="{7FF865E3-AD46-47FD-988B-4AEA09331672}" type="presOf" srcId="{71480901-63A3-40CC-B619-2FC74FDD07B3}" destId="{45B6F8B8-C50E-49F2-828D-A1FB348BD03E}" srcOrd="0" destOrd="0" presId="urn:microsoft.com/office/officeart/2005/8/layout/default"/>
    <dgm:cxn modelId="{4E72C0E2-01FC-416B-A0FD-7F52CCA4710D}" type="presOf" srcId="{8ABEA01D-6BA3-47D2-974E-D1E6602E11CF}" destId="{B3A8683E-F3E8-463A-A4BA-FB40C2113F07}" srcOrd="0" destOrd="0" presId="urn:microsoft.com/office/officeart/2005/8/layout/default"/>
    <dgm:cxn modelId="{C2913B26-73F5-468D-A7A2-1662DA00449A}" srcId="{D6191A05-9C5A-4CD2-91BC-00E1563F8E44}" destId="{47C80FAB-16C9-48E7-B570-0C67BCF4304E}" srcOrd="0" destOrd="0" parTransId="{C49DCFD9-D74E-4C75-95C6-AA94BD3D8B5B}" sibTransId="{EE0D4B69-6112-4B59-BF70-5763620623DF}"/>
    <dgm:cxn modelId="{61A3F048-6BBB-4CB3-97DC-DAB29B985201}" type="presOf" srcId="{46874F6D-52D2-41BA-9DCC-CBDE49896024}" destId="{798ADB76-B1BC-445C-8168-DF18BFCB0D2E}" srcOrd="0" destOrd="0" presId="urn:microsoft.com/office/officeart/2005/8/layout/default"/>
    <dgm:cxn modelId="{17E20DC2-B8F6-4BD4-8C15-96D67E3BB9EA}" srcId="{D6191A05-9C5A-4CD2-91BC-00E1563F8E44}" destId="{8ABEA01D-6BA3-47D2-974E-D1E6602E11CF}" srcOrd="2" destOrd="0" parTransId="{F2894CC2-BD34-419C-9A52-2288C44B6B86}" sibTransId="{CA5BD9F9-F697-475A-8EBB-B6857A2113DF}"/>
    <dgm:cxn modelId="{A5836ADC-F89C-4E86-83EB-3C092F06E9D9}" type="presOf" srcId="{47C80FAB-16C9-48E7-B570-0C67BCF4304E}" destId="{E1B1EA1E-022C-42D7-8CC9-C55E8C11A263}" srcOrd="0" destOrd="0" presId="urn:microsoft.com/office/officeart/2005/8/layout/default"/>
    <dgm:cxn modelId="{31931129-39A9-435F-9F7F-5432A92C5C60}" srcId="{D6191A05-9C5A-4CD2-91BC-00E1563F8E44}" destId="{71480901-63A3-40CC-B619-2FC74FDD07B3}" srcOrd="3" destOrd="0" parTransId="{78A2A297-05F5-4F39-A00A-30E7713F995E}" sibTransId="{1CE8FF1B-1ADB-46F5-AFD6-799005AF926D}"/>
    <dgm:cxn modelId="{863D65FE-F380-473B-B3AD-0F8934F9FA42}" type="presOf" srcId="{D6191A05-9C5A-4CD2-91BC-00E1563F8E44}" destId="{0703DB84-B5D9-48CF-A2B6-8E7193A69285}" srcOrd="0" destOrd="0" presId="urn:microsoft.com/office/officeart/2005/8/layout/default"/>
    <dgm:cxn modelId="{F44D8056-48E5-4580-BCBA-F834F5687456}" type="presParOf" srcId="{0703DB84-B5D9-48CF-A2B6-8E7193A69285}" destId="{E1B1EA1E-022C-42D7-8CC9-C55E8C11A263}" srcOrd="0" destOrd="0" presId="urn:microsoft.com/office/officeart/2005/8/layout/default"/>
    <dgm:cxn modelId="{4A1465EC-09F7-45AB-91FC-060F2C3E282D}" type="presParOf" srcId="{0703DB84-B5D9-48CF-A2B6-8E7193A69285}" destId="{12A84C38-1059-40A9-B1F6-52D21C177BB8}" srcOrd="1" destOrd="0" presId="urn:microsoft.com/office/officeart/2005/8/layout/default"/>
    <dgm:cxn modelId="{62AE2E7C-94AE-4195-8FD8-28CE504E810B}" type="presParOf" srcId="{0703DB84-B5D9-48CF-A2B6-8E7193A69285}" destId="{798ADB76-B1BC-445C-8168-DF18BFCB0D2E}" srcOrd="2" destOrd="0" presId="urn:microsoft.com/office/officeart/2005/8/layout/default"/>
    <dgm:cxn modelId="{D3ABB022-8A36-4CC9-82B3-DEE3D697783A}" type="presParOf" srcId="{0703DB84-B5D9-48CF-A2B6-8E7193A69285}" destId="{24384A94-9F5B-4A71-B5AD-24C6D97C119C}" srcOrd="3" destOrd="0" presId="urn:microsoft.com/office/officeart/2005/8/layout/default"/>
    <dgm:cxn modelId="{4413DCFB-135A-4063-886D-773103C2BCB5}" type="presParOf" srcId="{0703DB84-B5D9-48CF-A2B6-8E7193A69285}" destId="{B3A8683E-F3E8-463A-A4BA-FB40C2113F07}" srcOrd="4" destOrd="0" presId="urn:microsoft.com/office/officeart/2005/8/layout/default"/>
    <dgm:cxn modelId="{823F3E11-4BD1-4D66-89D4-99249D1A650C}" type="presParOf" srcId="{0703DB84-B5D9-48CF-A2B6-8E7193A69285}" destId="{F9D47B83-7595-43AD-816B-7F1CA5967DD2}" srcOrd="5" destOrd="0" presId="urn:microsoft.com/office/officeart/2005/8/layout/default"/>
    <dgm:cxn modelId="{D7037F3D-628F-475A-A342-911F46593DF5}" type="presParOf" srcId="{0703DB84-B5D9-48CF-A2B6-8E7193A69285}" destId="{45B6F8B8-C50E-49F2-828D-A1FB348BD03E}"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0262B-2BA6-4DCA-A1ED-7279F10CABA3}"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E3AA3A0A-176E-4EF5-B7BF-AD765A59C8E1}">
      <dgm:prSet phldrT="[Text]"/>
      <dgm:spPr/>
      <dgm:t>
        <a:bodyPr/>
        <a:lstStyle/>
        <a:p>
          <a:r>
            <a:rPr lang="es-419">
              <a:solidFill>
                <a:schemeClr val="bg2"/>
              </a:solidFill>
            </a:rPr>
            <a:t>Paneles</a:t>
          </a:r>
        </a:p>
      </dgm:t>
    </dgm:pt>
    <dgm:pt modelId="{D5ABB4C6-8357-45ED-95FE-936F5B8518FB}" type="parTrans" cxnId="{98107650-E851-43C6-B015-3CA9FE3BCE19}">
      <dgm:prSet/>
      <dgm:spPr/>
      <dgm:t>
        <a:bodyPr/>
        <a:lstStyle/>
        <a:p>
          <a:endParaRPr lang="en-US">
            <a:solidFill>
              <a:schemeClr val="bg2"/>
            </a:solidFill>
          </a:endParaRPr>
        </a:p>
      </dgm:t>
    </dgm:pt>
    <dgm:pt modelId="{51DE81F6-F17E-4044-B381-9B638E376ECD}" type="sibTrans" cxnId="{98107650-E851-43C6-B015-3CA9FE3BCE19}">
      <dgm:prSet/>
      <dgm:spPr/>
      <dgm:t>
        <a:bodyPr/>
        <a:lstStyle/>
        <a:p>
          <a:endParaRPr lang="en-US">
            <a:solidFill>
              <a:schemeClr val="bg2"/>
            </a:solidFill>
          </a:endParaRPr>
        </a:p>
      </dgm:t>
    </dgm:pt>
    <dgm:pt modelId="{346DAC8D-14E0-47F9-B5EF-A591E4E09168}">
      <dgm:prSet phldrT="[Text]"/>
      <dgm:spPr/>
      <dgm:t>
        <a:bodyPr rIns="0"/>
        <a:lstStyle/>
        <a:p>
          <a:r>
            <a:rPr lang="es-419">
              <a:solidFill>
                <a:schemeClr val="bg2"/>
              </a:solidFill>
            </a:rPr>
            <a:t>Resoluciones de excepciones</a:t>
          </a:r>
        </a:p>
      </dgm:t>
    </dgm:pt>
    <dgm:pt modelId="{42A1051C-A893-4D01-B17D-966504CB14AC}" type="parTrans" cxnId="{52E41EDD-6871-4E4D-A5ED-22964026ADF2}">
      <dgm:prSet/>
      <dgm:spPr/>
      <dgm:t>
        <a:bodyPr/>
        <a:lstStyle/>
        <a:p>
          <a:endParaRPr lang="en-US">
            <a:solidFill>
              <a:schemeClr val="bg2"/>
            </a:solidFill>
          </a:endParaRPr>
        </a:p>
      </dgm:t>
    </dgm:pt>
    <dgm:pt modelId="{E832F0CC-CED2-47AC-B301-26E49B263867}" type="sibTrans" cxnId="{52E41EDD-6871-4E4D-A5ED-22964026ADF2}">
      <dgm:prSet/>
      <dgm:spPr/>
      <dgm:t>
        <a:bodyPr/>
        <a:lstStyle/>
        <a:p>
          <a:endParaRPr lang="en-US">
            <a:solidFill>
              <a:schemeClr val="bg2"/>
            </a:solidFill>
          </a:endParaRPr>
        </a:p>
      </dgm:t>
    </dgm:pt>
    <dgm:pt modelId="{070C008E-0485-4F5A-B741-508C0D7CEC40}">
      <dgm:prSet phldrT="[Text]"/>
      <dgm:spPr/>
      <dgm:t>
        <a:bodyPr/>
        <a:lstStyle/>
        <a:p>
          <a:r>
            <a:rPr lang="es-419">
              <a:solidFill>
                <a:schemeClr val="bg2"/>
              </a:solidFill>
            </a:rPr>
            <a:t>Administración de políticas</a:t>
          </a:r>
        </a:p>
      </dgm:t>
    </dgm:pt>
    <dgm:pt modelId="{0981E0BA-02C5-41F3-9721-3F0D87C047DA}" type="parTrans" cxnId="{4DD5CB89-62F2-4350-8ED9-CCC226FA0F35}">
      <dgm:prSet/>
      <dgm:spPr/>
      <dgm:t>
        <a:bodyPr/>
        <a:lstStyle/>
        <a:p>
          <a:endParaRPr lang="en-US">
            <a:solidFill>
              <a:schemeClr val="bg2"/>
            </a:solidFill>
          </a:endParaRPr>
        </a:p>
      </dgm:t>
    </dgm:pt>
    <dgm:pt modelId="{8C2B8120-C03D-427C-81EA-32F74C419439}" type="sibTrans" cxnId="{4DD5CB89-62F2-4350-8ED9-CCC226FA0F35}">
      <dgm:prSet/>
      <dgm:spPr/>
      <dgm:t>
        <a:bodyPr/>
        <a:lstStyle/>
        <a:p>
          <a:endParaRPr lang="en-US">
            <a:solidFill>
              <a:schemeClr val="bg2"/>
            </a:solidFill>
          </a:endParaRPr>
        </a:p>
      </dgm:t>
    </dgm:pt>
    <dgm:pt modelId="{1CB59539-E267-4683-B1A7-A23CDDE96D1A}">
      <dgm:prSet phldrT="[Text]"/>
      <dgm:spPr/>
      <dgm:t>
        <a:bodyPr/>
        <a:lstStyle/>
        <a:p>
          <a:r>
            <a:rPr lang="es-419">
              <a:solidFill>
                <a:schemeClr val="bg2"/>
              </a:solidFill>
            </a:rPr>
            <a:t>Generación </a:t>
          </a:r>
          <a:br>
            <a:rPr lang="es-419">
              <a:solidFill>
                <a:schemeClr val="bg2"/>
              </a:solidFill>
            </a:rPr>
          </a:br>
          <a:r>
            <a:rPr lang="es-419">
              <a:solidFill>
                <a:schemeClr val="bg2"/>
              </a:solidFill>
            </a:rPr>
            <a:t>de informes</a:t>
          </a:r>
        </a:p>
      </dgm:t>
    </dgm:pt>
    <dgm:pt modelId="{FC85F34D-2D6C-4917-9FA7-D6FC92B79FE2}" type="parTrans" cxnId="{07AC07BC-331D-4C52-B9B6-94EA5BD38CCB}">
      <dgm:prSet/>
      <dgm:spPr/>
      <dgm:t>
        <a:bodyPr/>
        <a:lstStyle/>
        <a:p>
          <a:endParaRPr lang="en-US">
            <a:solidFill>
              <a:schemeClr val="bg2"/>
            </a:solidFill>
          </a:endParaRPr>
        </a:p>
      </dgm:t>
    </dgm:pt>
    <dgm:pt modelId="{98C7620E-A1AD-4EF6-AE8B-06550A9324C8}" type="sibTrans" cxnId="{07AC07BC-331D-4C52-B9B6-94EA5BD38CCB}">
      <dgm:prSet/>
      <dgm:spPr/>
      <dgm:t>
        <a:bodyPr/>
        <a:lstStyle/>
        <a:p>
          <a:endParaRPr lang="en-US">
            <a:solidFill>
              <a:schemeClr val="bg2"/>
            </a:solidFill>
          </a:endParaRPr>
        </a:p>
      </dgm:t>
    </dgm:pt>
    <dgm:pt modelId="{146750C1-D0DF-47DD-8264-2C87CC0222AE}" type="pres">
      <dgm:prSet presAssocID="{DBB0262B-2BA6-4DCA-A1ED-7279F10CABA3}" presName="diagram" presStyleCnt="0">
        <dgm:presLayoutVars>
          <dgm:dir/>
          <dgm:resizeHandles val="exact"/>
        </dgm:presLayoutVars>
      </dgm:prSet>
      <dgm:spPr/>
      <dgm:t>
        <a:bodyPr/>
        <a:lstStyle/>
        <a:p>
          <a:endParaRPr lang="es-MX"/>
        </a:p>
      </dgm:t>
    </dgm:pt>
    <dgm:pt modelId="{B92E13D5-385F-4185-AB20-4DE51011AB62}" type="pres">
      <dgm:prSet presAssocID="{E3AA3A0A-176E-4EF5-B7BF-AD765A59C8E1}" presName="node" presStyleLbl="node1" presStyleIdx="0" presStyleCnt="4" custLinFactNeighborX="-18189">
        <dgm:presLayoutVars>
          <dgm:bulletEnabled val="1"/>
        </dgm:presLayoutVars>
      </dgm:prSet>
      <dgm:spPr>
        <a:prstGeom prst="roundRect">
          <a:avLst/>
        </a:prstGeom>
      </dgm:spPr>
      <dgm:t>
        <a:bodyPr/>
        <a:lstStyle/>
        <a:p>
          <a:endParaRPr lang="es-MX"/>
        </a:p>
      </dgm:t>
    </dgm:pt>
    <dgm:pt modelId="{8129C127-6E25-481F-BFD9-4A63E6C6EFA4}" type="pres">
      <dgm:prSet presAssocID="{51DE81F6-F17E-4044-B381-9B638E376ECD}" presName="sibTrans" presStyleCnt="0"/>
      <dgm:spPr/>
    </dgm:pt>
    <dgm:pt modelId="{BCA92736-04CE-4266-9460-AB874FDFA4A8}" type="pres">
      <dgm:prSet presAssocID="{346DAC8D-14E0-47F9-B5EF-A591E4E09168}" presName="node" presStyleLbl="node1" presStyleIdx="1" presStyleCnt="4" custLinFactNeighborX="22384">
        <dgm:presLayoutVars>
          <dgm:bulletEnabled val="1"/>
        </dgm:presLayoutVars>
      </dgm:prSet>
      <dgm:spPr>
        <a:prstGeom prst="roundRect">
          <a:avLst/>
        </a:prstGeom>
      </dgm:spPr>
      <dgm:t>
        <a:bodyPr/>
        <a:lstStyle/>
        <a:p>
          <a:endParaRPr lang="es-MX"/>
        </a:p>
      </dgm:t>
    </dgm:pt>
    <dgm:pt modelId="{62DDE55C-1C62-4F5D-92FC-FBE5B648FD6D}" type="pres">
      <dgm:prSet presAssocID="{E832F0CC-CED2-47AC-B301-26E49B263867}" presName="sibTrans" presStyleCnt="0"/>
      <dgm:spPr/>
    </dgm:pt>
    <dgm:pt modelId="{D3685A98-EDD0-4566-B11D-C3BEE2856B8A}" type="pres">
      <dgm:prSet presAssocID="{070C008E-0485-4F5A-B741-508C0D7CEC40}" presName="node" presStyleLbl="node1" presStyleIdx="2" presStyleCnt="4" custLinFactNeighborX="-18189">
        <dgm:presLayoutVars>
          <dgm:bulletEnabled val="1"/>
        </dgm:presLayoutVars>
      </dgm:prSet>
      <dgm:spPr>
        <a:prstGeom prst="roundRect">
          <a:avLst/>
        </a:prstGeom>
      </dgm:spPr>
      <dgm:t>
        <a:bodyPr/>
        <a:lstStyle/>
        <a:p>
          <a:endParaRPr lang="es-MX"/>
        </a:p>
      </dgm:t>
    </dgm:pt>
    <dgm:pt modelId="{6B74D1D3-8AD9-430A-913E-DE4986C93BAA}" type="pres">
      <dgm:prSet presAssocID="{8C2B8120-C03D-427C-81EA-32F74C419439}" presName="sibTrans" presStyleCnt="0"/>
      <dgm:spPr/>
    </dgm:pt>
    <dgm:pt modelId="{0A7F94CB-2002-48B5-A4FB-038EB3AAFFE5}" type="pres">
      <dgm:prSet presAssocID="{1CB59539-E267-4683-B1A7-A23CDDE96D1A}" presName="node" presStyleLbl="node1" presStyleIdx="3" presStyleCnt="4" custLinFactNeighborX="22384">
        <dgm:presLayoutVars>
          <dgm:bulletEnabled val="1"/>
        </dgm:presLayoutVars>
      </dgm:prSet>
      <dgm:spPr>
        <a:prstGeom prst="roundRect">
          <a:avLst/>
        </a:prstGeom>
      </dgm:spPr>
      <dgm:t>
        <a:bodyPr/>
        <a:lstStyle/>
        <a:p>
          <a:endParaRPr lang="es-MX"/>
        </a:p>
      </dgm:t>
    </dgm:pt>
  </dgm:ptLst>
  <dgm:cxnLst>
    <dgm:cxn modelId="{1128DF28-6905-4BC7-BD5B-817CD45E453C}" type="presOf" srcId="{DBB0262B-2BA6-4DCA-A1ED-7279F10CABA3}" destId="{146750C1-D0DF-47DD-8264-2C87CC0222AE}" srcOrd="0" destOrd="0" presId="urn:microsoft.com/office/officeart/2005/8/layout/default"/>
    <dgm:cxn modelId="{4DD5CB89-62F2-4350-8ED9-CCC226FA0F35}" srcId="{DBB0262B-2BA6-4DCA-A1ED-7279F10CABA3}" destId="{070C008E-0485-4F5A-B741-508C0D7CEC40}" srcOrd="2" destOrd="0" parTransId="{0981E0BA-02C5-41F3-9721-3F0D87C047DA}" sibTransId="{8C2B8120-C03D-427C-81EA-32F74C419439}"/>
    <dgm:cxn modelId="{C38ABAC2-B6DF-46C9-9BCB-D33820BA2808}" type="presOf" srcId="{070C008E-0485-4F5A-B741-508C0D7CEC40}" destId="{D3685A98-EDD0-4566-B11D-C3BEE2856B8A}" srcOrd="0" destOrd="0" presId="urn:microsoft.com/office/officeart/2005/8/layout/default"/>
    <dgm:cxn modelId="{8580B247-8E83-44A9-885B-99A9708AB274}" type="presOf" srcId="{346DAC8D-14E0-47F9-B5EF-A591E4E09168}" destId="{BCA92736-04CE-4266-9460-AB874FDFA4A8}" srcOrd="0" destOrd="0" presId="urn:microsoft.com/office/officeart/2005/8/layout/default"/>
    <dgm:cxn modelId="{98107650-E851-43C6-B015-3CA9FE3BCE19}" srcId="{DBB0262B-2BA6-4DCA-A1ED-7279F10CABA3}" destId="{E3AA3A0A-176E-4EF5-B7BF-AD765A59C8E1}" srcOrd="0" destOrd="0" parTransId="{D5ABB4C6-8357-45ED-95FE-936F5B8518FB}" sibTransId="{51DE81F6-F17E-4044-B381-9B638E376ECD}"/>
    <dgm:cxn modelId="{A8438C8B-C844-40C4-89CA-C12464096D5F}" type="presOf" srcId="{E3AA3A0A-176E-4EF5-B7BF-AD765A59C8E1}" destId="{B92E13D5-385F-4185-AB20-4DE51011AB62}" srcOrd="0" destOrd="0" presId="urn:microsoft.com/office/officeart/2005/8/layout/default"/>
    <dgm:cxn modelId="{52E41EDD-6871-4E4D-A5ED-22964026ADF2}" srcId="{DBB0262B-2BA6-4DCA-A1ED-7279F10CABA3}" destId="{346DAC8D-14E0-47F9-B5EF-A591E4E09168}" srcOrd="1" destOrd="0" parTransId="{42A1051C-A893-4D01-B17D-966504CB14AC}" sibTransId="{E832F0CC-CED2-47AC-B301-26E49B263867}"/>
    <dgm:cxn modelId="{07AC07BC-331D-4C52-B9B6-94EA5BD38CCB}" srcId="{DBB0262B-2BA6-4DCA-A1ED-7279F10CABA3}" destId="{1CB59539-E267-4683-B1A7-A23CDDE96D1A}" srcOrd="3" destOrd="0" parTransId="{FC85F34D-2D6C-4917-9FA7-D6FC92B79FE2}" sibTransId="{98C7620E-A1AD-4EF6-AE8B-06550A9324C8}"/>
    <dgm:cxn modelId="{13B5FE3C-487B-4D19-B5C6-8B6D197B1D18}" type="presOf" srcId="{1CB59539-E267-4683-B1A7-A23CDDE96D1A}" destId="{0A7F94CB-2002-48B5-A4FB-038EB3AAFFE5}" srcOrd="0" destOrd="0" presId="urn:microsoft.com/office/officeart/2005/8/layout/default"/>
    <dgm:cxn modelId="{644CF4FB-4552-4953-A46E-6F9235742C02}" type="presParOf" srcId="{146750C1-D0DF-47DD-8264-2C87CC0222AE}" destId="{B92E13D5-385F-4185-AB20-4DE51011AB62}" srcOrd="0" destOrd="0" presId="urn:microsoft.com/office/officeart/2005/8/layout/default"/>
    <dgm:cxn modelId="{5AAB6A1D-3A6E-4874-BAA6-50775FF54BB8}" type="presParOf" srcId="{146750C1-D0DF-47DD-8264-2C87CC0222AE}" destId="{8129C127-6E25-481F-BFD9-4A63E6C6EFA4}" srcOrd="1" destOrd="0" presId="urn:microsoft.com/office/officeart/2005/8/layout/default"/>
    <dgm:cxn modelId="{8B27258A-7F35-42E6-ABF0-3C09117D15EC}" type="presParOf" srcId="{146750C1-D0DF-47DD-8264-2C87CC0222AE}" destId="{BCA92736-04CE-4266-9460-AB874FDFA4A8}" srcOrd="2" destOrd="0" presId="urn:microsoft.com/office/officeart/2005/8/layout/default"/>
    <dgm:cxn modelId="{25424342-C05C-4305-A9C2-EF61291F656F}" type="presParOf" srcId="{146750C1-D0DF-47DD-8264-2C87CC0222AE}" destId="{62DDE55C-1C62-4F5D-92FC-FBE5B648FD6D}" srcOrd="3" destOrd="0" presId="urn:microsoft.com/office/officeart/2005/8/layout/default"/>
    <dgm:cxn modelId="{F1E89E71-1486-4554-9A8D-CBA75E611661}" type="presParOf" srcId="{146750C1-D0DF-47DD-8264-2C87CC0222AE}" destId="{D3685A98-EDD0-4566-B11D-C3BEE2856B8A}" srcOrd="4" destOrd="0" presId="urn:microsoft.com/office/officeart/2005/8/layout/default"/>
    <dgm:cxn modelId="{1B890FD3-2B2F-4D0D-85BD-1E594FE849F4}" type="presParOf" srcId="{146750C1-D0DF-47DD-8264-2C87CC0222AE}" destId="{6B74D1D3-8AD9-430A-913E-DE4986C93BAA}" srcOrd="5" destOrd="0" presId="urn:microsoft.com/office/officeart/2005/8/layout/default"/>
    <dgm:cxn modelId="{3C0B2ECB-1BAE-4C58-8E8B-75B9E4B63329}" type="presParOf" srcId="{146750C1-D0DF-47DD-8264-2C87CC0222AE}" destId="{0A7F94CB-2002-48B5-A4FB-038EB3AAFFE5}" srcOrd="6" destOrd="0" presId="urn:microsoft.com/office/officeart/2005/8/layout/default"/>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194581F-7AC5-4EBE-8B9C-1A03A1A9E7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174799-91CF-44D6-80ED-3E4E4D5AE0AF}">
      <dgm:prSet phldrT="[Text]"/>
      <dgm:spPr>
        <a:solidFill>
          <a:schemeClr val="bg1"/>
        </a:solidFill>
        <a:effectLst>
          <a:outerShdw blurRad="50800" dist="38100" dir="2700000" algn="tl" rotWithShape="0">
            <a:prstClr val="black">
              <a:alpha val="40000"/>
            </a:prstClr>
          </a:outerShdw>
        </a:effectLst>
      </dgm:spPr>
      <dgm:t>
        <a:bodyPr/>
        <a:lstStyle/>
        <a:p>
          <a:r>
            <a:rPr lang="es-419">
              <a:solidFill>
                <a:schemeClr val="tx2"/>
              </a:solidFill>
            </a:rPr>
            <a:t>Recuperación automática </a:t>
          </a:r>
          <a:br>
            <a:rPr lang="es-419">
              <a:solidFill>
                <a:schemeClr val="tx2"/>
              </a:solidFill>
            </a:rPr>
          </a:br>
          <a:r>
            <a:rPr lang="es-419">
              <a:solidFill>
                <a:schemeClr val="tx2"/>
              </a:solidFill>
            </a:rPr>
            <a:t>en minutos</a:t>
          </a:r>
        </a:p>
      </dgm:t>
    </dgm:pt>
    <dgm:pt modelId="{CB90DC74-B0C7-44E0-90CE-8F032D354C69}" type="parTrans" cxnId="{11B6EFE0-5C47-4B8F-9C06-502AA9D648D7}">
      <dgm:prSet/>
      <dgm:spPr/>
      <dgm:t>
        <a:bodyPr/>
        <a:lstStyle/>
        <a:p>
          <a:endParaRPr lang="en-US"/>
        </a:p>
      </dgm:t>
    </dgm:pt>
    <dgm:pt modelId="{CF9A3585-1A32-4BB0-BCA0-2A8339751103}" type="sibTrans" cxnId="{11B6EFE0-5C47-4B8F-9C06-502AA9D648D7}">
      <dgm:prSet/>
      <dgm:spPr/>
      <dgm:t>
        <a:bodyPr/>
        <a:lstStyle/>
        <a:p>
          <a:endParaRPr lang="en-US"/>
        </a:p>
      </dgm:t>
    </dgm:pt>
    <dgm:pt modelId="{727228AB-7750-4164-B59F-7759EB670024}">
      <dgm:prSet phldrT="[Text]"/>
      <dgm:spPr>
        <a:solidFill>
          <a:schemeClr val="bg1"/>
        </a:solidFill>
        <a:effectLst>
          <a:outerShdw blurRad="50800" dist="38100" dir="2700000" algn="tl" rotWithShape="0">
            <a:prstClr val="black">
              <a:alpha val="40000"/>
            </a:prstClr>
          </a:outerShdw>
        </a:effectLst>
      </dgm:spPr>
      <dgm:t>
        <a:bodyPr/>
        <a:lstStyle/>
        <a:p>
          <a:r>
            <a:rPr lang="es-419">
              <a:solidFill>
                <a:schemeClr val="tx2"/>
              </a:solidFill>
            </a:rPr>
            <a:t>Integración transparente</a:t>
          </a:r>
        </a:p>
      </dgm:t>
    </dgm:pt>
    <dgm:pt modelId="{B51146EE-F6E8-4620-84EA-BC2A2284C79A}" type="parTrans" cxnId="{2A824E1F-D5A7-4763-9C4D-B3679BAEFBCF}">
      <dgm:prSet/>
      <dgm:spPr/>
      <dgm:t>
        <a:bodyPr/>
        <a:lstStyle/>
        <a:p>
          <a:endParaRPr lang="en-US"/>
        </a:p>
      </dgm:t>
    </dgm:pt>
    <dgm:pt modelId="{FEFC983F-A6B3-4B77-92EE-6D45BB9FD5E2}" type="sibTrans" cxnId="{2A824E1F-D5A7-4763-9C4D-B3679BAEFBCF}">
      <dgm:prSet/>
      <dgm:spPr/>
      <dgm:t>
        <a:bodyPr/>
        <a:lstStyle/>
        <a:p>
          <a:endParaRPr lang="en-US"/>
        </a:p>
      </dgm:t>
    </dgm:pt>
    <dgm:pt modelId="{527B204C-23A3-4DCD-801A-83FBBD4017C4}">
      <dgm:prSet phldrT="[Text]"/>
      <dgm:spPr>
        <a:solidFill>
          <a:schemeClr val="bg1"/>
        </a:solidFill>
        <a:effectLst>
          <a:outerShdw blurRad="50800" dist="38100" dir="2700000" algn="tl" rotWithShape="0">
            <a:prstClr val="black">
              <a:alpha val="40000"/>
            </a:prstClr>
          </a:outerShdw>
        </a:effectLst>
      </dgm:spPr>
      <dgm:t>
        <a:bodyPr/>
        <a:lstStyle/>
        <a:p>
          <a:r>
            <a:rPr lang="es-419">
              <a:solidFill>
                <a:schemeClr val="tx2"/>
              </a:solidFill>
            </a:rPr>
            <a:t>Menor </a:t>
          </a:r>
          <a:br>
            <a:rPr lang="es-419">
              <a:solidFill>
                <a:schemeClr val="tx2"/>
              </a:solidFill>
            </a:rPr>
          </a:br>
          <a:r>
            <a:rPr lang="es-419">
              <a:solidFill>
                <a:schemeClr val="tx2"/>
              </a:solidFill>
            </a:rPr>
            <a:t>TCO / ROI</a:t>
          </a:r>
        </a:p>
      </dgm:t>
    </dgm:pt>
    <dgm:pt modelId="{657319A6-1828-4E0B-B8A9-610A60F4D223}" type="parTrans" cxnId="{71F39CD1-722C-4175-A949-32D8B5B1DF4B}">
      <dgm:prSet/>
      <dgm:spPr/>
      <dgm:t>
        <a:bodyPr/>
        <a:lstStyle/>
        <a:p>
          <a:endParaRPr lang="en-US"/>
        </a:p>
      </dgm:t>
    </dgm:pt>
    <dgm:pt modelId="{6B3C4DBD-9DF8-484C-9C0D-E0D7FAE07F55}" type="sibTrans" cxnId="{71F39CD1-722C-4175-A949-32D8B5B1DF4B}">
      <dgm:prSet/>
      <dgm:spPr/>
      <dgm:t>
        <a:bodyPr/>
        <a:lstStyle/>
        <a:p>
          <a:endParaRPr lang="en-US"/>
        </a:p>
      </dgm:t>
    </dgm:pt>
    <dgm:pt modelId="{C3AEAD16-1150-4A17-8471-78FC8EB0380C}" type="pres">
      <dgm:prSet presAssocID="{D194581F-7AC5-4EBE-8B9C-1A03A1A9E70A}" presName="diagram" presStyleCnt="0">
        <dgm:presLayoutVars>
          <dgm:dir/>
          <dgm:resizeHandles val="exact"/>
        </dgm:presLayoutVars>
      </dgm:prSet>
      <dgm:spPr/>
      <dgm:t>
        <a:bodyPr/>
        <a:lstStyle/>
        <a:p>
          <a:endParaRPr lang="es-MX"/>
        </a:p>
      </dgm:t>
    </dgm:pt>
    <dgm:pt modelId="{33DC7138-1A90-43DD-AEAB-2D8F47F8AAE9}" type="pres">
      <dgm:prSet presAssocID="{94174799-91CF-44D6-80ED-3E4E4D5AE0AF}" presName="node" presStyleLbl="node1" presStyleIdx="0" presStyleCnt="3" custLinFactNeighborX="-25341">
        <dgm:presLayoutVars>
          <dgm:bulletEnabled val="1"/>
        </dgm:presLayoutVars>
      </dgm:prSet>
      <dgm:spPr/>
      <dgm:t>
        <a:bodyPr/>
        <a:lstStyle/>
        <a:p>
          <a:endParaRPr lang="es-MX"/>
        </a:p>
      </dgm:t>
    </dgm:pt>
    <dgm:pt modelId="{75BEB22B-BE22-4AE0-9D35-8DF1270DEA66}" type="pres">
      <dgm:prSet presAssocID="{CF9A3585-1A32-4BB0-BCA0-2A8339751103}" presName="sibTrans" presStyleCnt="0"/>
      <dgm:spPr/>
    </dgm:pt>
    <dgm:pt modelId="{548337D9-047E-4361-A2A9-6F1A5D053CE2}" type="pres">
      <dgm:prSet presAssocID="{727228AB-7750-4164-B59F-7759EB670024}" presName="node" presStyleLbl="node1" presStyleIdx="1" presStyleCnt="3">
        <dgm:presLayoutVars>
          <dgm:bulletEnabled val="1"/>
        </dgm:presLayoutVars>
      </dgm:prSet>
      <dgm:spPr/>
      <dgm:t>
        <a:bodyPr/>
        <a:lstStyle/>
        <a:p>
          <a:endParaRPr lang="es-MX"/>
        </a:p>
      </dgm:t>
    </dgm:pt>
    <dgm:pt modelId="{0FA70426-8D18-447E-A005-2864F8DCCACE}" type="pres">
      <dgm:prSet presAssocID="{FEFC983F-A6B3-4B77-92EE-6D45BB9FD5E2}" presName="sibTrans" presStyleCnt="0"/>
      <dgm:spPr/>
    </dgm:pt>
    <dgm:pt modelId="{F36AA516-AAFA-4344-B78F-48F0693F58EA}" type="pres">
      <dgm:prSet presAssocID="{527B204C-23A3-4DCD-801A-83FBBD4017C4}" presName="node" presStyleLbl="node1" presStyleIdx="2" presStyleCnt="3" custLinFactNeighborX="25695">
        <dgm:presLayoutVars>
          <dgm:bulletEnabled val="1"/>
        </dgm:presLayoutVars>
      </dgm:prSet>
      <dgm:spPr/>
      <dgm:t>
        <a:bodyPr/>
        <a:lstStyle/>
        <a:p>
          <a:endParaRPr lang="es-MX"/>
        </a:p>
      </dgm:t>
    </dgm:pt>
  </dgm:ptLst>
  <dgm:cxnLst>
    <dgm:cxn modelId="{11B6EFE0-5C47-4B8F-9C06-502AA9D648D7}" srcId="{D194581F-7AC5-4EBE-8B9C-1A03A1A9E70A}" destId="{94174799-91CF-44D6-80ED-3E4E4D5AE0AF}" srcOrd="0" destOrd="0" parTransId="{CB90DC74-B0C7-44E0-90CE-8F032D354C69}" sibTransId="{CF9A3585-1A32-4BB0-BCA0-2A8339751103}"/>
    <dgm:cxn modelId="{DC130660-5F0D-4410-AD62-B410B2B78638}" type="presOf" srcId="{D194581F-7AC5-4EBE-8B9C-1A03A1A9E70A}" destId="{C3AEAD16-1150-4A17-8471-78FC8EB0380C}" srcOrd="0" destOrd="0" presId="urn:microsoft.com/office/officeart/2005/8/layout/default"/>
    <dgm:cxn modelId="{A609C5B6-05D3-4538-BB02-1BABB3A8F2B7}" type="presOf" srcId="{527B204C-23A3-4DCD-801A-83FBBD4017C4}" destId="{F36AA516-AAFA-4344-B78F-48F0693F58EA}" srcOrd="0" destOrd="0" presId="urn:microsoft.com/office/officeart/2005/8/layout/default"/>
    <dgm:cxn modelId="{406B14A4-EEC3-43E4-884C-80B113E937EA}" type="presOf" srcId="{727228AB-7750-4164-B59F-7759EB670024}" destId="{548337D9-047E-4361-A2A9-6F1A5D053CE2}" srcOrd="0" destOrd="0" presId="urn:microsoft.com/office/officeart/2005/8/layout/default"/>
    <dgm:cxn modelId="{2A824E1F-D5A7-4763-9C4D-B3679BAEFBCF}" srcId="{D194581F-7AC5-4EBE-8B9C-1A03A1A9E70A}" destId="{727228AB-7750-4164-B59F-7759EB670024}" srcOrd="1" destOrd="0" parTransId="{B51146EE-F6E8-4620-84EA-BC2A2284C79A}" sibTransId="{FEFC983F-A6B3-4B77-92EE-6D45BB9FD5E2}"/>
    <dgm:cxn modelId="{5B1FEA66-3FC2-465D-8FC1-21DA5DE8B865}" type="presOf" srcId="{94174799-91CF-44D6-80ED-3E4E4D5AE0AF}" destId="{33DC7138-1A90-43DD-AEAB-2D8F47F8AAE9}" srcOrd="0" destOrd="0" presId="urn:microsoft.com/office/officeart/2005/8/layout/default"/>
    <dgm:cxn modelId="{71F39CD1-722C-4175-A949-32D8B5B1DF4B}" srcId="{D194581F-7AC5-4EBE-8B9C-1A03A1A9E70A}" destId="{527B204C-23A3-4DCD-801A-83FBBD4017C4}" srcOrd="2" destOrd="0" parTransId="{657319A6-1828-4E0B-B8A9-610A60F4D223}" sibTransId="{6B3C4DBD-9DF8-484C-9C0D-E0D7FAE07F55}"/>
    <dgm:cxn modelId="{BE9D110B-FA98-4FE0-AEF3-E2BB8A22DBD5}" type="presParOf" srcId="{C3AEAD16-1150-4A17-8471-78FC8EB0380C}" destId="{33DC7138-1A90-43DD-AEAB-2D8F47F8AAE9}" srcOrd="0" destOrd="0" presId="urn:microsoft.com/office/officeart/2005/8/layout/default"/>
    <dgm:cxn modelId="{17BC0008-C482-4830-9506-DF32FE4DFB7B}" type="presParOf" srcId="{C3AEAD16-1150-4A17-8471-78FC8EB0380C}" destId="{75BEB22B-BE22-4AE0-9D35-8DF1270DEA66}" srcOrd="1" destOrd="0" presId="urn:microsoft.com/office/officeart/2005/8/layout/default"/>
    <dgm:cxn modelId="{72C4663C-D612-4825-B766-C2527D463F27}" type="presParOf" srcId="{C3AEAD16-1150-4A17-8471-78FC8EB0380C}" destId="{548337D9-047E-4361-A2A9-6F1A5D053CE2}" srcOrd="2" destOrd="0" presId="urn:microsoft.com/office/officeart/2005/8/layout/default"/>
    <dgm:cxn modelId="{0E1CA9EC-99B4-49C8-83DA-59BC41F0928F}" type="presParOf" srcId="{C3AEAD16-1150-4A17-8471-78FC8EB0380C}" destId="{0FA70426-8D18-447E-A005-2864F8DCCACE}" srcOrd="3" destOrd="0" presId="urn:microsoft.com/office/officeart/2005/8/layout/default"/>
    <dgm:cxn modelId="{920D6BD7-6DF6-4695-81DA-3C234B6A6929}" type="presParOf" srcId="{C3AEAD16-1150-4A17-8471-78FC8EB0380C}" destId="{F36AA516-AAFA-4344-B78F-48F0693F58EA}" srcOrd="4" destOrd="0" presId="urn:microsoft.com/office/officeart/2005/8/layout/default"/>
  </dgm:cxnLst>
  <dgm:bg>
    <a:noFill/>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1EA1E-022C-42D7-8CC9-C55E8C11A263}">
      <dsp:nvSpPr>
        <dsp:cNvPr id="0" name=""/>
        <dsp:cNvSpPr/>
      </dsp:nvSpPr>
      <dsp:spPr>
        <a:xfrm>
          <a:off x="2548" y="273105"/>
          <a:ext cx="2021947" cy="121316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buClr>
              <a:srgbClr val="007DB8"/>
            </a:buClr>
          </a:pPr>
          <a:r>
            <a:rPr lang="en-US" sz="3000" b="1" kern="1200" dirty="0" err="1">
              <a:solidFill>
                <a:schemeClr val="tx2"/>
              </a:solidFill>
              <a:latin typeface="Arial"/>
            </a:rPr>
            <a:t>Físico</a:t>
          </a:r>
          <a:endParaRPr lang="es-419" sz="3000" b="1" kern="1200" dirty="0">
            <a:solidFill>
              <a:schemeClr val="tx2"/>
            </a:solidFill>
            <a:latin typeface="Arial"/>
            <a:ea typeface="Arial Regular" charset="0"/>
            <a:cs typeface="Arial Regular" charset="0"/>
          </a:endParaRPr>
        </a:p>
      </dsp:txBody>
      <dsp:txXfrm>
        <a:off x="2548" y="273105"/>
        <a:ext cx="2021947" cy="1213168"/>
      </dsp:txXfrm>
    </dsp:sp>
    <dsp:sp modelId="{798ADB76-B1BC-445C-8168-DF18BFCB0D2E}">
      <dsp:nvSpPr>
        <dsp:cNvPr id="0" name=""/>
        <dsp:cNvSpPr/>
      </dsp:nvSpPr>
      <dsp:spPr>
        <a:xfrm>
          <a:off x="2226690" y="273105"/>
          <a:ext cx="2021947" cy="121316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419" sz="3000" b="1" kern="1200" dirty="0">
              <a:solidFill>
                <a:schemeClr val="tx2"/>
              </a:solidFill>
            </a:rPr>
            <a:t>Nube</a:t>
          </a:r>
        </a:p>
      </dsp:txBody>
      <dsp:txXfrm>
        <a:off x="2226690" y="273105"/>
        <a:ext cx="2021947" cy="1213168"/>
      </dsp:txXfrm>
    </dsp:sp>
    <dsp:sp modelId="{B3A8683E-F3E8-463A-A4BA-FB40C2113F07}">
      <dsp:nvSpPr>
        <dsp:cNvPr id="0" name=""/>
        <dsp:cNvSpPr/>
      </dsp:nvSpPr>
      <dsp:spPr>
        <a:xfrm>
          <a:off x="4450832" y="273105"/>
          <a:ext cx="2021947" cy="121316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0010" rIns="0" bIns="80010" numCol="1" spcCol="1270" anchor="ctr" anchorCtr="0">
          <a:noAutofit/>
        </a:bodyPr>
        <a:lstStyle/>
        <a:p>
          <a:pPr lvl="0" algn="ctr" defTabSz="933450">
            <a:lnSpc>
              <a:spcPct val="90000"/>
            </a:lnSpc>
            <a:spcBef>
              <a:spcPct val="0"/>
            </a:spcBef>
            <a:spcAft>
              <a:spcPct val="35000"/>
            </a:spcAft>
            <a:buClr>
              <a:srgbClr val="007DB8"/>
            </a:buClr>
          </a:pPr>
          <a:r>
            <a:rPr lang="es-419" sz="2100" b="1" kern="1200" spc="-20" baseline="0" dirty="0">
              <a:solidFill>
                <a:schemeClr val="tx2"/>
              </a:solidFill>
              <a:latin typeface="Arial"/>
              <a:ea typeface="Arial Regular" charset="0"/>
              <a:cs typeface="Arial Regular" charset="0"/>
            </a:rPr>
            <a:t>Aplicaciones personalizadas </a:t>
          </a:r>
          <a:br>
            <a:rPr lang="es-419" sz="2100" b="1" kern="1200" spc="-20" baseline="0" dirty="0">
              <a:solidFill>
                <a:schemeClr val="tx2"/>
              </a:solidFill>
              <a:latin typeface="Arial"/>
              <a:ea typeface="Arial Regular" charset="0"/>
              <a:cs typeface="Arial Regular" charset="0"/>
            </a:rPr>
          </a:br>
          <a:r>
            <a:rPr lang="es-419" sz="2100" b="1" kern="1200" spc="-20" baseline="0" dirty="0">
              <a:solidFill>
                <a:schemeClr val="tx2"/>
              </a:solidFill>
              <a:latin typeface="Arial"/>
              <a:ea typeface="Arial Regular" charset="0"/>
              <a:cs typeface="Arial Regular" charset="0"/>
            </a:rPr>
            <a:t>o desarrolladas internamente</a:t>
          </a:r>
        </a:p>
      </dsp:txBody>
      <dsp:txXfrm>
        <a:off x="4450832" y="273105"/>
        <a:ext cx="2021947" cy="1213168"/>
      </dsp:txXfrm>
    </dsp:sp>
    <dsp:sp modelId="{45B6F8B8-C50E-49F2-828D-A1FB348BD03E}">
      <dsp:nvSpPr>
        <dsp:cNvPr id="0" name=""/>
        <dsp:cNvSpPr/>
      </dsp:nvSpPr>
      <dsp:spPr>
        <a:xfrm>
          <a:off x="6674974" y="273105"/>
          <a:ext cx="2021947" cy="121316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buClr>
              <a:srgbClr val="007DB8"/>
            </a:buClr>
          </a:pPr>
          <a:r>
            <a:rPr lang="es-419" sz="3000" b="1" kern="1200" dirty="0">
              <a:solidFill>
                <a:schemeClr val="tx2"/>
              </a:solidFill>
              <a:latin typeface="Arial"/>
              <a:ea typeface="Arial Regular" charset="0"/>
              <a:cs typeface="Arial Regular" charset="0"/>
            </a:rPr>
            <a:t>Virtual</a:t>
          </a:r>
          <a:endParaRPr lang="es-419" sz="3200" b="1" kern="1200" dirty="0">
            <a:solidFill>
              <a:schemeClr val="tx2"/>
            </a:solidFill>
            <a:latin typeface="Arial"/>
            <a:ea typeface="Arial Regular" charset="0"/>
            <a:cs typeface="Arial Regular" charset="0"/>
          </a:endParaRPr>
        </a:p>
      </dsp:txBody>
      <dsp:txXfrm>
        <a:off x="6674974" y="273105"/>
        <a:ext cx="2021947" cy="1213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‹Nº›</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‹Nº›</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eview.dellemc.com/resources/en-us/asset/data-sheets/products/data-protection/powerprotect-appliances-dp4400-d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delltechnologies.com/en-us/data-protection/customers/index.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114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DP series includes 4 physical appliances, the DP4400, DP5900, DP8400 and DP8900.</a:t>
            </a:r>
          </a:p>
          <a:p>
            <a:pPr lvl="0"/>
            <a:endParaRPr lang="en-US" dirty="0"/>
          </a:p>
          <a:p>
            <a:pPr lvl="0"/>
            <a:r>
              <a:rPr lang="en-US" dirty="0"/>
              <a:t>The DP4400’s total capacity is 8 - 288TBu.</a:t>
            </a:r>
          </a:p>
          <a:p>
            <a:pPr lvl="0"/>
            <a:r>
              <a:rPr lang="en-US" dirty="0"/>
              <a:t>The DP5900’s total capacity is 96 - 864TBu.</a:t>
            </a:r>
          </a:p>
          <a:p>
            <a:pPr lvl="0"/>
            <a:r>
              <a:rPr lang="en-US" dirty="0"/>
              <a:t>The DP8400’s total capacity is 192TBu – 2.3PBu.</a:t>
            </a:r>
          </a:p>
          <a:p>
            <a:pPr lvl="0"/>
            <a:r>
              <a:rPr lang="en-US" dirty="0"/>
              <a:t>The DP8900’s total capacity is 576TBu – 3PBu.</a:t>
            </a:r>
          </a:p>
        </p:txBody>
      </p:sp>
      <p:sp>
        <p:nvSpPr>
          <p:cNvPr id="4" name="Slide Image Placeholder 3">
            <a:extLst>
              <a:ext uri="{FF2B5EF4-FFF2-40B4-BE49-F238E27FC236}">
                <a16:creationId xmlns:a16="http://schemas.microsoft.com/office/drawing/2014/main" xmlns="" id="{ECADDE03-46DC-4D76-B244-7AFA1D376C43}"/>
              </a:ext>
            </a:extLst>
          </p:cNvPr>
          <p:cNvSpPr>
            <a:spLocks noGrp="1" noRot="1" noChangeAspect="1"/>
          </p:cNvSpPr>
          <p:nvPr>
            <p:ph type="sldImg"/>
          </p:nvPr>
        </p:nvSpPr>
        <p:spPr/>
      </p:sp>
    </p:spTree>
    <p:extLst>
      <p:ext uri="{BB962C8B-B14F-4D97-AF65-F5344CB8AC3E}">
        <p14:creationId xmlns:p14="http://schemas.microsoft.com/office/powerpoint/2010/main" val="143432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DP series is available in 4 different models (DP4400, DP5900, DP8400, and DP8900) to fit the needs of midsize and enterprise customers looking to get holistic data protection while avoiding the time, complexity and cost of piecemeal, homegrown and do it yourself data protection solutions. The entry level DP series, the DP4400, starts with 8 TB usable capacity with the high end DP series scaling up to 1 PB usable capacity, with scaling available in economical 48TB increments. With typical deduplication and cloud tiering, the logical capacity of each appliance can increase significantly – all the way up to 195 PB for the DP8900.</a:t>
            </a:r>
          </a:p>
          <a:p>
            <a:endParaRPr lang="en-US" dirty="0"/>
          </a:p>
          <a:p>
            <a:endParaRPr lang="en-US" dirty="0"/>
          </a:p>
        </p:txBody>
      </p:sp>
      <p:sp>
        <p:nvSpPr>
          <p:cNvPr id="4" name="Slide Image Placeholder 3">
            <a:extLst>
              <a:ext uri="{FF2B5EF4-FFF2-40B4-BE49-F238E27FC236}">
                <a16:creationId xmlns:a16="http://schemas.microsoft.com/office/drawing/2014/main" xmlns="" id="{A087D59B-9F1D-459A-ADA6-9488E0E0BFBB}"/>
              </a:ext>
            </a:extLst>
          </p:cNvPr>
          <p:cNvSpPr>
            <a:spLocks noGrp="1" noRot="1" noChangeAspect="1"/>
          </p:cNvSpPr>
          <p:nvPr>
            <p:ph type="sldImg"/>
          </p:nvPr>
        </p:nvSpPr>
        <p:spPr/>
      </p:sp>
    </p:spTree>
    <p:extLst>
      <p:ext uri="{BB962C8B-B14F-4D97-AF65-F5344CB8AC3E}">
        <p14:creationId xmlns:p14="http://schemas.microsoft.com/office/powerpoint/2010/main" val="339208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get into the detail of what makes the DP series simple and efficient. We’ll start with Simplicity.</a:t>
            </a:r>
          </a:p>
          <a:p>
            <a:endParaRPr lang="en-US" dirty="0"/>
          </a:p>
        </p:txBody>
      </p:sp>
      <p:sp>
        <p:nvSpPr>
          <p:cNvPr id="6" name="Slide Image Placeholder 5">
            <a:extLst>
              <a:ext uri="{FF2B5EF4-FFF2-40B4-BE49-F238E27FC236}">
                <a16:creationId xmlns:a16="http://schemas.microsoft.com/office/drawing/2014/main" xmlns="" id="{885CDDF3-563E-48C8-BCB3-2BB2FE8EBEEC}"/>
              </a:ext>
            </a:extLst>
          </p:cNvPr>
          <p:cNvSpPr>
            <a:spLocks noGrp="1" noRot="1" noChangeAspect="1"/>
          </p:cNvSpPr>
          <p:nvPr>
            <p:ph type="sldImg"/>
          </p:nvPr>
        </p:nvSpPr>
        <p:spPr/>
      </p:sp>
    </p:spTree>
    <p:extLst>
      <p:ext uri="{BB962C8B-B14F-4D97-AF65-F5344CB8AC3E}">
        <p14:creationId xmlns:p14="http://schemas.microsoft.com/office/powerpoint/2010/main" val="148282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Eliminate silos with a single appliance for complete data protection. </a:t>
            </a:r>
          </a:p>
          <a:p>
            <a:pPr lvl="0"/>
            <a:endParaRPr lang="en-US" dirty="0"/>
          </a:p>
          <a:p>
            <a:pPr lvl="0"/>
            <a:r>
              <a:rPr lang="en-US" dirty="0"/>
              <a:t>The DP series provides protection across a broad application ecosystem (including modern applications like MySQL and MongoDB)—physical, virtual, and cloud—and supports multiple hypervisors (vSphere and </a:t>
            </a:r>
            <a:r>
              <a:rPr lang="en-US" dirty="0" err="1"/>
              <a:t>HyperV</a:t>
            </a:r>
            <a:r>
              <a:rPr lang="en-US" dirty="0"/>
              <a:t>) and is VMware optimized. It offers data protection for hybrid multi-cloud, core and edge environments so regardless of where your data resides, your data is protected.</a:t>
            </a:r>
          </a:p>
          <a:p>
            <a:pPr lvl="0"/>
            <a:endParaRPr lang="en-US" dirty="0"/>
          </a:p>
          <a:p>
            <a:pPr lvl="0"/>
            <a:r>
              <a:rPr lang="en-US" dirty="0"/>
              <a:t>It </a:t>
            </a:r>
            <a:r>
              <a:rPr lang="x-none" dirty="0"/>
              <a:t>offers integration with VMware, SQL and Oracle native management tools so that admins can continue to use familiar UIs</a:t>
            </a:r>
            <a:r>
              <a:rPr lang="en-US" dirty="0"/>
              <a:t>.</a:t>
            </a:r>
          </a:p>
          <a:p>
            <a:pPr lvl="0"/>
            <a:endParaRPr lang="en-US" dirty="0"/>
          </a:p>
        </p:txBody>
      </p:sp>
      <p:sp>
        <p:nvSpPr>
          <p:cNvPr id="6" name="Slide Image Placeholder 5">
            <a:extLst>
              <a:ext uri="{FF2B5EF4-FFF2-40B4-BE49-F238E27FC236}">
                <a16:creationId xmlns:a16="http://schemas.microsoft.com/office/drawing/2014/main" xmlns="" id="{9B757826-ED5C-48C0-8BFB-3AD1B7FCE42B}"/>
              </a:ext>
            </a:extLst>
          </p:cNvPr>
          <p:cNvSpPr>
            <a:spLocks noGrp="1" noRot="1" noChangeAspect="1"/>
          </p:cNvSpPr>
          <p:nvPr>
            <p:ph type="sldImg"/>
          </p:nvPr>
        </p:nvSpPr>
        <p:spPr/>
      </p:sp>
    </p:spTree>
    <p:extLst>
      <p:ext uri="{BB962C8B-B14F-4D97-AF65-F5344CB8AC3E}">
        <p14:creationId xmlns:p14="http://schemas.microsoft.com/office/powerpoint/2010/main" val="214814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DP4400 simplifies deployment and management, while delivering powerful, enterprise-data protection capabilities for small and mid-size, as well as ROBO locations, at a low </a:t>
            </a:r>
            <a:r>
              <a:rPr lang="en-US"/>
              <a:t>cost-to-protect. It </a:t>
            </a:r>
            <a:r>
              <a:rPr lang="en-US" dirty="0"/>
              <a:t>is an all-in-one solution that offers complete backup, replication, recovery, deduplication, instant access and restore, search &amp; analytics, tight VMware integration—plus, cloud readiness with disaster recovery and long-term retention to the cloud—all in a single 2U appliance. </a:t>
            </a:r>
          </a:p>
          <a:p>
            <a:pPr lvl="0"/>
            <a:endParaRPr lang="en-US" dirty="0"/>
          </a:p>
          <a:p>
            <a:pPr lvl="0"/>
            <a:r>
              <a:rPr lang="en-US" dirty="0"/>
              <a:t>While competitive products sacrifice coverage, performance and efficiency in the name of simplicity, the DP4400 delivers it all without the need to sacrifice – simply powerful data protection at a low cost-to-protect and is guaranteed.</a:t>
            </a:r>
          </a:p>
          <a:p>
            <a:pPr lvl="0"/>
            <a:endParaRPr lang="en-US" dirty="0"/>
          </a:p>
          <a:p>
            <a:pPr lvl="0"/>
            <a:r>
              <a:rPr lang="en-US" dirty="0"/>
              <a:t>To learn more about the DP4400, please read the DP4400 data sheet: </a:t>
            </a:r>
            <a:r>
              <a:rPr lang="en-US" dirty="0">
                <a:hlinkClick r:id="rId3"/>
              </a:rPr>
              <a:t>https://preview.dellemc.com/resources/en-us/asset/data-sheets/products/data-protection/powerprotect-appliances-dp4400-ds.pdf</a:t>
            </a:r>
            <a:endParaRPr lang="en-US" dirty="0"/>
          </a:p>
          <a:p>
            <a:pPr lvl="0"/>
            <a:endParaRPr lang="en-US" dirty="0"/>
          </a:p>
        </p:txBody>
      </p:sp>
      <p:sp>
        <p:nvSpPr>
          <p:cNvPr id="6" name="Slide Image Placeholder 5">
            <a:extLst>
              <a:ext uri="{FF2B5EF4-FFF2-40B4-BE49-F238E27FC236}">
                <a16:creationId xmlns:a16="http://schemas.microsoft.com/office/drawing/2014/main" xmlns="" id="{94F52AB8-1754-434D-8214-1A3544890789}"/>
              </a:ext>
            </a:extLst>
          </p:cNvPr>
          <p:cNvSpPr>
            <a:spLocks noGrp="1" noRot="1" noChangeAspect="1"/>
          </p:cNvSpPr>
          <p:nvPr>
            <p:ph type="sldImg"/>
          </p:nvPr>
        </p:nvSpPr>
        <p:spPr/>
      </p:sp>
    </p:spTree>
    <p:extLst>
      <p:ext uri="{BB962C8B-B14F-4D97-AF65-F5344CB8AC3E}">
        <p14:creationId xmlns:p14="http://schemas.microsoft.com/office/powerpoint/2010/main" val="2667514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DP series boasts a System Manager UI for simplified monitoring and management with easy-to-use intuitive navigation.</a:t>
            </a:r>
          </a:p>
          <a:p>
            <a:endParaRPr lang="en-US" dirty="0"/>
          </a:p>
          <a:p>
            <a:r>
              <a:rPr lang="en-US" dirty="0"/>
              <a:t>The System Manager helps organizations looking to modernize their infrastructure to simplify backups and automate tasks, including monitoring, management and reporting. Users are able to monitor and manage the DP series for the majority of their daily activities from a single, customizable dashboard.</a:t>
            </a:r>
          </a:p>
          <a:p>
            <a:endParaRPr lang="en-US" dirty="0"/>
          </a:p>
          <a:p>
            <a:r>
              <a:rPr lang="en-US" dirty="0"/>
              <a:t>Comprehensive reporting is also included to ensure visibility into the backup environment, and it is available on-demand with a single click.</a:t>
            </a:r>
          </a:p>
        </p:txBody>
      </p:sp>
      <p:sp>
        <p:nvSpPr>
          <p:cNvPr id="6" name="Slide Image Placeholder 5">
            <a:extLst>
              <a:ext uri="{FF2B5EF4-FFF2-40B4-BE49-F238E27FC236}">
                <a16:creationId xmlns:a16="http://schemas.microsoft.com/office/drawing/2014/main" xmlns="" id="{6A276F54-D4E4-4517-8DA0-8F1EE31E129D}"/>
              </a:ext>
            </a:extLst>
          </p:cNvPr>
          <p:cNvSpPr>
            <a:spLocks noGrp="1" noRot="1" noChangeAspect="1"/>
          </p:cNvSpPr>
          <p:nvPr>
            <p:ph type="sldImg"/>
          </p:nvPr>
        </p:nvSpPr>
        <p:spPr/>
      </p:sp>
    </p:spTree>
    <p:extLst>
      <p:ext uri="{BB962C8B-B14F-4D97-AF65-F5344CB8AC3E}">
        <p14:creationId xmlns:p14="http://schemas.microsoft.com/office/powerpoint/2010/main" val="1175320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Now, let’s talk about what makes this all happen – our industry-leading performance and efficiency architecture.</a:t>
            </a:r>
          </a:p>
        </p:txBody>
      </p:sp>
    </p:spTree>
    <p:extLst>
      <p:ext uri="{BB962C8B-B14F-4D97-AF65-F5344CB8AC3E}">
        <p14:creationId xmlns:p14="http://schemas.microsoft.com/office/powerpoint/2010/main" val="244781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So how does the DP series deliver powerful data protection?</a:t>
            </a:r>
          </a:p>
          <a:p>
            <a:endParaRPr lang="en-US" dirty="0"/>
          </a:p>
          <a:p>
            <a:r>
              <a:rPr lang="en-US" dirty="0"/>
              <a:t>The secret to our success is in our hardware architecture.</a:t>
            </a:r>
          </a:p>
          <a:p>
            <a:endParaRPr lang="en-US" dirty="0"/>
          </a:p>
          <a:p>
            <a:r>
              <a:rPr lang="en-US" dirty="0"/>
              <a:t>To improve SLOs we provide up to 38% faster backups and up to 45% faster restores. </a:t>
            </a:r>
          </a:p>
          <a:p>
            <a:endParaRPr lang="en-US" dirty="0"/>
          </a:p>
          <a:p>
            <a:r>
              <a:rPr lang="en-US" dirty="0"/>
              <a:t>You can achieve up to 60K IOPS for Instant Access and Restore and support up to 64 concurrent virtual machines. This is a 50% increase over previous models to better enable data reuse.</a:t>
            </a:r>
          </a:p>
          <a:p>
            <a:endParaRPr lang="en-US" dirty="0"/>
          </a:p>
          <a:p>
            <a:r>
              <a:rPr lang="en-US" dirty="0"/>
              <a:t>These updated appliances offer up to 65x deduplication and 30% higher data compression, helping you keep costs lower, keep pace with data growth and exceed SLAs.</a:t>
            </a:r>
          </a:p>
          <a:p>
            <a:endParaRPr lang="en-US" dirty="0"/>
          </a:p>
          <a:p>
            <a:r>
              <a:rPr lang="en-US" baseline="30000" dirty="0"/>
              <a:t>1</a:t>
            </a:r>
            <a:r>
              <a:rPr lang="en-US" dirty="0"/>
              <a:t> Based on Dell EMC internal testing with DD Boost protocol on DD9900 within DP8900 with DDOS 7.2 vs. DD9800 within DP8800 with DDOS 7.2, April 2020. Actual results may vary.</a:t>
            </a:r>
          </a:p>
          <a:p>
            <a:r>
              <a:rPr lang="en-US" baseline="30000" dirty="0"/>
              <a:t>2</a:t>
            </a:r>
            <a:r>
              <a:rPr lang="en-US" dirty="0"/>
              <a:t> Based on 8KB 100% read internal test to measure peak IOPS, performed on PowerProtect DD9900 and DDOS 7.2, July 2020. Retest performed on DD9900 within DP8900, September 2020. Actual results may vary.​</a:t>
            </a:r>
          </a:p>
          <a:p>
            <a:r>
              <a:rPr lang="en-US" baseline="30000" dirty="0"/>
              <a:t>3</a:t>
            </a:r>
            <a:r>
              <a:rPr lang="en-US" dirty="0"/>
              <a:t> Based on field telemetry from PowerProtect DD series appliances. PowerProtect DP series appliances also apply to field telemetry data. Actual results may vary.​</a:t>
            </a:r>
          </a:p>
          <a:p>
            <a:r>
              <a:rPr lang="en-US" baseline="30000" dirty="0"/>
              <a:t>4</a:t>
            </a:r>
            <a:r>
              <a:rPr lang="en-US" dirty="0"/>
              <a:t> Based on field telemetry from PowerProtect DD series appliances. PowerProtect DP series appliances also apply to field telemetry data. Actual results may vary.​</a:t>
            </a:r>
          </a:p>
          <a:p>
            <a:endParaRPr lang="en-US" dirty="0"/>
          </a:p>
          <a:p>
            <a:endParaRPr lang="en-US" dirty="0"/>
          </a:p>
          <a:p>
            <a:endParaRPr lang="en-US" dirty="0"/>
          </a:p>
        </p:txBody>
      </p:sp>
      <p:sp>
        <p:nvSpPr>
          <p:cNvPr id="5" name="Slide Image Placeholder 4">
            <a:extLst>
              <a:ext uri="{FF2B5EF4-FFF2-40B4-BE49-F238E27FC236}">
                <a16:creationId xmlns:a16="http://schemas.microsoft.com/office/drawing/2014/main" xmlns="" id="{3954FC61-CDA5-48C4-8D88-EC8223F62952}"/>
              </a:ext>
            </a:extLst>
          </p:cNvPr>
          <p:cNvSpPr>
            <a:spLocks noGrp="1" noRot="1" noChangeAspect="1"/>
          </p:cNvSpPr>
          <p:nvPr>
            <p:ph type="sldImg"/>
          </p:nvPr>
        </p:nvSpPr>
        <p:spPr/>
      </p:sp>
    </p:spTree>
    <p:extLst>
      <p:ext uri="{BB962C8B-B14F-4D97-AF65-F5344CB8AC3E}">
        <p14:creationId xmlns:p14="http://schemas.microsoft.com/office/powerpoint/2010/main" val="4098224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talk about what makes the DP series agile enough to meet cloud and VMware data protection needs.</a:t>
            </a:r>
          </a:p>
          <a:p>
            <a:endParaRPr lang="en-US" dirty="0"/>
          </a:p>
        </p:txBody>
      </p:sp>
      <p:sp>
        <p:nvSpPr>
          <p:cNvPr id="6" name="Slide Image Placeholder 5">
            <a:extLst>
              <a:ext uri="{FF2B5EF4-FFF2-40B4-BE49-F238E27FC236}">
                <a16:creationId xmlns:a16="http://schemas.microsoft.com/office/drawing/2014/main" xmlns="" id="{5344A155-7FE5-4F88-8264-C8D8C88123B7}"/>
              </a:ext>
            </a:extLst>
          </p:cNvPr>
          <p:cNvSpPr>
            <a:spLocks noGrp="1" noRot="1" noChangeAspect="1"/>
          </p:cNvSpPr>
          <p:nvPr>
            <p:ph type="sldImg"/>
          </p:nvPr>
        </p:nvSpPr>
        <p:spPr/>
      </p:sp>
    </p:spTree>
    <p:extLst>
      <p:ext uri="{BB962C8B-B14F-4D97-AF65-F5344CB8AC3E}">
        <p14:creationId xmlns:p14="http://schemas.microsoft.com/office/powerpoint/2010/main" val="144294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DP series is designed to extend to the cloud with no additional hardware </a:t>
            </a:r>
            <a:r>
              <a:rPr lang="en-US"/>
              <a:t>required. It </a:t>
            </a:r>
            <a:r>
              <a:rPr lang="en-US" dirty="0"/>
              <a:t>supports:</a:t>
            </a:r>
          </a:p>
          <a:p>
            <a:endParaRPr lang="en-US" dirty="0"/>
          </a:p>
          <a:p>
            <a:pPr marL="171450" lvl="0" indent="-171450">
              <a:buFont typeface="Arial" panose="020B0604020202020204" pitchFamily="34" charset="0"/>
              <a:buChar char="•"/>
            </a:pPr>
            <a:r>
              <a:rPr lang="en-US" dirty="0"/>
              <a:t>Cloud-Tier for long-term retention to multiple cloud providers (Public, Private or Hybrid Clouds), expanding its available usable capacity 2x in the cloud with Cloud </a:t>
            </a:r>
            <a:r>
              <a:rPr lang="en-US"/>
              <a:t>Tier. </a:t>
            </a:r>
            <a:endParaRPr lang="en-US" dirty="0"/>
          </a:p>
          <a:p>
            <a:pPr marL="171450" lvl="0" indent="-171450">
              <a:buFont typeface="Arial" panose="020B0604020202020204" pitchFamily="34" charset="0"/>
              <a:buChar char="•"/>
            </a:pPr>
            <a:r>
              <a:rPr lang="en-US" dirty="0"/>
              <a:t>A free cloud space-estimator tool estimates amount of cloud storage space used if backups are moved to cloud for long term retention. </a:t>
            </a:r>
          </a:p>
          <a:p>
            <a:pPr marL="171450" lvl="0" indent="-171450">
              <a:buFont typeface="Arial" panose="020B0604020202020204" pitchFamily="34" charset="0"/>
              <a:buChar char="•"/>
            </a:pPr>
            <a:r>
              <a:rPr lang="en-US" dirty="0"/>
              <a:t>Efficient capacity management between on premise and cloud helps reduce storage costs.</a:t>
            </a:r>
          </a:p>
          <a:p>
            <a:pPr marL="171450" lvl="0" indent="-171450">
              <a:buFont typeface="Arial" panose="020B0604020202020204" pitchFamily="34" charset="0"/>
              <a:buChar char="•"/>
            </a:pPr>
            <a:r>
              <a:rPr lang="en-US" dirty="0"/>
              <a:t>Native cloud disaster recovery to Amazon Web Services, Microsoft Azure or VMware Cloud on AWS. 3 clicks to failover, 2 clicks to failback.*</a:t>
            </a:r>
          </a:p>
          <a:p>
            <a:pPr marL="171450" lvl="0" indent="-171450">
              <a:buFont typeface="Arial" panose="020B0604020202020204" pitchFamily="34" charset="0"/>
              <a:buChar char="•"/>
            </a:pPr>
            <a:endParaRPr lang="en-US" dirty="0"/>
          </a:p>
          <a:p>
            <a:pPr lvl="0"/>
            <a:r>
              <a:rPr lang="en-US" dirty="0"/>
              <a:t>Multiple powerful options that can be used individually or together to extend protection to the cloud</a:t>
            </a:r>
          </a:p>
          <a:p>
            <a:pPr lvl="0"/>
            <a:endParaRPr lang="en-US" dirty="0"/>
          </a:p>
          <a:p>
            <a:pPr lvl="0"/>
            <a:r>
              <a:rPr lang="en-US" dirty="0"/>
              <a:t>*Based on Dell internal testing, February 2020</a:t>
            </a:r>
          </a:p>
          <a:p>
            <a:endParaRPr lang="en-US" dirty="0"/>
          </a:p>
        </p:txBody>
      </p:sp>
      <p:sp>
        <p:nvSpPr>
          <p:cNvPr id="6" name="Slide Image Placeholder 5">
            <a:extLst>
              <a:ext uri="{FF2B5EF4-FFF2-40B4-BE49-F238E27FC236}">
                <a16:creationId xmlns:a16="http://schemas.microsoft.com/office/drawing/2014/main" xmlns="" id="{38D24E1C-B77C-40EA-9098-0BF5D01EBA38}"/>
              </a:ext>
            </a:extLst>
          </p:cNvPr>
          <p:cNvSpPr>
            <a:spLocks noGrp="1" noRot="1" noChangeAspect="1"/>
          </p:cNvSpPr>
          <p:nvPr>
            <p:ph type="sldImg"/>
          </p:nvPr>
        </p:nvSpPr>
        <p:spPr/>
      </p:sp>
    </p:spTree>
    <p:extLst>
      <p:ext uri="{BB962C8B-B14F-4D97-AF65-F5344CB8AC3E}">
        <p14:creationId xmlns:p14="http://schemas.microsoft.com/office/powerpoint/2010/main" val="34249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Today, we’re going to be discussing the trends in the market, the challenges facing businesses in regards to data protection, and how the DP series can help companies achieve their backup and recovery objectives, both on-premises and in the cloud.</a:t>
            </a:r>
          </a:p>
          <a:p>
            <a:endParaRPr lang="en-US" dirty="0"/>
          </a:p>
        </p:txBody>
      </p:sp>
      <p:sp>
        <p:nvSpPr>
          <p:cNvPr id="6" name="Slide Image Placeholder 5">
            <a:extLst>
              <a:ext uri="{FF2B5EF4-FFF2-40B4-BE49-F238E27FC236}">
                <a16:creationId xmlns:a16="http://schemas.microsoft.com/office/drawing/2014/main" xmlns="" id="{09FA1A5E-53AC-4CC2-9621-2E321E85A098}"/>
              </a:ext>
            </a:extLst>
          </p:cNvPr>
          <p:cNvSpPr>
            <a:spLocks noGrp="1" noRot="1" noChangeAspect="1"/>
          </p:cNvSpPr>
          <p:nvPr>
            <p:ph type="sldImg"/>
          </p:nvPr>
        </p:nvSpPr>
        <p:spPr/>
      </p:sp>
    </p:spTree>
    <p:extLst>
      <p:ext uri="{BB962C8B-B14F-4D97-AF65-F5344CB8AC3E}">
        <p14:creationId xmlns:p14="http://schemas.microsoft.com/office/powerpoint/2010/main" val="68440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DP series is designed to extend to the cloud with no additional hardware </a:t>
            </a:r>
            <a:r>
              <a:rPr lang="en-US"/>
              <a:t>required. It </a:t>
            </a:r>
            <a:r>
              <a:rPr lang="en-US" dirty="0"/>
              <a:t>supports:</a:t>
            </a:r>
          </a:p>
          <a:p>
            <a:endParaRPr lang="en-US" dirty="0"/>
          </a:p>
          <a:p>
            <a:pPr marL="171450" lvl="0" indent="-171450">
              <a:buFont typeface="Arial" panose="020B0604020202020204" pitchFamily="34" charset="0"/>
              <a:buChar char="•"/>
            </a:pPr>
            <a:r>
              <a:rPr lang="en-US" dirty="0"/>
              <a:t>Cloud-Tier for long-term retention to multiple cloud providers (Public, Private or Hybrid Clouds), expanding its available usable capacity 2x in the cloud with Cloud </a:t>
            </a:r>
            <a:r>
              <a:rPr lang="en-US"/>
              <a:t>Tier. </a:t>
            </a:r>
            <a:endParaRPr lang="en-US" dirty="0"/>
          </a:p>
          <a:p>
            <a:pPr marL="171450" lvl="0" indent="-171450">
              <a:buFont typeface="Arial" panose="020B0604020202020204" pitchFamily="34" charset="0"/>
              <a:buChar char="•"/>
            </a:pPr>
            <a:r>
              <a:rPr lang="en-US" dirty="0"/>
              <a:t>A free cloud space-estimator tool estimates amount of cloud storage space used if backups are moved to cloud for long term retention. </a:t>
            </a:r>
          </a:p>
          <a:p>
            <a:pPr marL="171450" lvl="0" indent="-171450">
              <a:buFont typeface="Arial" panose="020B0604020202020204" pitchFamily="34" charset="0"/>
              <a:buChar char="•"/>
            </a:pPr>
            <a:r>
              <a:rPr lang="en-US" dirty="0"/>
              <a:t>Efficient capacity management between on premise and cloud helps reduce storage costs.</a:t>
            </a:r>
          </a:p>
          <a:p>
            <a:pPr marL="171450" lvl="0" indent="-171450">
              <a:buFont typeface="Arial" panose="020B0604020202020204" pitchFamily="34" charset="0"/>
              <a:buChar char="•"/>
            </a:pPr>
            <a:r>
              <a:rPr lang="en-US" dirty="0"/>
              <a:t>Native cloud disaster recovery to Amazon Web Services, Microsoft Azure or VMware Cloud on AWS. 3 clicks to failover, 2 clicks to failback.*</a:t>
            </a:r>
          </a:p>
          <a:p>
            <a:pPr marL="171450" lvl="0" indent="-171450">
              <a:buFont typeface="Arial" panose="020B0604020202020204" pitchFamily="34" charset="0"/>
              <a:buChar char="•"/>
            </a:pPr>
            <a:endParaRPr lang="en-US" dirty="0"/>
          </a:p>
          <a:p>
            <a:pPr lvl="0"/>
            <a:r>
              <a:rPr lang="en-US" dirty="0"/>
              <a:t>Multiple powerful options that can be used individually or together to extend protection to the cloud</a:t>
            </a:r>
          </a:p>
          <a:p>
            <a:pPr lvl="0"/>
            <a:endParaRPr lang="en-US" dirty="0"/>
          </a:p>
          <a:p>
            <a:pPr lvl="0"/>
            <a:r>
              <a:rPr lang="en-US" dirty="0"/>
              <a:t>*Based on Dell internal testing, February 2020</a:t>
            </a:r>
          </a:p>
          <a:p>
            <a:endParaRPr lang="en-US" dirty="0"/>
          </a:p>
        </p:txBody>
      </p:sp>
      <p:sp>
        <p:nvSpPr>
          <p:cNvPr id="6" name="Slide Image Placeholder 5">
            <a:extLst>
              <a:ext uri="{FF2B5EF4-FFF2-40B4-BE49-F238E27FC236}">
                <a16:creationId xmlns:a16="http://schemas.microsoft.com/office/drawing/2014/main" xmlns="" id="{38D24E1C-B77C-40EA-9098-0BF5D01EBA38}"/>
              </a:ext>
            </a:extLst>
          </p:cNvPr>
          <p:cNvSpPr>
            <a:spLocks noGrp="1" noRot="1" noChangeAspect="1"/>
          </p:cNvSpPr>
          <p:nvPr>
            <p:ph type="sldImg"/>
          </p:nvPr>
        </p:nvSpPr>
        <p:spPr/>
      </p:sp>
    </p:spTree>
    <p:extLst>
      <p:ext uri="{BB962C8B-B14F-4D97-AF65-F5344CB8AC3E}">
        <p14:creationId xmlns:p14="http://schemas.microsoft.com/office/powerpoint/2010/main" val="244065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let’s talk faster VMware backups and restores</a:t>
            </a:r>
          </a:p>
        </p:txBody>
      </p:sp>
      <p:sp>
        <p:nvSpPr>
          <p:cNvPr id="6" name="Slide Image Placeholder 5">
            <a:extLst>
              <a:ext uri="{FF2B5EF4-FFF2-40B4-BE49-F238E27FC236}">
                <a16:creationId xmlns:a16="http://schemas.microsoft.com/office/drawing/2014/main" xmlns="" id="{4F66FBD1-6080-4150-A305-760E0B133E31}"/>
              </a:ext>
            </a:extLst>
          </p:cNvPr>
          <p:cNvSpPr>
            <a:spLocks noGrp="1" noRot="1" noChangeAspect="1"/>
          </p:cNvSpPr>
          <p:nvPr>
            <p:ph type="sldImg"/>
          </p:nvPr>
        </p:nvSpPr>
        <p:spPr/>
      </p:sp>
    </p:spTree>
    <p:extLst>
      <p:ext uri="{BB962C8B-B14F-4D97-AF65-F5344CB8AC3E}">
        <p14:creationId xmlns:p14="http://schemas.microsoft.com/office/powerpoint/2010/main" val="266565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bg2"/>
                </a:solidFill>
                <a:effectLst/>
                <a:latin typeface="Arial" panose="020B0604020202020204" pitchFamily="34" charset="0"/>
                <a:ea typeface="+mn-ea"/>
                <a:cs typeface="+mn-cs"/>
              </a:rPr>
              <a:t>Together, Del</a:t>
            </a:r>
            <a:r>
              <a:rPr lang="en-US" dirty="0"/>
              <a:t>l EMC and VMware offer solutions for customers with the deepest integration points to accelerate IT transformation and enable data protection for VMware environments that are easy, secure, and cost-effective. </a:t>
            </a:r>
            <a:endParaRPr lang="en-US" sz="1100" b="0" i="0" kern="1200" dirty="0">
              <a:solidFill>
                <a:schemeClr val="bg2"/>
              </a:solidFill>
              <a:effectLst/>
              <a:latin typeface="Arial" panose="020B0604020202020204" pitchFamily="34" charset="0"/>
              <a:ea typeface="+mn-ea"/>
              <a:cs typeface="+mn-cs"/>
            </a:endParaRPr>
          </a:p>
          <a:p>
            <a:endParaRPr lang="en-US" dirty="0"/>
          </a:p>
          <a:p>
            <a:pPr lvl="0"/>
            <a:r>
              <a:rPr lang="en-US" dirty="0"/>
              <a:t>The DP series is optimized for VMware environments, offering seamless integration into VMware UIs as well as support for the largest application ecosystem. With its leading VMware integration, the PowerProtect DP series appliances empower </a:t>
            </a:r>
            <a:r>
              <a:rPr lang="en-US" dirty="0" err="1"/>
              <a:t>vAdmins</a:t>
            </a:r>
            <a:r>
              <a:rPr lang="en-US" dirty="0"/>
              <a:t> to perform most common backup and recovery tasks directly from native VMware interfaces. </a:t>
            </a:r>
          </a:p>
          <a:p>
            <a:pPr lvl="0"/>
            <a:endParaRPr lang="en-US" dirty="0"/>
          </a:p>
          <a:p>
            <a:pPr lvl="0"/>
            <a:r>
              <a:rPr lang="en-US" dirty="0"/>
              <a:t>We also have automation across the entire VMware data protection stack, including VM deployment, deployment of proxies, movement of data to protection storage and even fully orchestrated Data Protection as a Service (DPaaS). The DP series appliances make it easy and cost effective to scale up to more </a:t>
            </a:r>
            <a:r>
              <a:rPr lang="en-US"/>
              <a:t>VMs. In </a:t>
            </a:r>
            <a:r>
              <a:rPr lang="en-US" dirty="0"/>
              <a:t>addition, they provide faster backups and recoveries along with more efficient networking and capacity with its leading deduplication and bandwidth </a:t>
            </a:r>
            <a:r>
              <a:rPr lang="en-US"/>
              <a:t>utilization. </a:t>
            </a:r>
            <a:endParaRPr lang="en-US" dirty="0"/>
          </a:p>
          <a:p>
            <a:endParaRPr lang="en-US" dirty="0"/>
          </a:p>
          <a:p>
            <a:endParaRPr lang="en-US" dirty="0"/>
          </a:p>
        </p:txBody>
      </p:sp>
    </p:spTree>
    <p:extLst>
      <p:ext uri="{BB962C8B-B14F-4D97-AF65-F5344CB8AC3E}">
        <p14:creationId xmlns:p14="http://schemas.microsoft.com/office/powerpoint/2010/main" val="163938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DP series simplifies backup and recovery of VMware environments. </a:t>
            </a:r>
          </a:p>
          <a:p>
            <a:pPr lvl="0"/>
            <a:endParaRPr lang="en-US" dirty="0"/>
          </a:p>
          <a:p>
            <a:r>
              <a:rPr lang="en-US" dirty="0"/>
              <a:t>Application-consistent VM image backups for Microsoft SQL database, as well as VMs on vSphere, allow for worry-free VM-image backups of MS SQL VMs, minimizing disruption, reducing management overhead and allowing you to restore with confidence.</a:t>
            </a:r>
          </a:p>
          <a:p>
            <a:endParaRPr lang="en-US" dirty="0"/>
          </a:p>
          <a:p>
            <a:pPr lvl="0"/>
            <a:r>
              <a:rPr lang="en-US" dirty="0"/>
              <a:t>Automation comes out of the box, allowing instantaneous access of a backed up VM to spin up and run directly on the protection storage, or automatically adding VMs to policies based on VM attributes like tags or datastore name.</a:t>
            </a:r>
          </a:p>
          <a:p>
            <a:pPr lvl="0"/>
            <a:endParaRPr lang="en-US" dirty="0"/>
          </a:p>
          <a:p>
            <a:pPr lvl="0"/>
            <a:r>
              <a:rPr lang="en-US" dirty="0"/>
              <a:t>Continuous replication provides any point-in-time recovery of inter-dependent </a:t>
            </a:r>
            <a:r>
              <a:rPr lang="en-US"/>
              <a:t>applications. The </a:t>
            </a:r>
            <a:r>
              <a:rPr lang="en-US" dirty="0"/>
              <a:t>replication is efficient over any distance with sync or async replication.</a:t>
            </a:r>
          </a:p>
          <a:p>
            <a:pPr lvl="0"/>
            <a:endParaRPr lang="en-US" dirty="0"/>
          </a:p>
          <a:p>
            <a:r>
              <a:rPr lang="en-US" dirty="0"/>
              <a:t>And all of these protection features are accessed from within vSphere, ensuring you can backup and restore VMs or perform granular level restores like virtual disks or individual files or folders.</a:t>
            </a:r>
          </a:p>
          <a:p>
            <a:pPr lvl="0"/>
            <a:endParaRPr lang="en-US" dirty="0"/>
          </a:p>
        </p:txBody>
      </p:sp>
      <p:sp>
        <p:nvSpPr>
          <p:cNvPr id="6" name="Slide Image Placeholder 5">
            <a:extLst>
              <a:ext uri="{FF2B5EF4-FFF2-40B4-BE49-F238E27FC236}">
                <a16:creationId xmlns:a16="http://schemas.microsoft.com/office/drawing/2014/main" xmlns="" id="{8CA436E4-5E15-4E65-8683-B4692E2057FE}"/>
              </a:ext>
            </a:extLst>
          </p:cNvPr>
          <p:cNvSpPr>
            <a:spLocks noGrp="1" noRot="1" noChangeAspect="1"/>
          </p:cNvSpPr>
          <p:nvPr>
            <p:ph type="sldImg"/>
          </p:nvPr>
        </p:nvSpPr>
        <p:spPr/>
      </p:sp>
    </p:spTree>
    <p:extLst>
      <p:ext uri="{BB962C8B-B14F-4D97-AF65-F5344CB8AC3E}">
        <p14:creationId xmlns:p14="http://schemas.microsoft.com/office/powerpoint/2010/main" val="117445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xmlns="" id="{4D54A4DF-AA7D-4277-B501-C3B1C3BDCCA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xmlns="" id="{917BBA0E-7FA6-4565-A8AC-8D05D18174E1}"/>
              </a:ext>
            </a:extLst>
          </p:cNvPr>
          <p:cNvSpPr>
            <a:spLocks noGrp="1"/>
          </p:cNvSpPr>
          <p:nvPr>
            <p:ph type="body" idx="1"/>
          </p:nvPr>
        </p:nvSpPr>
        <p:spPr/>
        <p:txBody>
          <a:bodyPr/>
          <a:lstStyle/>
          <a:p>
            <a:r>
              <a:rPr lang="en-US" dirty="0"/>
              <a:t>The DP series allow easy integration into VMware by allowing the </a:t>
            </a:r>
            <a:r>
              <a:rPr lang="en-US" dirty="0" err="1"/>
              <a:t>vAdmin</a:t>
            </a:r>
            <a:r>
              <a:rPr lang="en-US" dirty="0"/>
              <a:t> to designate protection based on a number of VMware attributes. VM name, Folder, </a:t>
            </a:r>
            <a:r>
              <a:rPr lang="en-US" dirty="0" err="1"/>
              <a:t>vApp</a:t>
            </a:r>
            <a:r>
              <a:rPr lang="en-US" dirty="0"/>
              <a:t> name, Resource pool, Data Center, Data store, VM tag, and Datastore cluster are all supported VM attributes to associate data protection policies. This ensures that your workloads are protect instantly, saving you both time and energy.</a:t>
            </a:r>
          </a:p>
          <a:p>
            <a:endParaRPr lang="en-US" dirty="0"/>
          </a:p>
        </p:txBody>
      </p:sp>
    </p:spTree>
    <p:extLst>
      <p:ext uri="{BB962C8B-B14F-4D97-AF65-F5344CB8AC3E}">
        <p14:creationId xmlns:p14="http://schemas.microsoft.com/office/powerpoint/2010/main" val="3761682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the tags are created, inside of the DP series, we can create dynamic policies such that any new VMs with the matching VMware attribute setting will inherit the corresponding data protection policy automatically.</a:t>
            </a:r>
          </a:p>
          <a:p>
            <a:endParaRPr lang="en-US" dirty="0"/>
          </a:p>
          <a:p>
            <a:r>
              <a:rPr lang="en-US" dirty="0"/>
              <a:t>This prevents orphaned VMs from getting protection policy assigned to them.</a:t>
            </a:r>
          </a:p>
          <a:p>
            <a:endParaRPr lang="en-US" dirty="0"/>
          </a:p>
          <a:p>
            <a:r>
              <a:rPr lang="en-US" dirty="0"/>
              <a:t>You can even create a “catch all” to have a default protection policy for any new VM created.</a:t>
            </a:r>
          </a:p>
          <a:p>
            <a:endParaRPr lang="en-US" dirty="0"/>
          </a:p>
        </p:txBody>
      </p:sp>
      <p:sp>
        <p:nvSpPr>
          <p:cNvPr id="6" name="Slide Image Placeholder 5">
            <a:extLst>
              <a:ext uri="{FF2B5EF4-FFF2-40B4-BE49-F238E27FC236}">
                <a16:creationId xmlns:a16="http://schemas.microsoft.com/office/drawing/2014/main" xmlns="" id="{E40ACF47-6E85-4937-A3EF-E00FABFC8EB1}"/>
              </a:ext>
            </a:extLst>
          </p:cNvPr>
          <p:cNvSpPr>
            <a:spLocks noGrp="1" noRot="1" noChangeAspect="1"/>
          </p:cNvSpPr>
          <p:nvPr>
            <p:ph type="sldImg"/>
          </p:nvPr>
        </p:nvSpPr>
        <p:spPr/>
      </p:sp>
    </p:spTree>
    <p:extLst>
      <p:ext uri="{BB962C8B-B14F-4D97-AF65-F5344CB8AC3E}">
        <p14:creationId xmlns:p14="http://schemas.microsoft.com/office/powerpoint/2010/main" val="28543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xmlns="" id="{2DD40A05-94A9-415F-A685-EBA37BDD983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xmlns="" id="{BFCA24F0-2166-4660-B311-FEECE3A699DA}"/>
              </a:ext>
            </a:extLst>
          </p:cNvPr>
          <p:cNvSpPr>
            <a:spLocks noGrp="1"/>
          </p:cNvSpPr>
          <p:nvPr>
            <p:ph type="body" idx="1"/>
          </p:nvPr>
        </p:nvSpPr>
        <p:spPr/>
        <p:txBody>
          <a:bodyPr/>
          <a:lstStyle/>
          <a:p>
            <a:r>
              <a:rPr lang="en-US" dirty="0"/>
              <a:t>The DP series can also create replicated copies of designated VMs to the public cloud automatically.</a:t>
            </a:r>
          </a:p>
          <a:p>
            <a:endParaRPr lang="en-US" dirty="0"/>
          </a:p>
          <a:p>
            <a:r>
              <a:rPr lang="en-US" dirty="0"/>
              <a:t>You can specify your SLA for the replicated copies and it will handle the compression and encryption and send the VM and its entire configuration to object storage in either Amazon S3 or Azure Blob store.</a:t>
            </a:r>
          </a:p>
          <a:p>
            <a:endParaRPr lang="en-US" dirty="0"/>
          </a:p>
          <a:p>
            <a:r>
              <a:rPr lang="en-US" dirty="0"/>
              <a:t>From here, you get the flexibility of how you want to restore the workload.</a:t>
            </a:r>
          </a:p>
          <a:p>
            <a:endParaRPr lang="en-US" dirty="0"/>
          </a:p>
          <a:p>
            <a:r>
              <a:rPr lang="en-US" dirty="0"/>
              <a:t>You can choose to have a ”cold” copy of the VM sitting in the object storage and have a very low cost disaster recovery to the cloud solution.</a:t>
            </a:r>
          </a:p>
          <a:p>
            <a:endParaRPr lang="en-US" dirty="0"/>
          </a:p>
          <a:p>
            <a:r>
              <a:rPr lang="en-US" dirty="0"/>
              <a:t>Or you could proactively copy the replicated VM from the object storage to an active ready VM inside of the cloud provider.</a:t>
            </a:r>
          </a:p>
          <a:p>
            <a:endParaRPr lang="en-US" dirty="0"/>
          </a:p>
          <a:p>
            <a:r>
              <a:rPr lang="en-US" dirty="0"/>
              <a:t>Additionally, we give you the option on how to restore your VMware VM. We can either convert it to an AWS EC2 or a Azure VM and spin it up natively inside the </a:t>
            </a:r>
            <a:r>
              <a:rPr lang="en-US" dirty="0" err="1"/>
              <a:t>hyperscalar</a:t>
            </a:r>
            <a:r>
              <a:rPr lang="en-US" dirty="0"/>
              <a:t>, or we can leave it in its native VMware format and spin it up directly into VMware Cloud. You have the power to choose.</a:t>
            </a:r>
          </a:p>
        </p:txBody>
      </p:sp>
    </p:spTree>
    <p:extLst>
      <p:ext uri="{BB962C8B-B14F-4D97-AF65-F5344CB8AC3E}">
        <p14:creationId xmlns:p14="http://schemas.microsoft.com/office/powerpoint/2010/main" val="3988688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talk about Security.</a:t>
            </a:r>
          </a:p>
        </p:txBody>
      </p:sp>
      <p:sp>
        <p:nvSpPr>
          <p:cNvPr id="6" name="Slide Image Placeholder 5">
            <a:extLst>
              <a:ext uri="{FF2B5EF4-FFF2-40B4-BE49-F238E27FC236}">
                <a16:creationId xmlns:a16="http://schemas.microsoft.com/office/drawing/2014/main" xmlns="" id="{EEC7F042-6243-4FE1-A94A-BCA0463D141D}"/>
              </a:ext>
            </a:extLst>
          </p:cNvPr>
          <p:cNvSpPr>
            <a:spLocks noGrp="1" noRot="1" noChangeAspect="1"/>
          </p:cNvSpPr>
          <p:nvPr>
            <p:ph type="sldImg"/>
          </p:nvPr>
        </p:nvSpPr>
        <p:spPr/>
      </p:sp>
    </p:spTree>
    <p:extLst>
      <p:ext uri="{BB962C8B-B14F-4D97-AF65-F5344CB8AC3E}">
        <p14:creationId xmlns:p14="http://schemas.microsoft.com/office/powerpoint/2010/main" val="2163999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base"/>
            <a:r>
              <a:rPr lang="en-US" dirty="0"/>
              <a:t>With the recent 2.6 SW release, the DP series provides several improved security features and protocols. The software is now IPV6, Dual Stack, STIG/SRG/VPAT, and FIPS 140-2 Level 1 compliant for data at-rest and communication in-flight. It has also been submitted for the federal sellers APL certification, allowing DP series models to be sold through federal channels. This represents a momentous step forward in the security of the DP series.</a:t>
            </a:r>
          </a:p>
          <a:p>
            <a:pPr fontAlgn="base"/>
            <a:r>
              <a:rPr lang="en-US" dirty="0"/>
              <a:t> </a:t>
            </a:r>
          </a:p>
          <a:p>
            <a:pPr fontAlgn="base"/>
            <a:r>
              <a:rPr lang="en-US" dirty="0"/>
              <a:t>The DP series also achieves Year 2038 readiness, enabling financial companies to meet their long term retention requirements. This will ensure any new backups from agent modules can cater a date past 2038.</a:t>
            </a:r>
          </a:p>
          <a:p>
            <a:pPr fontAlgn="base"/>
            <a:r>
              <a:rPr lang="en-US" dirty="0"/>
              <a:t> </a:t>
            </a:r>
          </a:p>
          <a:p>
            <a:pPr fontAlgn="base"/>
            <a:r>
              <a:rPr lang="en-US" dirty="0"/>
              <a:t>In addition, to reduce operational disruption and minimizing manual intervention, DPC now automatically detects if it has lost communication with Avamar and tries to auto-reactivate its communication with it instead of requiring manual intervention. This helps reduce disruption to services and extends session uptime.</a:t>
            </a:r>
          </a:p>
          <a:p>
            <a:pPr lvl="0"/>
            <a:endParaRPr lang="en-US" dirty="0"/>
          </a:p>
          <a:p>
            <a:pPr lvl="0"/>
            <a:r>
              <a:rPr lang="en-US" dirty="0"/>
              <a:t>The DP series offers advanced security features, including: encryption in flight, encryption at rest, internal or external key management, key rotation and role-based access policies.</a:t>
            </a:r>
          </a:p>
          <a:p>
            <a:endParaRPr lang="en-US" dirty="0"/>
          </a:p>
        </p:txBody>
      </p:sp>
      <p:sp>
        <p:nvSpPr>
          <p:cNvPr id="5" name="Slide Image Placeholder 4">
            <a:extLst>
              <a:ext uri="{FF2B5EF4-FFF2-40B4-BE49-F238E27FC236}">
                <a16:creationId xmlns:a16="http://schemas.microsoft.com/office/drawing/2014/main" xmlns="" id="{103430C4-851C-440D-8121-848A1D228E0F}"/>
              </a:ext>
            </a:extLst>
          </p:cNvPr>
          <p:cNvSpPr>
            <a:spLocks noGrp="1" noRot="1" noChangeAspect="1"/>
          </p:cNvSpPr>
          <p:nvPr>
            <p:ph type="sldImg"/>
          </p:nvPr>
        </p:nvSpPr>
        <p:spPr/>
      </p:sp>
    </p:spTree>
    <p:extLst>
      <p:ext uri="{BB962C8B-B14F-4D97-AF65-F5344CB8AC3E}">
        <p14:creationId xmlns:p14="http://schemas.microsoft.com/office/powerpoint/2010/main" val="72015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about some of the guarantees that Dell Technologies provides its customers with its proven and modern offerings.</a:t>
            </a:r>
          </a:p>
        </p:txBody>
      </p:sp>
    </p:spTree>
    <p:extLst>
      <p:ext uri="{BB962C8B-B14F-4D97-AF65-F5344CB8AC3E}">
        <p14:creationId xmlns:p14="http://schemas.microsoft.com/office/powerpoint/2010/main" val="7354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Dell Technologies’ 2020 Global Data Protection Index Snapshot confirms the ongoing importance of maintaining a sound data protection strategy as the amount of data that organizations must manage continues to grow and the cost of downtime along with it.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research also reflects the impact of a continued shift to the </a:t>
            </a:r>
            <a:r>
              <a:rPr lang="en-US" sz="1100" b="0" i="0" kern="1200" dirty="0">
                <a:solidFill>
                  <a:schemeClr val="bg2"/>
                </a:solidFill>
                <a:effectLst/>
                <a:latin typeface="Arial" panose="020B0604020202020204" pitchFamily="34" charset="0"/>
                <a:ea typeface="+mn-ea"/>
                <a:cs typeface="+mn-cs"/>
              </a:rPr>
              <a:t>cloud (public, private, hybrid) for new applications and the complexities of advanced technologies on data protection readiness.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bg2"/>
                </a:solidFill>
                <a:effectLst/>
                <a:latin typeface="Arial" panose="020B0604020202020204" pitchFamily="34" charset="0"/>
                <a:ea typeface="+mn-ea"/>
                <a:cs typeface="+mn-cs"/>
              </a:rPr>
              <a:t>The compounding effect of data growth, protecting mission critical applications alongside new workloads, spread across edge, core and cloud reinforces Dell Technologies strategy of combining proven and modern data protection to address organizations needs for both today and </a:t>
            </a:r>
            <a:r>
              <a:rPr lang="en-US" sz="1100" b="0" i="0" kern="1200">
                <a:solidFill>
                  <a:schemeClr val="bg2"/>
                </a:solidFill>
                <a:effectLst/>
                <a:latin typeface="Arial" panose="020B0604020202020204" pitchFamily="34" charset="0"/>
                <a:ea typeface="+mn-ea"/>
                <a:cs typeface="+mn-cs"/>
              </a:rPr>
              <a:t>tomorrow. </a:t>
            </a:r>
            <a:endParaRPr lang="en-US" dirty="0"/>
          </a:p>
        </p:txBody>
      </p:sp>
    </p:spTree>
    <p:extLst>
      <p:ext uri="{BB962C8B-B14F-4D97-AF65-F5344CB8AC3E}">
        <p14:creationId xmlns:p14="http://schemas.microsoft.com/office/powerpoint/2010/main" val="1673094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xmlns="" id="{AC325AA2-1CE4-4556-8BC8-7336EA45C9F2}"/>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xmlns="" id="{22B19C77-B114-4E10-B877-8E5D82F3DDCA}"/>
              </a:ext>
            </a:extLst>
          </p:cNvPr>
          <p:cNvSpPr>
            <a:spLocks noGrp="1"/>
          </p:cNvSpPr>
          <p:nvPr>
            <p:ph type="body" idx="1"/>
          </p:nvPr>
        </p:nvSpPr>
        <p:spPr/>
        <p:txBody>
          <a:bodyPr/>
          <a:lstStyle/>
          <a:p>
            <a:r>
              <a:rPr lang="en-US" dirty="0"/>
              <a:t>To learn more about DP series customer stories, visit the Dell Technologies Data Protection Customer Stories webpage found here: </a:t>
            </a:r>
          </a:p>
          <a:p>
            <a:r>
              <a:rPr lang="en-US" dirty="0">
                <a:hlinkClick r:id="rId3"/>
              </a:rPr>
              <a:t>https://www.delltechnologies.com/en-us/data-protection/customers/index.htm</a:t>
            </a:r>
            <a:endParaRPr lang="en-US" dirty="0"/>
          </a:p>
          <a:p>
            <a:endParaRPr lang="en-US" dirty="0"/>
          </a:p>
        </p:txBody>
      </p:sp>
    </p:spTree>
    <p:extLst>
      <p:ext uri="{BB962C8B-B14F-4D97-AF65-F5344CB8AC3E}">
        <p14:creationId xmlns:p14="http://schemas.microsoft.com/office/powerpoint/2010/main" val="702754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 are so confident in our deduplication and low cost to protect we created The Future-Proof Program. It is designed to provide investment protection with a set of world class technology capabilities and programs that enable Dell EMC’s Storage and Data Protection products, to provide value for the entire lifetime of our customer’s applications. </a:t>
            </a:r>
          </a:p>
          <a:p>
            <a:pPr lvl="0"/>
            <a:endParaRPr lang="en-US" dirty="0"/>
          </a:p>
          <a:p>
            <a:pPr lvl="0"/>
            <a:r>
              <a:rPr lang="en-US" dirty="0"/>
              <a:t>It is different because it is available to customers at no additional cost either in terms of higher maintenance price or higher product </a:t>
            </a:r>
            <a:r>
              <a:rPr lang="en-US"/>
              <a:t>price. </a:t>
            </a:r>
            <a:endParaRPr lang="en-US" dirty="0"/>
          </a:p>
          <a:p>
            <a:endParaRPr lang="en-US" dirty="0"/>
          </a:p>
          <a:p>
            <a:endParaRPr lang="en-US" dirty="0"/>
          </a:p>
          <a:p>
            <a:endParaRPr lang="en-US" dirty="0"/>
          </a:p>
          <a:p>
            <a:endParaRPr lang="en-US" dirty="0"/>
          </a:p>
        </p:txBody>
      </p:sp>
      <p:sp>
        <p:nvSpPr>
          <p:cNvPr id="6" name="Slide Image Placeholder 5">
            <a:extLst>
              <a:ext uri="{FF2B5EF4-FFF2-40B4-BE49-F238E27FC236}">
                <a16:creationId xmlns:a16="http://schemas.microsoft.com/office/drawing/2014/main" xmlns="" id="{83BF86A6-43C4-4E18-A109-901BED1B412E}"/>
              </a:ext>
            </a:extLst>
          </p:cNvPr>
          <p:cNvSpPr>
            <a:spLocks noGrp="1" noRot="1" noChangeAspect="1"/>
          </p:cNvSpPr>
          <p:nvPr>
            <p:ph type="sldImg"/>
          </p:nvPr>
        </p:nvSpPr>
        <p:spPr/>
      </p:sp>
    </p:spTree>
    <p:extLst>
      <p:ext uri="{BB962C8B-B14F-4D97-AF65-F5344CB8AC3E}">
        <p14:creationId xmlns:p14="http://schemas.microsoft.com/office/powerpoint/2010/main" val="185352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Dell Technologies On Demand is a strategic, company-wide initiative that offers a range of flexible consumption and as-a-Service solutions across our entire end-to-end portfolio. It delivers a variety of inclusive consumption models that combine flexible payment solutions with value-added services. This enables organizations like yours to free up time, money and resources, so you can focus on critical business priorities. </a:t>
            </a:r>
          </a:p>
          <a:p>
            <a:endParaRPr lang="en-US" dirty="0"/>
          </a:p>
          <a:p>
            <a:r>
              <a:rPr lang="en-US" dirty="0"/>
              <a:t>Dell Technologies On Demand programs are divided into three separate categories. The first is Pay as you go. It is comprised of our structured payment solutions which provide predictable payments over an agreed-upon cycle, allowing you to grow over time at a pre-determined rate. The second is Pay as you use. It is comprised of our usage-based or pay-per-use solutions. Here is where we measure actual usage, enabling you to elastically scale up and down, and pay for capacity as it’s needed. The final category, Provided as a service, is comprised of technologies that are delivered as a service, where the technology is managed and maintained over the network and aligned to service-level-requirements. </a:t>
            </a:r>
          </a:p>
          <a:p>
            <a:endParaRPr lang="en-US" dirty="0"/>
          </a:p>
          <a:p>
            <a:r>
              <a:rPr lang="en-US" dirty="0"/>
              <a:t>DP series solutions can be acquired through all of three of these common consumption models, and we provide a deep set of capabilities within each offering.</a:t>
            </a:r>
          </a:p>
          <a:p>
            <a:endParaRPr lang="en-US" dirty="0"/>
          </a:p>
          <a:p>
            <a:endParaRPr lang="en-US" dirty="0"/>
          </a:p>
        </p:txBody>
      </p:sp>
      <p:sp>
        <p:nvSpPr>
          <p:cNvPr id="5" name="Slide Image Placeholder 4">
            <a:extLst>
              <a:ext uri="{FF2B5EF4-FFF2-40B4-BE49-F238E27FC236}">
                <a16:creationId xmlns:a16="http://schemas.microsoft.com/office/drawing/2014/main" xmlns="" id="{296EAA93-C591-46FF-B8F6-F12BF7C6A2D3}"/>
              </a:ext>
            </a:extLst>
          </p:cNvPr>
          <p:cNvSpPr>
            <a:spLocks noGrp="1" noRot="1" noChangeAspect="1"/>
          </p:cNvSpPr>
          <p:nvPr>
            <p:ph type="sldImg"/>
          </p:nvPr>
        </p:nvSpPr>
        <p:spPr/>
      </p:sp>
    </p:spTree>
    <p:extLst>
      <p:ext uri="{BB962C8B-B14F-4D97-AF65-F5344CB8AC3E}">
        <p14:creationId xmlns:p14="http://schemas.microsoft.com/office/powerpoint/2010/main" val="3462010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support our </a:t>
            </a:r>
            <a:r>
              <a:rPr lang="en-US" dirty="0" err="1"/>
              <a:t>PowerProtect</a:t>
            </a:r>
            <a:r>
              <a:rPr lang="en-US" dirty="0"/>
              <a:t> family of products, we offer end-to-end services to help plan, configure, support, and optimize your environment – all with less effort and an accelerated path to productivity. For those with complex environments and expanding needs, services can fill gaps in time or expertise, and ease the transition to new technologies. </a:t>
            </a:r>
          </a:p>
          <a:p>
            <a:endParaRPr lang="en-US" dirty="0"/>
          </a:p>
          <a:p>
            <a:r>
              <a:rPr lang="en-US" dirty="0"/>
              <a:t>ProDeploy Enterprise Suite – gets systems out of the box and into production fast, from planning through installation and configuration, including testing and validation by a Dell EMC certified engineer. </a:t>
            </a:r>
          </a:p>
          <a:p>
            <a:pPr lvl="0"/>
            <a:endParaRPr lang="en-US" dirty="0"/>
          </a:p>
          <a:p>
            <a:r>
              <a:rPr lang="en-US" dirty="0"/>
              <a:t>Production Ready for DP – taking Data Protection appliances a step beyond deployment, delivering advanced hardware configuration that meets customer-specific production requirements. Highly trained technical exerts work with customers to understand individual requirements and get technology working to its full advantage, introduces backup policies and schedules and making sure you are getting the most out of your Data Protection solutions. </a:t>
            </a:r>
          </a:p>
          <a:p>
            <a:endParaRPr lang="en-US" dirty="0"/>
          </a:p>
          <a:p>
            <a:pPr lvl="0"/>
            <a:r>
              <a:rPr lang="en-US" dirty="0"/>
              <a:t>Residency Services provide hands-on Data Protection experts to optimize systems, processes and procedures, and share knowledge with your IT </a:t>
            </a:r>
            <a:r>
              <a:rPr lang="en-US"/>
              <a:t>staff. Leverage </a:t>
            </a:r>
            <a:r>
              <a:rPr lang="en-US" dirty="0"/>
              <a:t>Residents to transition to new </a:t>
            </a:r>
            <a:r>
              <a:rPr lang="en-US" dirty="0" err="1"/>
              <a:t>PowerProtect</a:t>
            </a:r>
            <a:r>
              <a:rPr lang="en-US" dirty="0"/>
              <a:t> DP solutions faster while keeping your existing IT infrastructure running smoothly.</a:t>
            </a:r>
          </a:p>
          <a:p>
            <a:pPr lvl="0"/>
            <a:endParaRPr lang="en-US" dirty="0"/>
          </a:p>
          <a:p>
            <a:pPr lvl="0"/>
            <a:r>
              <a:rPr lang="en-US" dirty="0"/>
              <a:t>ProSupport </a:t>
            </a:r>
            <a:r>
              <a:rPr lang="en-US"/>
              <a:t>Enterprise Suite helps </a:t>
            </a:r>
            <a:r>
              <a:rPr lang="en-US" dirty="0"/>
              <a:t>you get ahead of problems before they happen with global skills and expertise only Dell delivers. </a:t>
            </a:r>
          </a:p>
          <a:p>
            <a:endParaRPr lang="en-US" dirty="0"/>
          </a:p>
          <a:p>
            <a:pPr lvl="0"/>
            <a:r>
              <a:rPr lang="en-US" dirty="0"/>
              <a:t>And with Account Management Services – we offer proactive management of support issues, technical product guidance and product-focused trouble-shooting. </a:t>
            </a:r>
          </a:p>
          <a:p>
            <a:pPr lvl="0"/>
            <a:endParaRPr lang="en-US" dirty="0"/>
          </a:p>
          <a:p>
            <a:pPr lvl="0"/>
            <a:r>
              <a:rPr lang="en-US" dirty="0"/>
              <a:t>Across the product lifecycle, customers gain access to data-driven technologies, such as Secure Remote Services and MyService360 to connect and manage their service experience at no additional cost. </a:t>
            </a:r>
          </a:p>
          <a:p>
            <a:endParaRPr lang="en-US" dirty="0"/>
          </a:p>
          <a:p>
            <a:pPr lvl="0"/>
            <a:r>
              <a:rPr lang="en-US" dirty="0"/>
              <a:t>Other services include consulting, managed and education services</a:t>
            </a:r>
          </a:p>
          <a:p>
            <a:pPr lvl="0"/>
            <a:r>
              <a:rPr lang="en-US" dirty="0"/>
              <a:t>Dell Technologies Consulting provides specialized offers and advisory services. </a:t>
            </a:r>
          </a:p>
          <a:p>
            <a:pPr lvl="0"/>
            <a:r>
              <a:rPr lang="en-US" dirty="0"/>
              <a:t>Managed Services monitor, operate and optimize your Data Protection infrastructure (customized for every </a:t>
            </a:r>
            <a:r>
              <a:rPr lang="en-US"/>
              <a:t>customer), </a:t>
            </a:r>
            <a:endParaRPr lang="en-US" dirty="0"/>
          </a:p>
          <a:p>
            <a:pPr lvl="0"/>
            <a:r>
              <a:rPr lang="en-US" dirty="0"/>
              <a:t>And finally, Education Services has developed state-of-the art training and certification programs delivered via instructor-led classrooms, virtual classrooms and on-demand courses.</a:t>
            </a:r>
          </a:p>
          <a:p>
            <a:pPr lvl="0"/>
            <a:endParaRPr lang="en-US" dirty="0"/>
          </a:p>
          <a:p>
            <a:pPr lvl="0"/>
            <a:r>
              <a:rPr lang="en-US" dirty="0"/>
              <a:t>End to end, it’s the most complete portfolio in the market – consistently delivered across the street or across the globe and for the life of your system. </a:t>
            </a:r>
          </a:p>
          <a:p>
            <a:endParaRPr lang="en-US" dirty="0"/>
          </a:p>
        </p:txBody>
      </p:sp>
      <p:sp>
        <p:nvSpPr>
          <p:cNvPr id="5" name="Slide Image Placeholder 4">
            <a:extLst>
              <a:ext uri="{FF2B5EF4-FFF2-40B4-BE49-F238E27FC236}">
                <a16:creationId xmlns:a16="http://schemas.microsoft.com/office/drawing/2014/main" xmlns="" id="{99822810-656E-433E-9BBD-11776807DCE9}"/>
              </a:ext>
            </a:extLst>
          </p:cNvPr>
          <p:cNvSpPr>
            <a:spLocks noGrp="1" noRot="1" noChangeAspect="1"/>
          </p:cNvSpPr>
          <p:nvPr>
            <p:ph type="sldImg"/>
          </p:nvPr>
        </p:nvSpPr>
        <p:spPr/>
      </p:sp>
    </p:spTree>
    <p:extLst>
      <p:ext uri="{BB962C8B-B14F-4D97-AF65-F5344CB8AC3E}">
        <p14:creationId xmlns:p14="http://schemas.microsoft.com/office/powerpoint/2010/main" val="562139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DP series software architecture, as well as boosted application direct protection capabilities are designed for high performance and high </a:t>
            </a:r>
            <a:r>
              <a:rPr lang="en-US"/>
              <a:t>efficiency. With </a:t>
            </a:r>
            <a:r>
              <a:rPr lang="en-US" dirty="0"/>
              <a:t>the new, more efficient hardware installed, the DP series consumes up to 23% less power and reduces the required rack space by up to 21%. </a:t>
            </a:r>
          </a:p>
          <a:p>
            <a:pPr lvl="0"/>
            <a:endParaRPr lang="en-US" dirty="0"/>
          </a:p>
          <a:p>
            <a:pPr lvl="0"/>
            <a:r>
              <a:rPr lang="en-US" dirty="0"/>
              <a:t>This updated hardware also allows for the best deduplication capability in the market, delivering up to 65 to 1 source-side deduplication. This can result in up to 38% faster backups and up to 45% faster restores so you can achieve better business outcomes faster, using proven and modern data protection solutions to meet even the most stringent SLAs and RPOs.</a:t>
            </a:r>
          </a:p>
          <a:p>
            <a:pPr lvl="0"/>
            <a:r>
              <a:rPr lang="en-US"/>
              <a:t> </a:t>
            </a:r>
            <a:endParaRPr lang="en-US" dirty="0"/>
          </a:p>
          <a:p>
            <a:pPr lvl="0"/>
            <a:r>
              <a:rPr lang="en-US" dirty="0"/>
              <a:t>The results are spectacular when you factor it all </a:t>
            </a:r>
            <a:r>
              <a:rPr lang="en-US"/>
              <a:t>in. For </a:t>
            </a:r>
            <a:r>
              <a:rPr lang="en-US" dirty="0"/>
              <a:t>example, in a 96 TB, 2U appliance, we can not only deliver unparalleled performance but also protection for ~5PB of logical data. And, in a 1PB appliance, we can protect up to 52.8PB of logical data.</a:t>
            </a:r>
          </a:p>
          <a:p>
            <a:pPr lvl="0"/>
            <a:endParaRPr lang="en-US" dirty="0"/>
          </a:p>
          <a:p>
            <a:r>
              <a:rPr lang="en-US" dirty="0"/>
              <a:t>Claims:</a:t>
            </a:r>
          </a:p>
          <a:p>
            <a:pPr marL="171450"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Up to 65x deduplication with PowerProtect appliances</a:t>
            </a:r>
            <a:r>
              <a:rPr lang="en-US" sz="1100" b="0" i="0" kern="1200" dirty="0">
                <a:solidFill>
                  <a:schemeClr val="bg2"/>
                </a:solidFill>
                <a:effectLst/>
                <a:latin typeface="Arial" panose="020B0604020202020204" pitchFamily="34" charset="0"/>
                <a:ea typeface="+mn-ea"/>
                <a:cs typeface="+mn-cs"/>
              </a:rPr>
              <a:t>​</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field telemetry from PowerProtect DD series appliances. PowerProtect DP series appliances also apply to field telemetry data. Actual results may vary.</a:t>
            </a:r>
          </a:p>
          <a:p>
            <a:pPr marL="171450" lvl="0" indent="-171450">
              <a:buFont typeface="Arial" panose="020B0604020202020204" pitchFamily="34" charset="0"/>
              <a:buChar char="•"/>
            </a:pPr>
            <a:r>
              <a:rPr lang="en-US" sz="1100" b="0" i="0" kern="1200" dirty="0">
                <a:solidFill>
                  <a:schemeClr val="bg2"/>
                </a:solidFill>
                <a:effectLst/>
                <a:latin typeface="Arial" panose="020B0604020202020204" pitchFamily="34" charset="0"/>
                <a:ea typeface="+mn-ea"/>
                <a:cs typeface="+mn-cs"/>
              </a:rPr>
              <a:t>PowerProtect appliances deliver 30% higher data compression</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field telemetry from PowerProtect DD series appliances. PowerProtect DP series appliances also apply to field telemetry data. Actual results may vary.</a:t>
            </a:r>
            <a:r>
              <a:rPr lang="en-US" sz="1100" b="0" i="0" kern="1200" dirty="0">
                <a:solidFill>
                  <a:schemeClr val="bg2"/>
                </a:solidFill>
                <a:effectLst/>
                <a:latin typeface="Arial" panose="020B0604020202020204" pitchFamily="34" charset="0"/>
                <a:ea typeface="+mn-ea"/>
                <a:cs typeface="+mn-cs"/>
              </a:rPr>
              <a:t>​</a:t>
            </a:r>
          </a:p>
          <a:p>
            <a:pPr marL="171450" lvl="0"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Instant Access/Instant Restore of up to 60,000 IOPS and instantly access up to 64 VMs</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8KB 100% read internal test to measure peak IOPS, performed on PowerProtect DD9900 and DDOS 7.2, July 2020. Retest performed on DD9900 within DP8900, September 2020. Actual results may vary.</a:t>
            </a:r>
          </a:p>
          <a:p>
            <a:pPr marL="171450" lvl="0" indent="-171450">
              <a:buFont typeface="Arial" panose="020B0604020202020204" pitchFamily="34" charset="0"/>
              <a:buChar char="•"/>
            </a:pPr>
            <a:r>
              <a:rPr lang="en-US" sz="1100" b="0" i="0" kern="1200" dirty="0">
                <a:solidFill>
                  <a:schemeClr val="bg2"/>
                </a:solidFill>
                <a:effectLst/>
                <a:latin typeface="Arial" panose="020B0604020202020204" pitchFamily="34" charset="0"/>
                <a:ea typeface="+mn-ea"/>
                <a:cs typeface="+mn-cs"/>
              </a:rPr>
              <a:t>Improved SLOs with up to 38% faster backups and up to 45% faster restores</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Dell EMC internal testing with DD Boost protocol on DD9900 within DP8900 with DDOS 7.2 vs. DD9800 within DP8800 with DDOS 7.2, April 2020. Actual results may vary.</a:t>
            </a:r>
          </a:p>
        </p:txBody>
      </p:sp>
      <p:sp>
        <p:nvSpPr>
          <p:cNvPr id="6" name="Slide Image Placeholder 5">
            <a:extLst>
              <a:ext uri="{FF2B5EF4-FFF2-40B4-BE49-F238E27FC236}">
                <a16:creationId xmlns:a16="http://schemas.microsoft.com/office/drawing/2014/main" xmlns="" id="{562FC8D5-1991-4345-8C71-A2D50A99B48E}"/>
              </a:ext>
            </a:extLst>
          </p:cNvPr>
          <p:cNvSpPr>
            <a:spLocks noGrp="1" noRot="1" noChangeAspect="1"/>
          </p:cNvSpPr>
          <p:nvPr>
            <p:ph type="sldImg"/>
          </p:nvPr>
        </p:nvSpPr>
        <p:spPr/>
      </p:sp>
    </p:spTree>
    <p:extLst>
      <p:ext uri="{BB962C8B-B14F-4D97-AF65-F5344CB8AC3E}">
        <p14:creationId xmlns:p14="http://schemas.microsoft.com/office/powerpoint/2010/main" val="1011236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Claims:</a:t>
            </a:r>
          </a:p>
          <a:p>
            <a:pPr marL="171450"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Up to 65x deduplication with PowerProtect appliances</a:t>
            </a:r>
            <a:r>
              <a:rPr lang="en-US" sz="1100" b="0" i="0" kern="1200" dirty="0">
                <a:solidFill>
                  <a:schemeClr val="bg2"/>
                </a:solidFill>
                <a:effectLst/>
                <a:latin typeface="Arial" panose="020B0604020202020204" pitchFamily="34" charset="0"/>
                <a:ea typeface="+mn-ea"/>
                <a:cs typeface="+mn-cs"/>
              </a:rPr>
              <a:t>​</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field telemetry from PowerProtect DD series appliances. PowerProtect DP series appliances also apply to field telemetry data. Actual results may vary.</a:t>
            </a:r>
          </a:p>
          <a:p>
            <a:pPr marL="171450" lvl="0" indent="-171450">
              <a:buFont typeface="Arial" panose="020B0604020202020204" pitchFamily="34" charset="0"/>
              <a:buChar char="•"/>
            </a:pPr>
            <a:r>
              <a:rPr lang="en-US" sz="1100" b="0" i="0" kern="1200" dirty="0">
                <a:solidFill>
                  <a:schemeClr val="bg2"/>
                </a:solidFill>
                <a:effectLst/>
                <a:latin typeface="Arial" panose="020B0604020202020204" pitchFamily="34" charset="0"/>
                <a:ea typeface="+mn-ea"/>
                <a:cs typeface="+mn-cs"/>
              </a:rPr>
              <a:t>PowerProtect appliances deliver 30% higher data compression</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field telemetry from PowerProtect DD series appliances. PowerProtect DP series appliances also apply to field telemetry data. Actual results may vary.</a:t>
            </a:r>
            <a:r>
              <a:rPr lang="en-US" sz="1100" b="0" i="0" kern="1200" dirty="0">
                <a:solidFill>
                  <a:schemeClr val="bg2"/>
                </a:solidFill>
                <a:effectLst/>
                <a:latin typeface="Arial" panose="020B0604020202020204" pitchFamily="34" charset="0"/>
                <a:ea typeface="+mn-ea"/>
                <a:cs typeface="+mn-cs"/>
              </a:rPr>
              <a:t>​</a:t>
            </a:r>
          </a:p>
          <a:p>
            <a:pPr marL="171450" lvl="0"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Instant Access/Instant Restore of up to 60,000 IOPS and instantly access up to 64 VMs</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8KB 100% read internal test to measure peak IOPS, performed on PowerProtect DD9900 and DDOS 7.2, July 2020. Retest performed on DD9900 within DP8900, September 2020. Actual results may vary.</a:t>
            </a:r>
          </a:p>
          <a:p>
            <a:pPr marL="171450" lvl="0" indent="-171450">
              <a:buFont typeface="Arial" panose="020B0604020202020204" pitchFamily="34" charset="0"/>
              <a:buChar char="•"/>
            </a:pPr>
            <a:r>
              <a:rPr lang="en-US" sz="1100" b="0" i="0" kern="1200" dirty="0">
                <a:solidFill>
                  <a:schemeClr val="bg2"/>
                </a:solidFill>
                <a:effectLst/>
                <a:latin typeface="Arial" panose="020B0604020202020204" pitchFamily="34" charset="0"/>
                <a:ea typeface="+mn-ea"/>
                <a:cs typeface="+mn-cs"/>
              </a:rPr>
              <a:t>Improved SLOs with up to 38% faster backups and up to 45% faster restores</a:t>
            </a:r>
          </a:p>
          <a:p>
            <a:pPr marL="685800" lvl="1" indent="-171450">
              <a:buFont typeface="Arial" panose="020B0604020202020204" pitchFamily="34" charset="0"/>
              <a:buChar char="•"/>
            </a:pPr>
            <a:r>
              <a:rPr lang="en-US" sz="1100" b="0" i="0" u="none" strike="noStrike" kern="1200" dirty="0">
                <a:solidFill>
                  <a:schemeClr val="bg2"/>
                </a:solidFill>
                <a:effectLst/>
                <a:latin typeface="Arial" panose="020B0604020202020204" pitchFamily="34" charset="0"/>
                <a:ea typeface="+mn-ea"/>
                <a:cs typeface="+mn-cs"/>
              </a:rPr>
              <a:t>Based on Dell EMC internal testing with DD Boost protocol on DD9900 within DP8900 with DDOS 7.2 vs. DD9800 within DP8800 with DDOS 7.2, April 2020. Actual results may vary.</a:t>
            </a:r>
          </a:p>
          <a:p>
            <a:pPr marL="685800" lvl="1" indent="-171450">
              <a:buFont typeface="Arial" panose="020B0604020202020204" pitchFamily="34" charset="0"/>
              <a:buChar char="•"/>
            </a:pPr>
            <a:endParaRPr lang="en-US" dirty="0"/>
          </a:p>
        </p:txBody>
      </p:sp>
      <p:sp>
        <p:nvSpPr>
          <p:cNvPr id="4" name="Slide Image Placeholder 3">
            <a:extLst>
              <a:ext uri="{FF2B5EF4-FFF2-40B4-BE49-F238E27FC236}">
                <a16:creationId xmlns:a16="http://schemas.microsoft.com/office/drawing/2014/main" xmlns="" id="{D7E94B79-6954-469E-A5FA-B312B1BAE168}"/>
              </a:ext>
            </a:extLst>
          </p:cNvPr>
          <p:cNvSpPr>
            <a:spLocks noGrp="1" noRot="1" noChangeAspect="1"/>
          </p:cNvSpPr>
          <p:nvPr>
            <p:ph type="sldImg"/>
          </p:nvPr>
        </p:nvSpPr>
        <p:spPr/>
      </p:sp>
    </p:spTree>
    <p:extLst>
      <p:ext uri="{BB962C8B-B14F-4D97-AF65-F5344CB8AC3E}">
        <p14:creationId xmlns:p14="http://schemas.microsoft.com/office/powerpoint/2010/main" val="2382522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DP4400 delivers local data protection for remote office and branch office organizations, that is cost-effective and </a:t>
            </a:r>
            <a:r>
              <a:rPr lang="en-US"/>
              <a:t>efficient. The </a:t>
            </a:r>
            <a:r>
              <a:rPr lang="en-US" dirty="0"/>
              <a:t>small 2U appliance is simple to deploy, and management can be done locally or </a:t>
            </a:r>
            <a:r>
              <a:rPr lang="en-US"/>
              <a:t>remotely. Restores </a:t>
            </a:r>
            <a:r>
              <a:rPr lang="en-US" dirty="0"/>
              <a:t>can be conducted locally for speed and efficiency.</a:t>
            </a:r>
          </a:p>
          <a:p>
            <a:endParaRPr lang="en-US" dirty="0"/>
          </a:p>
          <a:p>
            <a:r>
              <a:rPr lang="en-US" dirty="0"/>
              <a:t>For an added level of protection, customers can leverage long-term retention and disaster recovery to the cloud.</a:t>
            </a:r>
          </a:p>
        </p:txBody>
      </p:sp>
      <p:sp>
        <p:nvSpPr>
          <p:cNvPr id="6" name="Slide Image Placeholder 5">
            <a:extLst>
              <a:ext uri="{FF2B5EF4-FFF2-40B4-BE49-F238E27FC236}">
                <a16:creationId xmlns:a16="http://schemas.microsoft.com/office/drawing/2014/main" xmlns="" id="{D9BA8EE2-03F0-40AB-BF19-D7C9A8C6A69D}"/>
              </a:ext>
            </a:extLst>
          </p:cNvPr>
          <p:cNvSpPr>
            <a:spLocks noGrp="1" noRot="1" noChangeAspect="1"/>
          </p:cNvSpPr>
          <p:nvPr>
            <p:ph type="sldImg"/>
          </p:nvPr>
        </p:nvSpPr>
        <p:spPr/>
      </p:sp>
    </p:spTree>
    <p:extLst>
      <p:ext uri="{BB962C8B-B14F-4D97-AF65-F5344CB8AC3E}">
        <p14:creationId xmlns:p14="http://schemas.microsoft.com/office/powerpoint/2010/main" val="2412773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DP series is available in 4 different models (DP4400, DP5900, DP8400, and DP8900) to fit the needs of midsize and enterprise customers looking to get holistic data protection while avoiding the time, complexity and cost of piecemeal, homegrown and do it yourself data protection solutions. The entry level DP series, the DP4400, starts with 8 TB usable capacity with the high end DP series scaling up to 1 PB usable capacity, with scaling available in economical 48TB increments. With typical deduplication and cloud tiering, the logical capacity of each appliance can increase significantly – all the way up to 195 PB for the DP8900.</a:t>
            </a:r>
          </a:p>
          <a:p>
            <a:endParaRPr lang="en-US" dirty="0"/>
          </a:p>
          <a:p>
            <a:endParaRPr lang="en-US" dirty="0"/>
          </a:p>
        </p:txBody>
      </p:sp>
      <p:sp>
        <p:nvSpPr>
          <p:cNvPr id="4" name="Slide Image Placeholder 3">
            <a:extLst>
              <a:ext uri="{FF2B5EF4-FFF2-40B4-BE49-F238E27FC236}">
                <a16:creationId xmlns:a16="http://schemas.microsoft.com/office/drawing/2014/main" xmlns="" id="{A087D59B-9F1D-459A-ADA6-9488E0E0BFBB}"/>
              </a:ext>
            </a:extLst>
          </p:cNvPr>
          <p:cNvSpPr>
            <a:spLocks noGrp="1" noRot="1" noChangeAspect="1"/>
          </p:cNvSpPr>
          <p:nvPr>
            <p:ph type="sldImg"/>
          </p:nvPr>
        </p:nvSpPr>
        <p:spPr/>
      </p:sp>
    </p:spTree>
    <p:extLst>
      <p:ext uri="{BB962C8B-B14F-4D97-AF65-F5344CB8AC3E}">
        <p14:creationId xmlns:p14="http://schemas.microsoft.com/office/powerpoint/2010/main" val="335468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combination of proven and modern is powerful and a distinct advantage for Dell Technologies data protection customers. It allows them to benefit from years of experience of a trusted market leader to continue to deliver value through proven solutions as well as rapid development and delivery of modern capabilities required for the future, all with the resources and scale of Dell </a:t>
            </a:r>
            <a:r>
              <a:rPr lang="en-US"/>
              <a:t>Technologies. </a:t>
            </a:r>
            <a:endParaRPr lang="en-US" dirty="0"/>
          </a:p>
        </p:txBody>
      </p:sp>
    </p:spTree>
    <p:extLst>
      <p:ext uri="{BB962C8B-B14F-4D97-AF65-F5344CB8AC3E}">
        <p14:creationId xmlns:p14="http://schemas.microsoft.com/office/powerpoint/2010/main" val="341776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xmlns="" id="{15DF5746-93CF-4893-A552-74BDC8A3D33E}"/>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xmlns="" id="{B45F4FCF-F4F6-40E3-8577-C37EE58305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55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bg2"/>
                </a:solidFill>
              </a:rPr>
              <a:t>Dell Technologies offers comprehensive data protection. With over a decade in the data protection market, Dell Technologies offers integrated, target and virtual appliances as well as multiple software platforms and suites.</a:t>
            </a:r>
          </a:p>
          <a:p>
            <a:endParaRPr lang="en-US" sz="1100" dirty="0">
              <a:solidFill>
                <a:schemeClr val="bg2"/>
              </a:solidFill>
            </a:endParaRPr>
          </a:p>
          <a:p>
            <a:r>
              <a:rPr lang="en-US" sz="1100" dirty="0">
                <a:solidFill>
                  <a:schemeClr val="bg2"/>
                </a:solidFill>
              </a:rPr>
              <a:t>It can easily protect your data in the core, edge or cloud environments.</a:t>
            </a:r>
          </a:p>
          <a:p>
            <a:endParaRPr lang="en-US" sz="1100" dirty="0">
              <a:solidFill>
                <a:schemeClr val="bg2"/>
              </a:solidFill>
            </a:endParaRPr>
          </a:p>
          <a:p>
            <a:r>
              <a:rPr lang="en-US" sz="1100" dirty="0">
                <a:solidFill>
                  <a:schemeClr val="bg2"/>
                </a:solidFill>
              </a:rPr>
              <a:t>Ensure that your data is protected at all times with investment protection from the Future-Proof Program and benefit from flexible consumption models, so you can consume Spend less time searching for solutions from multiple vendors, avoid data loss and financial risk.</a:t>
            </a:r>
          </a:p>
          <a:p>
            <a:endParaRPr lang="en-US" dirty="0"/>
          </a:p>
        </p:txBody>
      </p:sp>
    </p:spTree>
    <p:extLst>
      <p:ext uri="{BB962C8B-B14F-4D97-AF65-F5344CB8AC3E}">
        <p14:creationId xmlns:p14="http://schemas.microsoft.com/office/powerpoint/2010/main" val="382967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59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all driving organizations to look for solutions that enable them to do more with less. They need a comprehensive data protection solution that offers not just simplicity, but also efficiency, performance, and agility to address a diverse and complex environment of applications and </a:t>
            </a:r>
            <a:r>
              <a:rPr lang="en-US"/>
              <a:t>platforms. And</a:t>
            </a:r>
            <a:r>
              <a:rPr lang="en-US" dirty="0"/>
              <a:t>, they need these solutions from a trusted vendor that will give them guarantees that minimize risk and future-proof their data protection environments.</a:t>
            </a:r>
          </a:p>
          <a:p>
            <a:endParaRPr lang="en-US" dirty="0"/>
          </a:p>
          <a:p>
            <a:pPr lvl="0"/>
            <a:r>
              <a:rPr lang="en-US" dirty="0"/>
              <a:t>Simplicity, efficiency and agility are needed for businesses to transform and remain competitive. Organizations today need it all, without compromise.</a:t>
            </a:r>
          </a:p>
        </p:txBody>
      </p:sp>
      <p:sp>
        <p:nvSpPr>
          <p:cNvPr id="6" name="Slide Image Placeholder 5">
            <a:extLst>
              <a:ext uri="{FF2B5EF4-FFF2-40B4-BE49-F238E27FC236}">
                <a16:creationId xmlns:a16="http://schemas.microsoft.com/office/drawing/2014/main" xmlns="" id="{8C4C74E2-F7AC-4A41-860B-07FB1AF786B6}"/>
              </a:ext>
            </a:extLst>
          </p:cNvPr>
          <p:cNvSpPr>
            <a:spLocks noGrp="1" noRot="1" noChangeAspect="1"/>
          </p:cNvSpPr>
          <p:nvPr>
            <p:ph type="sldImg"/>
          </p:nvPr>
        </p:nvSpPr>
        <p:spPr/>
      </p:sp>
    </p:spTree>
    <p:extLst>
      <p:ext uri="{BB962C8B-B14F-4D97-AF65-F5344CB8AC3E}">
        <p14:creationId xmlns:p14="http://schemas.microsoft.com/office/powerpoint/2010/main" val="1083320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Dell EMC PowerProtect DP series appliances offer simple and efficient data protection for data located in hybrid multi-cloud, core and edge environments. The DP series are integrated appliances that deliver all-in-one protection software and storage in a single appliance.</a:t>
            </a:r>
          </a:p>
          <a:p>
            <a:pPr lvl="0"/>
            <a:endParaRPr lang="en-US" dirty="0"/>
          </a:p>
          <a:p>
            <a:pPr lvl="0"/>
            <a:r>
              <a:rPr lang="en-US" dirty="0"/>
              <a:t>They support cloud and VMware ecosystems to deliver industry-leading multi-cloud protection. Power your possibilities with simple, efficient and agile data protection.</a:t>
            </a:r>
          </a:p>
        </p:txBody>
      </p:sp>
      <p:sp>
        <p:nvSpPr>
          <p:cNvPr id="4" name="Slide Image Placeholder 3">
            <a:extLst>
              <a:ext uri="{FF2B5EF4-FFF2-40B4-BE49-F238E27FC236}">
                <a16:creationId xmlns:a16="http://schemas.microsoft.com/office/drawing/2014/main" xmlns="" id="{6DE059C7-CA09-4EAC-8ED8-4BEE4011CBE1}"/>
              </a:ext>
            </a:extLst>
          </p:cNvPr>
          <p:cNvSpPr>
            <a:spLocks noGrp="1" noRot="1" noChangeAspect="1"/>
          </p:cNvSpPr>
          <p:nvPr>
            <p:ph type="sldImg"/>
          </p:nvPr>
        </p:nvSpPr>
        <p:spPr/>
      </p:sp>
    </p:spTree>
    <p:extLst>
      <p:ext uri="{BB962C8B-B14F-4D97-AF65-F5344CB8AC3E}">
        <p14:creationId xmlns:p14="http://schemas.microsoft.com/office/powerpoint/2010/main" val="782619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Tree>
    <p:extLst>
      <p:ext uri="{BB962C8B-B14F-4D97-AF65-F5344CB8AC3E}">
        <p14:creationId xmlns:p14="http://schemas.microsoft.com/office/powerpoint/2010/main" val="3994610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CED6EC7-6D3E-4027-A733-9B78EBA486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9864346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vider 1">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34A98C8-965F-44C5-95D4-A14CD36D68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60201" cy="5143499"/>
          </a:xfrm>
          <a:prstGeom prst="rect">
            <a:avLst/>
          </a:prstGeom>
        </p:spPr>
      </p:pic>
      <p:sp>
        <p:nvSpPr>
          <p:cNvPr id="4" name="Title 1"/>
          <p:cNvSpPr>
            <a:spLocks noGrp="1"/>
          </p:cNvSpPr>
          <p:nvPr>
            <p:ph type="ctrTitle"/>
          </p:nvPr>
        </p:nvSpPr>
        <p:spPr>
          <a:xfrm>
            <a:off x="337442" y="530230"/>
            <a:ext cx="8469118" cy="1190358"/>
          </a:xfrm>
          <a:prstGeom prst="rect">
            <a:avLst/>
          </a:prstGeom>
        </p:spPr>
        <p:txBody>
          <a:bodyPr wrap="square" lIns="0" tIns="0" rIns="0" bIns="0" anchor="b">
            <a:noAutofit/>
          </a:bodyPr>
          <a:lstStyle>
            <a:lvl1pPr algn="ctr">
              <a:defRPr sz="3200">
                <a:solidFill>
                  <a:schemeClr val="tx2"/>
                </a:solidFill>
                <a:latin typeface="Arial" panose="020B0604020202020204" pitchFamily="34" charset="0"/>
              </a:defRPr>
            </a:lvl1pPr>
          </a:lstStyle>
          <a:p>
            <a:r>
              <a:rPr lang="en-US" dirty="0"/>
              <a:t>Click to edit Master title style</a:t>
            </a:r>
          </a:p>
        </p:txBody>
      </p:sp>
      <p:sp>
        <p:nvSpPr>
          <p:cNvPr id="5" name="Subtitle 2"/>
          <p:cNvSpPr>
            <a:spLocks noGrp="1"/>
          </p:cNvSpPr>
          <p:nvPr>
            <p:ph type="subTitle" idx="1"/>
          </p:nvPr>
        </p:nvSpPr>
        <p:spPr>
          <a:xfrm>
            <a:off x="337441" y="1788619"/>
            <a:ext cx="8469118" cy="514321"/>
          </a:xfrm>
          <a:prstGeom prst="rect">
            <a:avLst/>
          </a:prstGeom>
        </p:spPr>
        <p:txBody>
          <a:bodyPr lIns="0" tIns="0" rIns="0" bIns="0"/>
          <a:lstStyle>
            <a:lvl1pPr marL="0" indent="0" algn="ctr">
              <a:lnSpc>
                <a:spcPct val="100000"/>
              </a:lnSpc>
              <a:spcBef>
                <a:spcPts val="0"/>
              </a:spcBef>
              <a:buNone/>
              <a:defRPr sz="16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xmlns="" id="{528A39EC-0A89-3341-8F79-B5776D20A9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0002" y="4654378"/>
            <a:ext cx="460661" cy="180766"/>
          </a:xfrm>
          <a:prstGeom prst="rect">
            <a:avLst/>
          </a:prstGeom>
        </p:spPr>
      </p:pic>
      <p:pic>
        <p:nvPicPr>
          <p:cNvPr id="14" name="Picture 13">
            <a:extLst>
              <a:ext uri="{FF2B5EF4-FFF2-40B4-BE49-F238E27FC236}">
                <a16:creationId xmlns:a16="http://schemas.microsoft.com/office/drawing/2014/main" xmlns="" id="{7757B9D3-DFEF-954F-A92A-019A7B9344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662" y="4712338"/>
            <a:ext cx="1328280" cy="170811"/>
          </a:xfrm>
          <a:prstGeom prst="rect">
            <a:avLst/>
          </a:prstGeom>
        </p:spPr>
      </p:pic>
    </p:spTree>
    <p:extLst>
      <p:ext uri="{BB962C8B-B14F-4D97-AF65-F5344CB8AC3E}">
        <p14:creationId xmlns:p14="http://schemas.microsoft.com/office/powerpoint/2010/main" val="133213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logo slide Mesh">
    <p:bg>
      <p:bgPr>
        <a:solidFill>
          <a:srgbClr val="80808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9448545-339B-41C6-8EF5-51B3CFA827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8101" y="0"/>
            <a:ext cx="9160202" cy="5143500"/>
          </a:xfrm>
          <a:prstGeom prst="rect">
            <a:avLst/>
          </a:prstGeom>
        </p:spPr>
      </p:pic>
      <p:pic>
        <p:nvPicPr>
          <p:cNvPr id="2" name="Picture 1">
            <a:extLst>
              <a:ext uri="{FF2B5EF4-FFF2-40B4-BE49-F238E27FC236}">
                <a16:creationId xmlns:a16="http://schemas.microsoft.com/office/drawing/2014/main" xmlns="" id="{6829FF82-34C0-0F42-9BC5-4EC42FB097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9546" y="2354500"/>
            <a:ext cx="2512540" cy="323102"/>
          </a:xfrm>
          <a:prstGeom prst="rect">
            <a:avLst/>
          </a:prstGeom>
        </p:spPr>
      </p:pic>
      <p:pic>
        <p:nvPicPr>
          <p:cNvPr id="3" name="Picture 2">
            <a:extLst>
              <a:ext uri="{FF2B5EF4-FFF2-40B4-BE49-F238E27FC236}">
                <a16:creationId xmlns:a16="http://schemas.microsoft.com/office/drawing/2014/main" xmlns="" id="{9A02FC06-5250-644D-8135-E851FFF586EC}"/>
              </a:ext>
            </a:extLst>
          </p:cNvPr>
          <p:cNvPicPr>
            <a:picLocks noChangeAspect="1"/>
          </p:cNvPicPr>
          <p:nvPr userDrawn="1"/>
        </p:nvPicPr>
        <p:blipFill>
          <a:blip r:embed="rId4"/>
          <a:stretch>
            <a:fillRect/>
          </a:stretch>
        </p:blipFill>
        <p:spPr>
          <a:xfrm>
            <a:off x="5315846" y="2298356"/>
            <a:ext cx="799493" cy="313725"/>
          </a:xfrm>
          <a:prstGeom prst="rect">
            <a:avLst/>
          </a:prstGeom>
        </p:spPr>
      </p:pic>
    </p:spTree>
    <p:extLst>
      <p:ext uri="{BB962C8B-B14F-4D97-AF65-F5344CB8AC3E}">
        <p14:creationId xmlns:p14="http://schemas.microsoft.com/office/powerpoint/2010/main" val="113501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A49A41B-9CF1-4CD6-B1E3-F736C63833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xmlns=""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xmlns=""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39855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03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FBC5FF-7155-9145-A241-7BC118BFD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flipH="1">
            <a:off x="-8101" y="4548"/>
            <a:ext cx="9152101" cy="5138951"/>
          </a:xfrm>
          <a:prstGeom prst="rect">
            <a:avLst/>
          </a:prstGeom>
        </p:spPr>
      </p:pic>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418656DF-0738-9E4A-A661-61D44A08AE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662" y="4712338"/>
            <a:ext cx="1328280" cy="170811"/>
          </a:xfrm>
          <a:prstGeom prst="rect">
            <a:avLst/>
          </a:prstGeom>
        </p:spPr>
      </p:pic>
      <p:pic>
        <p:nvPicPr>
          <p:cNvPr id="8" name="Picture 7">
            <a:extLst>
              <a:ext uri="{FF2B5EF4-FFF2-40B4-BE49-F238E27FC236}">
                <a16:creationId xmlns:a16="http://schemas.microsoft.com/office/drawing/2014/main" xmlns="" id="{5838C20E-A800-5440-BCC3-DECEE17F60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29600" y="4662862"/>
            <a:ext cx="460661" cy="180766"/>
          </a:xfrm>
          <a:prstGeom prst="rect">
            <a:avLst/>
          </a:prstGeom>
        </p:spPr>
      </p:pic>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FC4475A-8934-1148-9D65-B3FF180D5363}"/>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6203" y="1"/>
            <a:ext cx="9160203" cy="5143500"/>
          </a:xfrm>
          <a:prstGeom prst="rect">
            <a:avLst/>
          </a:prstGeom>
        </p:spPr>
      </p:pic>
      <p:pic>
        <p:nvPicPr>
          <p:cNvPr id="11" name="Picture 10">
            <a:extLst>
              <a:ext uri="{FF2B5EF4-FFF2-40B4-BE49-F238E27FC236}">
                <a16:creationId xmlns:a16="http://schemas.microsoft.com/office/drawing/2014/main" xmlns="" id="{C1C34BF4-D21F-0549-A500-38E6DFFC042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43662" y="4712338"/>
            <a:ext cx="1328280" cy="170811"/>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2020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‹Nº›</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58698"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de 38</a:t>
            </a:r>
          </a:p>
        </p:txBody>
      </p:sp>
      <p:pic>
        <p:nvPicPr>
          <p:cNvPr id="12" name="Picture 11">
            <a:extLst>
              <a:ext uri="{FF2B5EF4-FFF2-40B4-BE49-F238E27FC236}">
                <a16:creationId xmlns:a16="http://schemas.microsoft.com/office/drawing/2014/main" xmlns="" id="{6A4BC7F4-7538-CC42-A8A8-97D7CC6D5049}"/>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229600" y="4662862"/>
            <a:ext cx="460661" cy="180766"/>
          </a:xfrm>
          <a:prstGeom prst="rect">
            <a:avLst/>
          </a:prstGeom>
        </p:spPr>
      </p:pic>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688" r:id="rId1"/>
    <p:sldLayoutId id="2147483682" r:id="rId2"/>
    <p:sldLayoutId id="2147483662" r:id="rId3"/>
    <p:sldLayoutId id="2147483673" r:id="rId4"/>
    <p:sldLayoutId id="2147483672" r:id="rId5"/>
    <p:sldLayoutId id="2147483713" r:id="rId6"/>
    <p:sldLayoutId id="2147483724" r:id="rId7"/>
    <p:sldLayoutId id="2147483667" r:id="rId8"/>
    <p:sldLayoutId id="2147483689"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guide id="5" pos="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microsoft.com/office/2007/relationships/hdphoto" Target="../media/hdphoto5.wdp"/><Relationship Id="rId10" Type="http://schemas.microsoft.com/office/2007/relationships/diagramDrawing" Target="../diagrams/drawing1.xml"/><Relationship Id="rId4" Type="http://schemas.openxmlformats.org/officeDocument/2006/relationships/image" Target="../media/image26.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image" Target="../media/image32.emf"/><Relationship Id="rId4" Type="http://schemas.microsoft.com/office/2007/relationships/hdphoto" Target="../media/hdphoto6.wdp"/><Relationship Id="rId9"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diagramColors" Target="../diagrams/colors2.xml"/><Relationship Id="rId12" Type="http://schemas.microsoft.com/office/2007/relationships/hdphoto" Target="../media/hdphoto9.wdp"/><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image" Target="../media/image35.png"/><Relationship Id="rId5" Type="http://schemas.openxmlformats.org/officeDocument/2006/relationships/diagramLayout" Target="../diagrams/layout2.xml"/><Relationship Id="rId15" Type="http://schemas.openxmlformats.org/officeDocument/2006/relationships/image" Target="../media/image37.emf"/><Relationship Id="rId10" Type="http://schemas.microsoft.com/office/2007/relationships/hdphoto" Target="../media/hdphoto8.wdp"/><Relationship Id="rId4" Type="http://schemas.openxmlformats.org/officeDocument/2006/relationships/diagramData" Target="../diagrams/data2.xml"/><Relationship Id="rId9" Type="http://schemas.openxmlformats.org/officeDocument/2006/relationships/image" Target="../media/image34.png"/><Relationship Id="rId14" Type="http://schemas.microsoft.com/office/2007/relationships/hdphoto" Target="../media/hdphoto10.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microsoft.com/office/2007/relationships/hdphoto" Target="../media/hdphoto12.wdp"/><Relationship Id="rId5" Type="http://schemas.openxmlformats.org/officeDocument/2006/relationships/image" Target="../media/image40.png"/><Relationship Id="rId4" Type="http://schemas.microsoft.com/office/2007/relationships/hdphoto" Target="../media/hdphoto11.wdp"/><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microsoft.com/office/2007/relationships/hdphoto" Target="../media/hdphoto15.wdp"/><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20.xml"/><Relationship Id="rId16" Type="http://schemas.openxmlformats.org/officeDocument/2006/relationships/image" Target="../media/image55.png"/><Relationship Id="rId1" Type="http://schemas.openxmlformats.org/officeDocument/2006/relationships/slideLayout" Target="../slideLayouts/slideLayout4.xml"/><Relationship Id="rId6" Type="http://schemas.microsoft.com/office/2007/relationships/hdphoto" Target="../media/hdphoto14.wdp"/><Relationship Id="rId11" Type="http://schemas.openxmlformats.org/officeDocument/2006/relationships/image" Target="../media/image50.png"/><Relationship Id="rId5" Type="http://schemas.openxmlformats.org/officeDocument/2006/relationships/image" Target="../media/image45.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7.png"/><Relationship Id="rId4" Type="http://schemas.microsoft.com/office/2007/relationships/hdphoto" Target="../media/hdphoto13.wdp"/><Relationship Id="rId9" Type="http://schemas.openxmlformats.org/officeDocument/2006/relationships/image" Target="../media/image48.png"/><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9.svg"/><Relationship Id="rId18" Type="http://schemas.openxmlformats.org/officeDocument/2006/relationships/diagramColors" Target="../diagrams/colors3.xml"/><Relationship Id="rId3" Type="http://schemas.openxmlformats.org/officeDocument/2006/relationships/image" Target="../media/image67.png"/><Relationship Id="rId21" Type="http://schemas.microsoft.com/office/2007/relationships/hdphoto" Target="../media/hdphoto18.wdp"/><Relationship Id="rId7" Type="http://schemas.openxmlformats.org/officeDocument/2006/relationships/image" Target="../media/image73.svg"/><Relationship Id="rId12" Type="http://schemas.openxmlformats.org/officeDocument/2006/relationships/image" Target="../media/image72.png"/><Relationship Id="rId17" Type="http://schemas.openxmlformats.org/officeDocument/2006/relationships/diagramQuickStyle" Target="../diagrams/quickStyle3.xml"/><Relationship Id="rId2" Type="http://schemas.openxmlformats.org/officeDocument/2006/relationships/notesSlide" Target="../notesSlides/notesSlide26.xml"/><Relationship Id="rId16" Type="http://schemas.openxmlformats.org/officeDocument/2006/relationships/diagramLayout" Target="../diagrams/layout3.xml"/><Relationship Id="rId20"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7.svg"/><Relationship Id="rId5" Type="http://schemas.microsoft.com/office/2007/relationships/hdphoto" Target="../media/hdphoto17.wdp"/><Relationship Id="rId15" Type="http://schemas.openxmlformats.org/officeDocument/2006/relationships/diagramData" Target="../diagrams/data3.xml"/><Relationship Id="rId10" Type="http://schemas.openxmlformats.org/officeDocument/2006/relationships/image" Target="../media/image71.png"/><Relationship Id="rId19" Type="http://schemas.microsoft.com/office/2007/relationships/diagramDrawing" Target="../diagrams/drawing3.xml"/><Relationship Id="rId4" Type="http://schemas.openxmlformats.org/officeDocument/2006/relationships/image" Target="../media/image68.png"/><Relationship Id="rId9" Type="http://schemas.openxmlformats.org/officeDocument/2006/relationships/image" Target="../media/image75.svg"/><Relationship Id="rId14" Type="http://schemas.openxmlformats.org/officeDocument/2006/relationships/image" Target="../media/image7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3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jpeg"/><Relationship Id="rId7"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www.delltechnologies.com/ondemand" TargetMode="External"/><Relationship Id="rId5" Type="http://schemas.openxmlformats.org/officeDocument/2006/relationships/hyperlink" Target="http://www.delltechnologies.com/es-mx/ondemand" TargetMode="Externa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5EDC0-EFE4-C042-AA5D-4A7A3E6F17B4}"/>
              </a:ext>
            </a:extLst>
          </p:cNvPr>
          <p:cNvSpPr>
            <a:spLocks noGrp="1"/>
          </p:cNvSpPr>
          <p:nvPr>
            <p:ph type="ctrTitle"/>
          </p:nvPr>
        </p:nvSpPr>
        <p:spPr>
          <a:xfrm>
            <a:off x="1350335" y="639958"/>
            <a:ext cx="6422065" cy="1190358"/>
          </a:xfrm>
        </p:spPr>
        <p:txBody>
          <a:bodyPr/>
          <a:lstStyle/>
          <a:p>
            <a:r>
              <a:rPr lang="es-419" dirty="0"/>
              <a:t>Protección de </a:t>
            </a:r>
            <a:r>
              <a:rPr lang="es-419" dirty="0" smtClean="0"/>
              <a:t>Datos   </a:t>
            </a:r>
            <a:r>
              <a:rPr lang="es-419" dirty="0"/>
              <a:t>para múltiples nubes híbridas, núcleo y borde</a:t>
            </a:r>
          </a:p>
        </p:txBody>
      </p:sp>
      <p:sp>
        <p:nvSpPr>
          <p:cNvPr id="3" name="Subtitle 2">
            <a:extLst>
              <a:ext uri="{FF2B5EF4-FFF2-40B4-BE49-F238E27FC236}">
                <a16:creationId xmlns:a16="http://schemas.microsoft.com/office/drawing/2014/main" xmlns="" id="{65CC68DC-57CA-5C47-A3CF-E8733B42D6EE}"/>
              </a:ext>
            </a:extLst>
          </p:cNvPr>
          <p:cNvSpPr>
            <a:spLocks noGrp="1"/>
          </p:cNvSpPr>
          <p:nvPr>
            <p:ph type="subTitle" idx="1"/>
          </p:nvPr>
        </p:nvSpPr>
        <p:spPr>
          <a:xfrm>
            <a:off x="337441" y="1956869"/>
            <a:ext cx="8469118" cy="514321"/>
          </a:xfrm>
        </p:spPr>
        <p:txBody>
          <a:bodyPr/>
          <a:lstStyle/>
          <a:p>
            <a:r>
              <a:rPr lang="es-419"/>
              <a:t>Dispositivos de la serie DP de Dell EMC PowerProtect</a:t>
            </a:r>
          </a:p>
        </p:txBody>
      </p:sp>
    </p:spTree>
    <p:extLst>
      <p:ext uri="{BB962C8B-B14F-4D97-AF65-F5344CB8AC3E}">
        <p14:creationId xmlns:p14="http://schemas.microsoft.com/office/powerpoint/2010/main" val="411107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369444C-61CB-405F-ACAA-5ECCC1E080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2683"/>
            <a:ext cx="9160042" cy="2351459"/>
          </a:xfrm>
          <a:prstGeom prst="rect">
            <a:avLst/>
          </a:prstGeom>
          <a:solidFill>
            <a:schemeClr val="bg1"/>
          </a:solidFill>
        </p:spPr>
      </p:pic>
      <p:sp>
        <p:nvSpPr>
          <p:cNvPr id="2" name="Title 1">
            <a:extLst>
              <a:ext uri="{FF2B5EF4-FFF2-40B4-BE49-F238E27FC236}">
                <a16:creationId xmlns:a16="http://schemas.microsoft.com/office/drawing/2014/main" xmlns="" id="{F95C13B0-E4C4-4481-B73B-AE016DD31BEA}"/>
              </a:ext>
            </a:extLst>
          </p:cNvPr>
          <p:cNvSpPr>
            <a:spLocks noGrp="1"/>
          </p:cNvSpPr>
          <p:nvPr>
            <p:ph type="title"/>
          </p:nvPr>
        </p:nvSpPr>
        <p:spPr>
          <a:xfrm>
            <a:off x="285750" y="228600"/>
            <a:ext cx="8572500" cy="387798"/>
          </a:xfrm>
        </p:spPr>
        <p:txBody>
          <a:bodyPr/>
          <a:lstStyle/>
          <a:p>
            <a:r>
              <a:rPr lang="es-419"/>
              <a:t>Dispositivos de la serie DP</a:t>
            </a:r>
          </a:p>
        </p:txBody>
      </p:sp>
      <p:sp>
        <p:nvSpPr>
          <p:cNvPr id="9" name="Subtitle 8">
            <a:extLst>
              <a:ext uri="{FF2B5EF4-FFF2-40B4-BE49-F238E27FC236}">
                <a16:creationId xmlns:a16="http://schemas.microsoft.com/office/drawing/2014/main" xmlns="" id="{8F09ABDC-1D6E-4A24-B63E-E2E81A363A79}"/>
              </a:ext>
            </a:extLst>
          </p:cNvPr>
          <p:cNvSpPr>
            <a:spLocks noGrp="1"/>
          </p:cNvSpPr>
          <p:nvPr>
            <p:ph type="subTitle" idx="1"/>
          </p:nvPr>
        </p:nvSpPr>
        <p:spPr/>
        <p:txBody>
          <a:bodyPr/>
          <a:lstStyle/>
          <a:p>
            <a:r>
              <a:rPr lang="es-419" dirty="0"/>
              <a:t>Oferta de protección de datos integral y todo en uno </a:t>
            </a:r>
          </a:p>
        </p:txBody>
      </p:sp>
      <p:sp>
        <p:nvSpPr>
          <p:cNvPr id="11" name="TextBox 10">
            <a:extLst>
              <a:ext uri="{FF2B5EF4-FFF2-40B4-BE49-F238E27FC236}">
                <a16:creationId xmlns:a16="http://schemas.microsoft.com/office/drawing/2014/main" xmlns="" id="{62A3ED2B-B6E4-401D-B2C3-0412173137F1}"/>
              </a:ext>
            </a:extLst>
          </p:cNvPr>
          <p:cNvSpPr txBox="1"/>
          <p:nvPr/>
        </p:nvSpPr>
        <p:spPr>
          <a:xfrm>
            <a:off x="427010" y="2724150"/>
            <a:ext cx="1852714" cy="523220"/>
          </a:xfrm>
          <a:prstGeom prst="rect">
            <a:avLst/>
          </a:prstGeom>
          <a:noFill/>
        </p:spPr>
        <p:txBody>
          <a:bodyPr wrap="square" rtlCol="0" anchor="b" anchorCtr="0">
            <a:spAutoFit/>
          </a:bodyPr>
          <a:lstStyle/>
          <a:p>
            <a:pPr lvl="0" algn="ctr">
              <a:buClr>
                <a:srgbClr val="0076CE"/>
              </a:buClr>
            </a:pPr>
            <a:r>
              <a:rPr lang="es-419" sz="2800">
                <a:solidFill>
                  <a:schemeClr val="tx2"/>
                </a:solidFill>
              </a:rPr>
              <a:t>DP4400</a:t>
            </a:r>
          </a:p>
        </p:txBody>
      </p:sp>
      <p:cxnSp>
        <p:nvCxnSpPr>
          <p:cNvPr id="6" name="Straight Connector 5">
            <a:extLst>
              <a:ext uri="{FF2B5EF4-FFF2-40B4-BE49-F238E27FC236}">
                <a16:creationId xmlns:a16="http://schemas.microsoft.com/office/drawing/2014/main" xmlns="" id="{65A3FAD1-5D40-44BF-9FA9-649FC8867455}"/>
              </a:ext>
            </a:extLst>
          </p:cNvPr>
          <p:cNvCxnSpPr>
            <a:cxnSpLocks/>
          </p:cNvCxnSpPr>
          <p:nvPr/>
        </p:nvCxnSpPr>
        <p:spPr>
          <a:xfrm>
            <a:off x="2698375" y="1627229"/>
            <a:ext cx="0" cy="180210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A784E59-236A-485A-B83A-BE40F931A806}"/>
              </a:ext>
            </a:extLst>
          </p:cNvPr>
          <p:cNvCxnSpPr>
            <a:cxnSpLocks/>
          </p:cNvCxnSpPr>
          <p:nvPr/>
        </p:nvCxnSpPr>
        <p:spPr>
          <a:xfrm>
            <a:off x="5648847" y="1627229"/>
            <a:ext cx="0" cy="180210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F493AB0F-8759-473E-A9C3-EF66890D45D7}"/>
              </a:ext>
            </a:extLst>
          </p:cNvPr>
          <p:cNvSpPr txBox="1"/>
          <p:nvPr/>
        </p:nvSpPr>
        <p:spPr>
          <a:xfrm>
            <a:off x="278408" y="1456551"/>
            <a:ext cx="2308325" cy="276999"/>
          </a:xfrm>
          <a:prstGeom prst="rect">
            <a:avLst/>
          </a:prstGeom>
          <a:noFill/>
        </p:spPr>
        <p:txBody>
          <a:bodyPr wrap="none" lIns="0" tIns="0" rIns="0" bIns="0" rtlCol="0">
            <a:spAutoFit/>
          </a:bodyPr>
          <a:lstStyle/>
          <a:p>
            <a:pPr algn="ctr"/>
            <a:r>
              <a:rPr lang="es-419" sz="1800" b="1">
                <a:solidFill>
                  <a:schemeClr val="tx2"/>
                </a:solidFill>
              </a:rPr>
              <a:t>Comercial y ROBO</a:t>
            </a:r>
          </a:p>
        </p:txBody>
      </p:sp>
      <p:sp>
        <p:nvSpPr>
          <p:cNvPr id="14" name="TextBox 13">
            <a:extLst>
              <a:ext uri="{FF2B5EF4-FFF2-40B4-BE49-F238E27FC236}">
                <a16:creationId xmlns:a16="http://schemas.microsoft.com/office/drawing/2014/main" xmlns="" id="{8F67667E-AF66-4534-9232-8EF9B88C10CC}"/>
              </a:ext>
            </a:extLst>
          </p:cNvPr>
          <p:cNvSpPr txBox="1"/>
          <p:nvPr/>
        </p:nvSpPr>
        <p:spPr>
          <a:xfrm>
            <a:off x="3775032" y="1456551"/>
            <a:ext cx="833562" cy="276999"/>
          </a:xfrm>
          <a:prstGeom prst="rect">
            <a:avLst/>
          </a:prstGeom>
          <a:noFill/>
        </p:spPr>
        <p:txBody>
          <a:bodyPr wrap="none" lIns="0" tIns="0" rIns="0" bIns="0" rtlCol="0">
            <a:spAutoFit/>
          </a:bodyPr>
          <a:lstStyle/>
          <a:p>
            <a:pPr algn="ctr"/>
            <a:r>
              <a:rPr lang="es-419" sz="1800" b="1">
                <a:solidFill>
                  <a:schemeClr val="tx2"/>
                </a:solidFill>
              </a:rPr>
              <a:t>Empresa mediana</a:t>
            </a:r>
          </a:p>
        </p:txBody>
      </p:sp>
      <p:sp>
        <p:nvSpPr>
          <p:cNvPr id="15" name="TextBox 14">
            <a:extLst>
              <a:ext uri="{FF2B5EF4-FFF2-40B4-BE49-F238E27FC236}">
                <a16:creationId xmlns:a16="http://schemas.microsoft.com/office/drawing/2014/main" xmlns="" id="{3B2BFBC5-AD8F-4046-B941-0D89D48B1A2F}"/>
              </a:ext>
            </a:extLst>
          </p:cNvPr>
          <p:cNvSpPr txBox="1"/>
          <p:nvPr/>
        </p:nvSpPr>
        <p:spPr>
          <a:xfrm>
            <a:off x="6615832" y="1456551"/>
            <a:ext cx="1320875" cy="276999"/>
          </a:xfrm>
          <a:prstGeom prst="rect">
            <a:avLst/>
          </a:prstGeom>
          <a:noFill/>
        </p:spPr>
        <p:txBody>
          <a:bodyPr wrap="none" lIns="0" tIns="0" rIns="0" bIns="0" rtlCol="0">
            <a:spAutoFit/>
          </a:bodyPr>
          <a:lstStyle/>
          <a:p>
            <a:pPr algn="ctr"/>
            <a:r>
              <a:rPr lang="es-419" sz="1800" b="1" dirty="0">
                <a:solidFill>
                  <a:schemeClr val="tx2"/>
                </a:solidFill>
              </a:rPr>
              <a:t>Empresarial</a:t>
            </a:r>
          </a:p>
        </p:txBody>
      </p:sp>
      <p:pic>
        <p:nvPicPr>
          <p:cNvPr id="13" name="Picture 12" descr="A picture containing building, window, stove&#10;&#10;Description automatically generated">
            <a:extLst>
              <a:ext uri="{FF2B5EF4-FFF2-40B4-BE49-F238E27FC236}">
                <a16:creationId xmlns:a16="http://schemas.microsoft.com/office/drawing/2014/main" xmlns="" id="{A78AF3FF-7DBF-4E2D-88FE-08302BF62B2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879" b="89775" l="6250" r="94375">
                        <a14:foregroundMark x1="6250" y1="38475" x2="6328" y2="60832"/>
                        <a14:foregroundMark x1="46563" y1="39861" x2="52812" y2="40901"/>
                        <a14:foregroundMark x1="89453" y1="37435" x2="89688" y2="64125"/>
                        <a14:foregroundMark x1="89688" y1="64125" x2="89375" y2="67244"/>
                        <a14:foregroundMark x1="94375" y1="35529" x2="94375" y2="64125"/>
                        <a14:foregroundMark x1="39844" y1="48007" x2="49609" y2="50260"/>
                        <a14:foregroundMark x1="18203" y1="40901" x2="23438" y2="38821"/>
                        <a14:foregroundMark x1="23438" y1="38821" x2="23984" y2="35702"/>
                      </a14:backgroundRemoval>
                    </a14:imgEffect>
                  </a14:imgLayer>
                </a14:imgProps>
              </a:ext>
              <a:ext uri="{28A0092B-C50C-407E-A947-70E740481C1C}">
                <a14:useLocalDpi xmlns:a14="http://schemas.microsoft.com/office/drawing/2010/main"/>
              </a:ext>
            </a:extLst>
          </a:blip>
          <a:stretch>
            <a:fillRect/>
          </a:stretch>
        </p:blipFill>
        <p:spPr>
          <a:xfrm>
            <a:off x="94173" y="1937158"/>
            <a:ext cx="2518388" cy="1135242"/>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xmlns="" id="{F6099D10-643B-466E-BDE2-4BF4C54B2F4C}"/>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6016" b="97500" l="9965" r="89918">
                        <a14:foregroundMark x1="38570" y1="36719" x2="49004" y2="37031"/>
                        <a14:foregroundMark x1="24033" y1="6797" x2="62016" y2="6016"/>
                        <a14:foregroundMark x1="62016" y1="6016" x2="75967" y2="6484"/>
                        <a14:foregroundMark x1="23329" y1="94297" x2="71747" y2="88125"/>
                        <a14:foregroundMark x1="71747" y1="88125" x2="78898" y2="77031"/>
                        <a14:foregroundMark x1="78898" y1="77031" x2="80305" y2="66719"/>
                        <a14:foregroundMark x1="77843" y1="95859" x2="24853" y2="97500"/>
                      </a14:backgroundRemoval>
                    </a14:imgEffect>
                  </a14:imgLayer>
                </a14:imgProps>
              </a:ext>
              <a:ext uri="{28A0092B-C50C-407E-A947-70E740481C1C}">
                <a14:useLocalDpi xmlns:a14="http://schemas.microsoft.com/office/drawing/2010/main"/>
              </a:ext>
            </a:extLst>
          </a:blip>
          <a:stretch>
            <a:fillRect/>
          </a:stretch>
        </p:blipFill>
        <p:spPr>
          <a:xfrm>
            <a:off x="7602931" y="1656725"/>
            <a:ext cx="1307984" cy="1962742"/>
          </a:xfrm>
          <a:prstGeom prst="rect">
            <a:avLst/>
          </a:prstGeom>
        </p:spPr>
      </p:pic>
      <p:sp>
        <p:nvSpPr>
          <p:cNvPr id="18" name="Rectangle 17">
            <a:extLst>
              <a:ext uri="{FF2B5EF4-FFF2-40B4-BE49-F238E27FC236}">
                <a16:creationId xmlns:a16="http://schemas.microsoft.com/office/drawing/2014/main" xmlns="" id="{63BACD27-D81C-4B89-BFD3-C3470865B178}"/>
              </a:ext>
            </a:extLst>
          </p:cNvPr>
          <p:cNvSpPr/>
          <p:nvPr/>
        </p:nvSpPr>
        <p:spPr>
          <a:xfrm>
            <a:off x="6060324" y="1920615"/>
            <a:ext cx="1546916" cy="523220"/>
          </a:xfrm>
          <a:prstGeom prst="rect">
            <a:avLst/>
          </a:prstGeom>
        </p:spPr>
        <p:txBody>
          <a:bodyPr wrap="square">
            <a:spAutoFit/>
          </a:bodyPr>
          <a:lstStyle/>
          <a:p>
            <a:pPr lvl="0" algn="ctr">
              <a:buNone/>
            </a:pPr>
            <a:r>
              <a:rPr lang="es-419" sz="2800">
                <a:solidFill>
                  <a:schemeClr val="tx2"/>
                </a:solidFill>
              </a:rPr>
              <a:t>DP8400</a:t>
            </a:r>
          </a:p>
        </p:txBody>
      </p:sp>
      <p:sp>
        <p:nvSpPr>
          <p:cNvPr id="19" name="Rectangle 18">
            <a:extLst>
              <a:ext uri="{FF2B5EF4-FFF2-40B4-BE49-F238E27FC236}">
                <a16:creationId xmlns:a16="http://schemas.microsoft.com/office/drawing/2014/main" xmlns="" id="{AE49A9A7-6A2B-4AF3-A300-E4294E313BB5}"/>
              </a:ext>
            </a:extLst>
          </p:cNvPr>
          <p:cNvSpPr/>
          <p:nvPr/>
        </p:nvSpPr>
        <p:spPr>
          <a:xfrm>
            <a:off x="5925301" y="2724150"/>
            <a:ext cx="1816962" cy="523220"/>
          </a:xfrm>
          <a:prstGeom prst="rect">
            <a:avLst/>
          </a:prstGeom>
        </p:spPr>
        <p:txBody>
          <a:bodyPr wrap="square">
            <a:spAutoFit/>
          </a:bodyPr>
          <a:lstStyle/>
          <a:p>
            <a:pPr lvl="0" algn="ctr">
              <a:buNone/>
            </a:pPr>
            <a:r>
              <a:rPr lang="es-419" sz="2800">
                <a:solidFill>
                  <a:schemeClr val="tx2"/>
                </a:solidFill>
              </a:rPr>
              <a:t>DP8900</a:t>
            </a:r>
          </a:p>
        </p:txBody>
      </p:sp>
      <p:sp>
        <p:nvSpPr>
          <p:cNvPr id="20" name="Rectangle 19">
            <a:extLst>
              <a:ext uri="{FF2B5EF4-FFF2-40B4-BE49-F238E27FC236}">
                <a16:creationId xmlns:a16="http://schemas.microsoft.com/office/drawing/2014/main" xmlns="" id="{C34C38EF-FAFE-431A-AED8-00B918D2324B}"/>
              </a:ext>
            </a:extLst>
          </p:cNvPr>
          <p:cNvSpPr/>
          <p:nvPr/>
        </p:nvSpPr>
        <p:spPr>
          <a:xfrm>
            <a:off x="2798772" y="2276802"/>
            <a:ext cx="1643361" cy="523220"/>
          </a:xfrm>
          <a:prstGeom prst="rect">
            <a:avLst/>
          </a:prstGeom>
        </p:spPr>
        <p:txBody>
          <a:bodyPr wrap="square">
            <a:spAutoFit/>
          </a:bodyPr>
          <a:lstStyle/>
          <a:p>
            <a:pPr lvl="0" algn="ctr">
              <a:buNone/>
            </a:pPr>
            <a:r>
              <a:rPr lang="es-419" sz="2800" dirty="0">
                <a:solidFill>
                  <a:schemeClr val="tx2"/>
                </a:solidFill>
              </a:rPr>
              <a:t>DP5900</a:t>
            </a:r>
          </a:p>
        </p:txBody>
      </p:sp>
      <p:sp>
        <p:nvSpPr>
          <p:cNvPr id="22" name="Arrow: Right 21">
            <a:extLst>
              <a:ext uri="{FF2B5EF4-FFF2-40B4-BE49-F238E27FC236}">
                <a16:creationId xmlns:a16="http://schemas.microsoft.com/office/drawing/2014/main" xmlns="" id="{8F75BD26-EC81-4941-806D-25F95D502DED}"/>
              </a:ext>
            </a:extLst>
          </p:cNvPr>
          <p:cNvSpPr/>
          <p:nvPr/>
        </p:nvSpPr>
        <p:spPr>
          <a:xfrm>
            <a:off x="1067630" y="3807157"/>
            <a:ext cx="7008739" cy="715182"/>
          </a:xfrm>
          <a:prstGeom prst="rightArrow">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b="1" spc="-20">
                <a:solidFill>
                  <a:schemeClr val="tx2"/>
                </a:solidFill>
              </a:rPr>
              <a:t>El portafolio integrado más amplio para proteger sus datos</a:t>
            </a:r>
          </a:p>
        </p:txBody>
      </p:sp>
      <p:pic>
        <p:nvPicPr>
          <p:cNvPr id="21" name="Picture 20" descr="Graphical user interface&#10;&#10;Description automatically generated">
            <a:extLst>
              <a:ext uri="{FF2B5EF4-FFF2-40B4-BE49-F238E27FC236}">
                <a16:creationId xmlns:a16="http://schemas.microsoft.com/office/drawing/2014/main" xmlns="" id="{13510E8C-C790-4AE1-BEFA-44E6DD5CA76E}"/>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6016" b="97500" l="9965" r="89918">
                        <a14:foregroundMark x1="38570" y1="36719" x2="49004" y2="37031"/>
                        <a14:foregroundMark x1="24033" y1="6797" x2="62016" y2="6016"/>
                        <a14:foregroundMark x1="62016" y1="6016" x2="75967" y2="6484"/>
                        <a14:foregroundMark x1="23329" y1="94297" x2="71747" y2="88125"/>
                        <a14:foregroundMark x1="71747" y1="88125" x2="78898" y2="77031"/>
                        <a14:foregroundMark x1="78898" y1="77031" x2="80305" y2="66719"/>
                        <a14:foregroundMark x1="77843" y1="95859" x2="24853" y2="97500"/>
                      </a14:backgroundRemoval>
                    </a14:imgEffect>
                  </a14:imgLayer>
                </a14:imgProps>
              </a:ext>
              <a:ext uri="{28A0092B-C50C-407E-A947-70E740481C1C}">
                <a14:useLocalDpi xmlns:a14="http://schemas.microsoft.com/office/drawing/2010/main"/>
              </a:ext>
            </a:extLst>
          </a:blip>
          <a:stretch>
            <a:fillRect/>
          </a:stretch>
        </p:blipFill>
        <p:spPr>
          <a:xfrm>
            <a:off x="4450337" y="1656725"/>
            <a:ext cx="1307984" cy="1962742"/>
          </a:xfrm>
          <a:prstGeom prst="rect">
            <a:avLst/>
          </a:prstGeom>
        </p:spPr>
      </p:pic>
      <p:sp>
        <p:nvSpPr>
          <p:cNvPr id="5" name="TextBox 4">
            <a:extLst>
              <a:ext uri="{FF2B5EF4-FFF2-40B4-BE49-F238E27FC236}">
                <a16:creationId xmlns:a16="http://schemas.microsoft.com/office/drawing/2014/main" xmlns="" id="{B5C2508F-D948-451A-85CE-3B12254CBA80}"/>
              </a:ext>
            </a:extLst>
          </p:cNvPr>
          <p:cNvSpPr txBox="1"/>
          <p:nvPr/>
        </p:nvSpPr>
        <p:spPr>
          <a:xfrm>
            <a:off x="542954" y="3201885"/>
            <a:ext cx="1620828" cy="261610"/>
          </a:xfrm>
          <a:prstGeom prst="rect">
            <a:avLst/>
          </a:prstGeom>
          <a:noFill/>
        </p:spPr>
        <p:txBody>
          <a:bodyPr wrap="none" lIns="0" tIns="0" rIns="0" bIns="0" rtlCol="0">
            <a:spAutoFit/>
          </a:bodyPr>
          <a:lstStyle/>
          <a:p>
            <a:pPr algn="ctr"/>
            <a:r>
              <a:rPr lang="pt-BR" sz="1700" dirty="0">
                <a:solidFill>
                  <a:schemeClr val="accent3"/>
                </a:solidFill>
              </a:rPr>
              <a:t>De 8 TB a 96 TB</a:t>
            </a:r>
            <a:endParaRPr lang="es-419" sz="1700" dirty="0">
              <a:solidFill>
                <a:schemeClr val="accent3"/>
              </a:solidFill>
            </a:endParaRPr>
          </a:p>
        </p:txBody>
      </p:sp>
      <p:sp>
        <p:nvSpPr>
          <p:cNvPr id="24" name="TextBox 23">
            <a:extLst>
              <a:ext uri="{FF2B5EF4-FFF2-40B4-BE49-F238E27FC236}">
                <a16:creationId xmlns:a16="http://schemas.microsoft.com/office/drawing/2014/main" xmlns="" id="{922EC408-14C4-4252-A9ED-A839A5A14C9D}"/>
              </a:ext>
            </a:extLst>
          </p:cNvPr>
          <p:cNvSpPr txBox="1"/>
          <p:nvPr/>
        </p:nvSpPr>
        <p:spPr>
          <a:xfrm>
            <a:off x="2724070" y="2754537"/>
            <a:ext cx="1864485" cy="261610"/>
          </a:xfrm>
          <a:prstGeom prst="rect">
            <a:avLst/>
          </a:prstGeom>
          <a:noFill/>
        </p:spPr>
        <p:txBody>
          <a:bodyPr wrap="none" lIns="0" tIns="0" rIns="0" bIns="0" rtlCol="0">
            <a:spAutoFit/>
          </a:bodyPr>
          <a:lstStyle/>
          <a:p>
            <a:pPr algn="ctr"/>
            <a:r>
              <a:rPr lang="pt-BR" sz="1700" spc="-20" dirty="0">
                <a:solidFill>
                  <a:schemeClr val="accent3"/>
                </a:solidFill>
              </a:rPr>
              <a:t>De 96 TB a 288 TB</a:t>
            </a:r>
            <a:endParaRPr lang="es-419" sz="1700" spc="-20" dirty="0">
              <a:solidFill>
                <a:schemeClr val="accent3"/>
              </a:solidFill>
            </a:endParaRPr>
          </a:p>
        </p:txBody>
      </p:sp>
      <p:sp>
        <p:nvSpPr>
          <p:cNvPr id="25" name="TextBox 24">
            <a:extLst>
              <a:ext uri="{FF2B5EF4-FFF2-40B4-BE49-F238E27FC236}">
                <a16:creationId xmlns:a16="http://schemas.microsoft.com/office/drawing/2014/main" xmlns="" id="{5AA33BC8-9FDE-48B3-A318-116B71EB469D}"/>
              </a:ext>
            </a:extLst>
          </p:cNvPr>
          <p:cNvSpPr txBox="1"/>
          <p:nvPr/>
        </p:nvSpPr>
        <p:spPr>
          <a:xfrm>
            <a:off x="5754653" y="2341335"/>
            <a:ext cx="1940147" cy="261610"/>
          </a:xfrm>
          <a:prstGeom prst="rect">
            <a:avLst/>
          </a:prstGeom>
          <a:noFill/>
        </p:spPr>
        <p:txBody>
          <a:bodyPr wrap="none" lIns="0" tIns="0" rIns="0" bIns="0" rtlCol="0">
            <a:spAutoFit/>
          </a:bodyPr>
          <a:lstStyle/>
          <a:p>
            <a:pPr algn="ctr"/>
            <a:r>
              <a:rPr lang="pt-BR" sz="1700" spc="-20" dirty="0">
                <a:solidFill>
                  <a:schemeClr val="accent3"/>
                </a:solidFill>
              </a:rPr>
              <a:t>De 192 TB a 768 TB</a:t>
            </a:r>
            <a:endParaRPr lang="es-419" sz="1700" spc="-20" dirty="0">
              <a:solidFill>
                <a:schemeClr val="accent3"/>
              </a:solidFill>
            </a:endParaRPr>
          </a:p>
        </p:txBody>
      </p:sp>
      <p:sp>
        <p:nvSpPr>
          <p:cNvPr id="26" name="TextBox 25">
            <a:extLst>
              <a:ext uri="{FF2B5EF4-FFF2-40B4-BE49-F238E27FC236}">
                <a16:creationId xmlns:a16="http://schemas.microsoft.com/office/drawing/2014/main" xmlns="" id="{737BAE2C-F626-4FC0-A40D-B7EA03805226}"/>
              </a:ext>
            </a:extLst>
          </p:cNvPr>
          <p:cNvSpPr txBox="1"/>
          <p:nvPr/>
        </p:nvSpPr>
        <p:spPr>
          <a:xfrm>
            <a:off x="5954087" y="3129405"/>
            <a:ext cx="1759392" cy="261610"/>
          </a:xfrm>
          <a:prstGeom prst="rect">
            <a:avLst/>
          </a:prstGeom>
          <a:noFill/>
        </p:spPr>
        <p:txBody>
          <a:bodyPr wrap="none" lIns="0" tIns="0" rIns="0" bIns="0" rtlCol="0">
            <a:spAutoFit/>
          </a:bodyPr>
          <a:lstStyle/>
          <a:p>
            <a:pPr algn="ctr"/>
            <a:r>
              <a:rPr lang="pt-BR" sz="1700" dirty="0">
                <a:solidFill>
                  <a:schemeClr val="accent3"/>
                </a:solidFill>
              </a:rPr>
              <a:t>De 576 TB a 1 PB</a:t>
            </a:r>
            <a:endParaRPr lang="es-419" sz="1700" dirty="0">
              <a:solidFill>
                <a:schemeClr val="accent3"/>
              </a:solidFill>
            </a:endParaRPr>
          </a:p>
        </p:txBody>
      </p:sp>
    </p:spTree>
    <p:extLst>
      <p:ext uri="{BB962C8B-B14F-4D97-AF65-F5344CB8AC3E}">
        <p14:creationId xmlns:p14="http://schemas.microsoft.com/office/powerpoint/2010/main" val="241649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2" grpId="0" animBg="1"/>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hidden="1"/>
          <p:cNvSpPr/>
          <p:nvPr/>
        </p:nvSpPr>
        <p:spPr>
          <a:xfrm>
            <a:off x="0" y="-2286"/>
            <a:ext cx="9144000" cy="5148072"/>
          </a:xfrm>
          <a:custGeom>
            <a:avLst/>
            <a:gdLst>
              <a:gd name="connsiteX0" fmla="*/ 0 w 9161084"/>
              <a:gd name="connsiteY0" fmla="*/ 0 h 1828761"/>
              <a:gd name="connsiteX1" fmla="*/ 9161084 w 9161084"/>
              <a:gd name="connsiteY1" fmla="*/ 0 h 1828761"/>
              <a:gd name="connsiteX2" fmla="*/ 9161084 w 9161084"/>
              <a:gd name="connsiteY2" fmla="*/ 1828761 h 1828761"/>
              <a:gd name="connsiteX3" fmla="*/ 0 w 9161084"/>
              <a:gd name="connsiteY3" fmla="*/ 1828761 h 1828761"/>
              <a:gd name="connsiteX4" fmla="*/ 0 w 9161084"/>
              <a:gd name="connsiteY4" fmla="*/ 0 h 1828761"/>
              <a:gd name="connsiteX0" fmla="*/ 0 w 9161084"/>
              <a:gd name="connsiteY0" fmla="*/ 0 h 1828761"/>
              <a:gd name="connsiteX1" fmla="*/ 9161084 w 9161084"/>
              <a:gd name="connsiteY1" fmla="*/ 0 h 1828761"/>
              <a:gd name="connsiteX2" fmla="*/ 9161084 w 9161084"/>
              <a:gd name="connsiteY2" fmla="*/ 1828761 h 1828761"/>
              <a:gd name="connsiteX3" fmla="*/ 4036540 w 9161084"/>
              <a:gd name="connsiteY3" fmla="*/ 1828761 h 1828761"/>
              <a:gd name="connsiteX4" fmla="*/ 0 w 9161084"/>
              <a:gd name="connsiteY4" fmla="*/ 1828761 h 1828761"/>
              <a:gd name="connsiteX5" fmla="*/ 0 w 9161084"/>
              <a:gd name="connsiteY5" fmla="*/ 0 h 1828761"/>
              <a:gd name="connsiteX0" fmla="*/ 0 w 9161084"/>
              <a:gd name="connsiteY0" fmla="*/ 0 h 1828761"/>
              <a:gd name="connsiteX1" fmla="*/ 9161084 w 9161084"/>
              <a:gd name="connsiteY1" fmla="*/ 0 h 1828761"/>
              <a:gd name="connsiteX2" fmla="*/ 9161084 w 9161084"/>
              <a:gd name="connsiteY2" fmla="*/ 1828761 h 1828761"/>
              <a:gd name="connsiteX3" fmla="*/ 5099221 w 9161084"/>
              <a:gd name="connsiteY3" fmla="*/ 1828761 h 1828761"/>
              <a:gd name="connsiteX4" fmla="*/ 4036540 w 9161084"/>
              <a:gd name="connsiteY4" fmla="*/ 1828761 h 1828761"/>
              <a:gd name="connsiteX5" fmla="*/ 0 w 9161084"/>
              <a:gd name="connsiteY5" fmla="*/ 1828761 h 1828761"/>
              <a:gd name="connsiteX6" fmla="*/ 0 w 9161084"/>
              <a:gd name="connsiteY6" fmla="*/ 0 h 1828761"/>
              <a:gd name="connsiteX0" fmla="*/ 0 w 9161084"/>
              <a:gd name="connsiteY0" fmla="*/ 0 h 1828761"/>
              <a:gd name="connsiteX1" fmla="*/ 9161084 w 9161084"/>
              <a:gd name="connsiteY1" fmla="*/ 0 h 1828761"/>
              <a:gd name="connsiteX2" fmla="*/ 9161084 w 9161084"/>
              <a:gd name="connsiteY2" fmla="*/ 1828761 h 1828761"/>
              <a:gd name="connsiteX3" fmla="*/ 5296929 w 9161084"/>
              <a:gd name="connsiteY3" fmla="*/ 1828761 h 1828761"/>
              <a:gd name="connsiteX4" fmla="*/ 5099221 w 9161084"/>
              <a:gd name="connsiteY4" fmla="*/ 1828761 h 1828761"/>
              <a:gd name="connsiteX5" fmla="*/ 4036540 w 9161084"/>
              <a:gd name="connsiteY5" fmla="*/ 1828761 h 1828761"/>
              <a:gd name="connsiteX6" fmla="*/ 0 w 9161084"/>
              <a:gd name="connsiteY6" fmla="*/ 1828761 h 1828761"/>
              <a:gd name="connsiteX7" fmla="*/ 0 w 9161084"/>
              <a:gd name="connsiteY7" fmla="*/ 0 h 1828761"/>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28761 h 1836999"/>
              <a:gd name="connsiteX5" fmla="*/ 4036540 w 9161084"/>
              <a:gd name="connsiteY5" fmla="*/ 1828761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28761 h 1836999"/>
              <a:gd name="connsiteX5" fmla="*/ 4036540 w 9161084"/>
              <a:gd name="connsiteY5" fmla="*/ 1771096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79334 h 1836999"/>
              <a:gd name="connsiteX5" fmla="*/ 4036540 w 9161084"/>
              <a:gd name="connsiteY5" fmla="*/ 1771096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79334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93252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99240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05229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05229 h 1836999"/>
              <a:gd name="connsiteX5" fmla="*/ 3830594 w 9161084"/>
              <a:gd name="connsiteY5" fmla="*/ 1836999 h 1836999"/>
              <a:gd name="connsiteX6" fmla="*/ 0 w 9161084"/>
              <a:gd name="connsiteY6" fmla="*/ 1828761 h 1836999"/>
              <a:gd name="connsiteX7" fmla="*/ 0 w 9161084"/>
              <a:gd name="connsiteY7"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3830594 w 9161084"/>
              <a:gd name="connsiteY4" fmla="*/ 1836999 h 1836999"/>
              <a:gd name="connsiteX5" fmla="*/ 0 w 9161084"/>
              <a:gd name="connsiteY5" fmla="*/ 1828761 h 1836999"/>
              <a:gd name="connsiteX6" fmla="*/ 0 w 9161084"/>
              <a:gd name="connsiteY6" fmla="*/ 0 h 1836999"/>
              <a:gd name="connsiteX0" fmla="*/ 0 w 9161084"/>
              <a:gd name="connsiteY0" fmla="*/ 0 h 1836999"/>
              <a:gd name="connsiteX1" fmla="*/ 9161084 w 9161084"/>
              <a:gd name="connsiteY1" fmla="*/ 0 h 1836999"/>
              <a:gd name="connsiteX2" fmla="*/ 9161084 w 9161084"/>
              <a:gd name="connsiteY2" fmla="*/ 1828761 h 1836999"/>
              <a:gd name="connsiteX3" fmla="*/ 3830594 w 9161084"/>
              <a:gd name="connsiteY3" fmla="*/ 1836999 h 1836999"/>
              <a:gd name="connsiteX4" fmla="*/ 0 w 9161084"/>
              <a:gd name="connsiteY4" fmla="*/ 1828761 h 1836999"/>
              <a:gd name="connsiteX5" fmla="*/ 0 w 9161084"/>
              <a:gd name="connsiteY5" fmla="*/ 0 h 1836999"/>
              <a:gd name="connsiteX0" fmla="*/ 0 w 9161084"/>
              <a:gd name="connsiteY0" fmla="*/ 0 h 1828761"/>
              <a:gd name="connsiteX1" fmla="*/ 9161084 w 9161084"/>
              <a:gd name="connsiteY1" fmla="*/ 0 h 1828761"/>
              <a:gd name="connsiteX2" fmla="*/ 9161084 w 9161084"/>
              <a:gd name="connsiteY2" fmla="*/ 1828761 h 1828761"/>
              <a:gd name="connsiteX3" fmla="*/ 0 w 9161084"/>
              <a:gd name="connsiteY3" fmla="*/ 1828761 h 1828761"/>
              <a:gd name="connsiteX4" fmla="*/ 0 w 9161084"/>
              <a:gd name="connsiteY4" fmla="*/ 0 h 182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084" h="1828761">
                <a:moveTo>
                  <a:pt x="0" y="0"/>
                </a:moveTo>
                <a:lnTo>
                  <a:pt x="9161084" y="0"/>
                </a:lnTo>
                <a:lnTo>
                  <a:pt x="9161084" y="1828761"/>
                </a:lnTo>
                <a:lnTo>
                  <a:pt x="0" y="1828761"/>
                </a:lnTo>
                <a:lnTo>
                  <a:pt x="0" y="0"/>
                </a:lnTo>
                <a:close/>
              </a:path>
            </a:pathLst>
          </a:custGeom>
          <a:gradFill flip="none" rotWithShape="1">
            <a:gsLst>
              <a:gs pos="35000">
                <a:schemeClr val="bg2">
                  <a:alpha val="35000"/>
                </a:schemeClr>
              </a:gs>
              <a:gs pos="100000">
                <a:schemeClr val="bg2">
                  <a:alpha val="0"/>
                </a:schemeClr>
              </a:gs>
            </a:gsLst>
            <a:lin ang="162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65" name="Rectangle 64"/>
          <p:cNvSpPr/>
          <p:nvPr/>
        </p:nvSpPr>
        <p:spPr>
          <a:xfrm>
            <a:off x="5216456" y="1737075"/>
            <a:ext cx="184730" cy="244682"/>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100" b="1" dirty="0">
              <a:solidFill>
                <a:schemeClr val="accent1"/>
              </a:solidFill>
              <a:latin typeface="Arial"/>
            </a:endParaRPr>
          </a:p>
        </p:txBody>
      </p:sp>
      <p:sp>
        <p:nvSpPr>
          <p:cNvPr id="63" name="Rectangle 62"/>
          <p:cNvSpPr/>
          <p:nvPr/>
        </p:nvSpPr>
        <p:spPr>
          <a:xfrm>
            <a:off x="6674186" y="1737075"/>
            <a:ext cx="184731" cy="244682"/>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100" b="1" dirty="0">
              <a:solidFill>
                <a:schemeClr val="accent1"/>
              </a:solidFill>
              <a:latin typeface="Arial"/>
            </a:endParaRPr>
          </a:p>
        </p:txBody>
      </p:sp>
      <p:sp>
        <p:nvSpPr>
          <p:cNvPr id="61" name="Rectangle 60"/>
          <p:cNvSpPr/>
          <p:nvPr/>
        </p:nvSpPr>
        <p:spPr>
          <a:xfrm>
            <a:off x="8101914" y="1737075"/>
            <a:ext cx="184730" cy="244682"/>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100" b="1" dirty="0">
              <a:solidFill>
                <a:schemeClr val="accent1"/>
              </a:solidFill>
              <a:latin typeface="Arial"/>
            </a:endParaRPr>
          </a:p>
        </p:txBody>
      </p:sp>
      <p:sp>
        <p:nvSpPr>
          <p:cNvPr id="55" name="Rectangle 54"/>
          <p:cNvSpPr/>
          <p:nvPr/>
        </p:nvSpPr>
        <p:spPr>
          <a:xfrm>
            <a:off x="3559556" y="1217027"/>
            <a:ext cx="1632053" cy="43088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defRPr/>
            </a:pPr>
            <a:r>
              <a:rPr lang="es-419" sz="1100" b="1" spc="300">
                <a:solidFill>
                  <a:schemeClr val="bg1"/>
                </a:solidFill>
                <a:ea typeface="Arial" charset="0"/>
                <a:cs typeface="Arial" charset="0"/>
              </a:rPr>
              <a:t>MEDIANA</a:t>
            </a:r>
            <a:br>
              <a:rPr lang="es-419" sz="1100" b="1" spc="300">
                <a:solidFill>
                  <a:schemeClr val="bg1"/>
                </a:solidFill>
                <a:ea typeface="Arial" charset="0"/>
                <a:cs typeface="Arial" charset="0"/>
              </a:rPr>
            </a:br>
            <a:r>
              <a:rPr lang="es-419" sz="1100" b="1" spc="300">
                <a:solidFill>
                  <a:schemeClr val="bg1"/>
                </a:solidFill>
                <a:ea typeface="Arial" charset="0"/>
                <a:cs typeface="Arial" charset="0"/>
              </a:rPr>
              <a:t>EMPRESA</a:t>
            </a:r>
          </a:p>
        </p:txBody>
      </p:sp>
      <p:sp>
        <p:nvSpPr>
          <p:cNvPr id="56" name="Rectangle 55"/>
          <p:cNvSpPr/>
          <p:nvPr/>
        </p:nvSpPr>
        <p:spPr>
          <a:xfrm>
            <a:off x="5267809" y="1386304"/>
            <a:ext cx="2604209" cy="26161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defRPr/>
            </a:pPr>
            <a:r>
              <a:rPr lang="es-419" sz="1100" b="1" spc="300">
                <a:solidFill>
                  <a:schemeClr val="bg1"/>
                </a:solidFill>
                <a:ea typeface="Arial" charset="0"/>
                <a:cs typeface="Arial" charset="0"/>
              </a:rPr>
              <a:t>EMPRESA GRANDE</a:t>
            </a:r>
          </a:p>
        </p:txBody>
      </p:sp>
      <p:graphicFrame>
        <p:nvGraphicFramePr>
          <p:cNvPr id="51" name="Table 50"/>
          <p:cNvGraphicFramePr>
            <a:graphicFrameLocks noGrp="1"/>
          </p:cNvGraphicFramePr>
          <p:nvPr>
            <p:extLst>
              <p:ext uri="{D42A27DB-BD31-4B8C-83A1-F6EECF244321}">
                <p14:modId xmlns:p14="http://schemas.microsoft.com/office/powerpoint/2010/main" val="3678386409"/>
              </p:ext>
            </p:extLst>
          </p:nvPr>
        </p:nvGraphicFramePr>
        <p:xfrm>
          <a:off x="838202" y="1604488"/>
          <a:ext cx="7226610" cy="2621528"/>
        </p:xfrm>
        <a:graphic>
          <a:graphicData uri="http://schemas.openxmlformats.org/drawingml/2006/table">
            <a:tbl>
              <a:tblPr firstCol="1"/>
              <a:tblGrid>
                <a:gridCol w="1525813">
                  <a:extLst>
                    <a:ext uri="{9D8B030D-6E8A-4147-A177-3AD203B41FA5}">
                      <a16:colId xmlns:a16="http://schemas.microsoft.com/office/drawing/2014/main" xmlns="" val="20000"/>
                    </a:ext>
                  </a:extLst>
                </a:gridCol>
                <a:gridCol w="1303415">
                  <a:extLst>
                    <a:ext uri="{9D8B030D-6E8A-4147-A177-3AD203B41FA5}">
                      <a16:colId xmlns:a16="http://schemas.microsoft.com/office/drawing/2014/main" xmlns="" val="20001"/>
                    </a:ext>
                  </a:extLst>
                </a:gridCol>
                <a:gridCol w="1465794">
                  <a:extLst>
                    <a:ext uri="{9D8B030D-6E8A-4147-A177-3AD203B41FA5}">
                      <a16:colId xmlns:a16="http://schemas.microsoft.com/office/drawing/2014/main" xmlns="" val="20003"/>
                    </a:ext>
                  </a:extLst>
                </a:gridCol>
                <a:gridCol w="1465794">
                  <a:extLst>
                    <a:ext uri="{9D8B030D-6E8A-4147-A177-3AD203B41FA5}">
                      <a16:colId xmlns:a16="http://schemas.microsoft.com/office/drawing/2014/main" xmlns="" val="20004"/>
                    </a:ext>
                  </a:extLst>
                </a:gridCol>
                <a:gridCol w="1465794">
                  <a:extLst>
                    <a:ext uri="{9D8B030D-6E8A-4147-A177-3AD203B41FA5}">
                      <a16:colId xmlns:a16="http://schemas.microsoft.com/office/drawing/2014/main" xmlns="" val="20005"/>
                    </a:ext>
                  </a:extLst>
                </a:gridCol>
              </a:tblGrid>
              <a:tr h="655382">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1050" b="1" i="0" u="none" strike="noStrike" cap="none" normalizeH="0" baseline="0" dirty="0">
                        <a:ln>
                          <a:noFill/>
                        </a:ln>
                        <a:solidFill>
                          <a:schemeClr val="tx2"/>
                        </a:solidFill>
                        <a:effectLst/>
                        <a:latin typeface="Arial" charset="0"/>
                        <a:ea typeface="Arial" charset="0"/>
                        <a:cs typeface="Arial" charset="0"/>
                      </a:endParaRPr>
                    </a:p>
                  </a:txBody>
                  <a:tcPr marL="73152" marR="7315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1" i="0">
                          <a:solidFill>
                            <a:schemeClr val="tx2"/>
                          </a:solidFill>
                          <a:latin typeface="Arial" charset="0"/>
                          <a:ea typeface="Arial" charset="0"/>
                          <a:cs typeface="Arial" charset="0"/>
                        </a:rPr>
                        <a:t>DP4400</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1">
                          <a:solidFill>
                            <a:schemeClr val="tx2"/>
                          </a:solidFill>
                          <a:latin typeface="Arial"/>
                        </a:rPr>
                        <a:t>DP5900</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1">
                          <a:solidFill>
                            <a:schemeClr val="tx2"/>
                          </a:solidFill>
                          <a:latin typeface="Arial"/>
                        </a:rPr>
                        <a:t>DP8400</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1">
                          <a:solidFill>
                            <a:schemeClr val="tx2"/>
                          </a:solidFill>
                          <a:latin typeface="Arial"/>
                        </a:rPr>
                        <a:t>DP8900</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0"/>
                  </a:ext>
                </a:extLst>
              </a:tr>
              <a:tr h="65538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r>
                        <a:rPr kumimoji="0" lang="es-419" sz="1050" b="1" i="0" u="none" strike="noStrike" cap="none" normalizeH="0" baseline="0">
                          <a:ln>
                            <a:noFill/>
                          </a:ln>
                          <a:solidFill>
                            <a:schemeClr val="tx2"/>
                          </a:solidFill>
                          <a:latin typeface="Arial" charset="0"/>
                          <a:ea typeface="Arial" charset="0"/>
                          <a:cs typeface="Arial" charset="0"/>
                        </a:rPr>
                        <a:t>INGESTA </a:t>
                      </a:r>
                      <a:br>
                        <a:rPr kumimoji="0" lang="es-419" sz="1050" b="1" i="0" u="none" strike="noStrike" cap="none" normalizeH="0" baseline="0">
                          <a:ln>
                            <a:noFill/>
                          </a:ln>
                          <a:solidFill>
                            <a:schemeClr val="tx2"/>
                          </a:solidFill>
                          <a:latin typeface="Arial" charset="0"/>
                          <a:ea typeface="Arial" charset="0"/>
                          <a:cs typeface="Arial" charset="0"/>
                        </a:rPr>
                      </a:br>
                      <a:r>
                        <a:rPr kumimoji="0" lang="es-419" sz="1050" b="1" i="0" u="none" strike="noStrike" cap="none" normalizeH="0" baseline="0">
                          <a:ln>
                            <a:noFill/>
                          </a:ln>
                          <a:solidFill>
                            <a:schemeClr val="tx2"/>
                          </a:solidFill>
                          <a:latin typeface="Arial" charset="0"/>
                          <a:ea typeface="Arial" charset="0"/>
                          <a:cs typeface="Arial" charset="0"/>
                        </a:rPr>
                        <a:t>DE RESPALDOS</a:t>
                      </a:r>
                    </a:p>
                  </a:txBody>
                  <a:tcPr marL="89052" marR="44523" marT="33394" marB="333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algn="ctr">
                        <a:spcBef>
                          <a:spcPts val="0"/>
                        </a:spcBef>
                        <a:spcAft>
                          <a:spcPts val="0"/>
                        </a:spcAft>
                      </a:pPr>
                      <a:r>
                        <a:rPr lang="es-419" sz="1050" b="0" i="0">
                          <a:solidFill>
                            <a:schemeClr val="tx2"/>
                          </a:solidFill>
                          <a:latin typeface="Arial" charset="0"/>
                          <a:ea typeface="Arial" charset="0"/>
                          <a:cs typeface="Arial" charset="0"/>
                        </a:rPr>
                        <a:t> Hasta 9 TB/h</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tx2"/>
                          </a:solidFill>
                          <a:latin typeface="Arial" charset="0"/>
                          <a:ea typeface="Arial" charset="0"/>
                          <a:cs typeface="Arial" charset="0"/>
                        </a:rPr>
                        <a:t> Hasta 33 TB/h</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tx2"/>
                          </a:solidFill>
                          <a:latin typeface="Arial" charset="0"/>
                          <a:ea typeface="Arial" charset="0"/>
                          <a:cs typeface="Arial" charset="0"/>
                        </a:rPr>
                        <a:t> Hasta 57 TB/h</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algn="ctr">
                        <a:spcBef>
                          <a:spcPts val="0"/>
                        </a:spcBef>
                        <a:spcAft>
                          <a:spcPts val="0"/>
                        </a:spcAft>
                      </a:pPr>
                      <a:r>
                        <a:rPr lang="es-419" sz="1050" b="0" i="0">
                          <a:solidFill>
                            <a:schemeClr val="tx2"/>
                          </a:solidFill>
                          <a:latin typeface="Arial" charset="0"/>
                          <a:ea typeface="Arial" charset="0"/>
                          <a:cs typeface="Arial" charset="0"/>
                        </a:rPr>
                        <a:t> Hasta 94 TB/h</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3372477207"/>
                  </a:ext>
                </a:extLst>
              </a:tr>
              <a:tr h="655382">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r>
                        <a:rPr kumimoji="0" lang="es-419" sz="1050" b="1" i="0" u="none" strike="noStrike" cap="none" normalizeH="0" baseline="0">
                          <a:ln>
                            <a:noFill/>
                          </a:ln>
                          <a:solidFill>
                            <a:schemeClr val="tx2"/>
                          </a:solidFill>
                          <a:latin typeface="Arial" charset="0"/>
                          <a:ea typeface="Arial" charset="0"/>
                          <a:cs typeface="Arial" charset="0"/>
                        </a:rPr>
                        <a:t>CAPACIDAD LÓGICA</a:t>
                      </a:r>
                      <a:r>
                        <a:rPr kumimoji="0" lang="es-419" sz="1050" b="1" i="0" u="none" strike="noStrike" cap="none" normalizeH="0" baseline="30000">
                          <a:ln>
                            <a:noFill/>
                          </a:ln>
                          <a:solidFill>
                            <a:schemeClr val="tx2"/>
                          </a:solidFill>
                          <a:latin typeface="Arial" charset="0"/>
                          <a:ea typeface="Arial" charset="0"/>
                          <a:cs typeface="Arial" charset="0"/>
                        </a:rPr>
                        <a:t>3</a:t>
                      </a:r>
                    </a:p>
                  </a:txBody>
                  <a:tcPr marL="89052" marR="44523" marT="33394" marB="333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80 TB a 4,8 PB</a:t>
                      </a:r>
                      <a:r>
                        <a:rPr lang="es-419" sz="1050" b="0" i="0" baseline="30000">
                          <a:solidFill>
                            <a:schemeClr val="tx2"/>
                          </a:solidFill>
                          <a:latin typeface="Arial" charset="0"/>
                          <a:ea typeface="Arial" charset="0"/>
                          <a:cs typeface="Arial" charset="0"/>
                        </a:rPr>
                        <a:t>1</a:t>
                      </a:r>
                    </a:p>
                    <a:p>
                      <a:pPr marL="0" marR="0" algn="ctr">
                        <a:spcBef>
                          <a:spcPts val="0"/>
                        </a:spcBef>
                        <a:spcAft>
                          <a:spcPts val="0"/>
                        </a:spcAft>
                      </a:pPr>
                      <a:r>
                        <a:rPr lang="es-419" sz="1050" b="0" i="0">
                          <a:solidFill>
                            <a:schemeClr val="tx2"/>
                          </a:solidFill>
                          <a:latin typeface="Arial" charset="0"/>
                          <a:ea typeface="Arial" charset="0"/>
                          <a:cs typeface="Arial" charset="0"/>
                        </a:rPr>
                        <a:t>De 240 TB a 14,4 PB</a:t>
                      </a:r>
                      <a:r>
                        <a:rPr lang="es-419" sz="1050" b="0" i="0" baseline="30000">
                          <a:solidFill>
                            <a:schemeClr val="tx2"/>
                          </a:solidFill>
                          <a:latin typeface="Arial" charset="0"/>
                          <a:ea typeface="Arial" charset="0"/>
                          <a:cs typeface="Arial" charset="0"/>
                        </a:rPr>
                        <a:t>2</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960 TB a 18,7 PB</a:t>
                      </a:r>
                      <a:r>
                        <a:rPr lang="es-419" sz="1050" b="0" i="0" baseline="30000">
                          <a:solidFill>
                            <a:schemeClr val="tx2"/>
                          </a:solidFill>
                          <a:latin typeface="Arial" charset="0"/>
                          <a:ea typeface="Arial" charset="0"/>
                          <a:cs typeface="Arial" charset="0"/>
                        </a:rPr>
                        <a:t>1</a:t>
                      </a:r>
                    </a:p>
                    <a:p>
                      <a:pPr marL="0" marR="0" algn="ctr">
                        <a:spcBef>
                          <a:spcPts val="0"/>
                        </a:spcBef>
                        <a:spcAft>
                          <a:spcPts val="0"/>
                        </a:spcAft>
                      </a:pPr>
                      <a:r>
                        <a:rPr lang="es-419" sz="1050" b="0" i="0">
                          <a:solidFill>
                            <a:schemeClr val="tx2"/>
                          </a:solidFill>
                          <a:latin typeface="Arial" charset="0"/>
                          <a:ea typeface="Arial" charset="0"/>
                          <a:cs typeface="Arial" charset="0"/>
                        </a:rPr>
                        <a:t>De 2,8 a 56,1 PB</a:t>
                      </a:r>
                      <a:r>
                        <a:rPr lang="es-419" sz="1050" b="0" i="0" baseline="30000">
                          <a:solidFill>
                            <a:schemeClr val="tx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1,9 a 49,9 PB</a:t>
                      </a:r>
                      <a:r>
                        <a:rPr lang="es-419" sz="1050" b="0" i="0" baseline="30000">
                          <a:solidFill>
                            <a:schemeClr val="tx2"/>
                          </a:solidFill>
                          <a:latin typeface="Arial" charset="0"/>
                          <a:ea typeface="Arial" charset="0"/>
                          <a:cs typeface="Arial" charset="0"/>
                        </a:rPr>
                        <a:t>1</a:t>
                      </a:r>
                      <a:r>
                        <a:rPr lang="es-419" sz="1050" b="0" i="0">
                          <a:solidFill>
                            <a:schemeClr val="tx2"/>
                          </a:solidFill>
                          <a:latin typeface="Arial" charset="0"/>
                          <a:ea typeface="Arial" charset="0"/>
                          <a:cs typeface="Arial" charset="0"/>
                        </a:rPr>
                        <a:t/>
                      </a:r>
                      <a:br>
                        <a:rPr lang="es-419" sz="1050" b="0" i="0">
                          <a:solidFill>
                            <a:schemeClr val="tx2"/>
                          </a:solidFill>
                          <a:latin typeface="Arial" charset="0"/>
                          <a:ea typeface="Arial" charset="0"/>
                          <a:cs typeface="Arial" charset="0"/>
                        </a:rPr>
                      </a:br>
                      <a:r>
                        <a:rPr lang="es-419" sz="1050" b="0" i="0">
                          <a:solidFill>
                            <a:schemeClr val="tx2"/>
                          </a:solidFill>
                          <a:latin typeface="Arial" charset="0"/>
                          <a:ea typeface="Arial" charset="0"/>
                          <a:cs typeface="Arial" charset="0"/>
                        </a:rPr>
                        <a:t>De 5,7 a 149,7 PB</a:t>
                      </a:r>
                      <a:r>
                        <a:rPr lang="es-419" sz="1050" b="0" i="0" baseline="30000">
                          <a:solidFill>
                            <a:schemeClr val="tx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6,2 a 65 PB</a:t>
                      </a:r>
                      <a:r>
                        <a:rPr lang="es-419" sz="1050" b="0" i="0" baseline="30000">
                          <a:solidFill>
                            <a:schemeClr val="tx2"/>
                          </a:solidFill>
                          <a:latin typeface="Arial" charset="0"/>
                          <a:ea typeface="Arial" charset="0"/>
                          <a:cs typeface="Arial" charset="0"/>
                        </a:rPr>
                        <a:t>1</a:t>
                      </a:r>
                    </a:p>
                    <a:p>
                      <a:pPr marL="0" marR="0" algn="ctr">
                        <a:spcBef>
                          <a:spcPts val="0"/>
                        </a:spcBef>
                        <a:spcAft>
                          <a:spcPts val="0"/>
                        </a:spcAft>
                      </a:pPr>
                      <a:r>
                        <a:rPr lang="es-419" sz="1050" b="0" i="0">
                          <a:solidFill>
                            <a:schemeClr val="tx2"/>
                          </a:solidFill>
                          <a:latin typeface="Arial" charset="0"/>
                          <a:ea typeface="Arial" charset="0"/>
                          <a:cs typeface="Arial" charset="0"/>
                        </a:rPr>
                        <a:t>De 18,6 a 195 PB</a:t>
                      </a:r>
                      <a:r>
                        <a:rPr lang="es-419" sz="1050" b="0" i="0" baseline="30000">
                          <a:solidFill>
                            <a:schemeClr val="tx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1"/>
                  </a:ext>
                </a:extLst>
              </a:tr>
              <a:tr h="655382">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r>
                        <a:rPr kumimoji="0" lang="es-419" sz="1050" b="1" i="0" u="none" strike="noStrike" cap="none" normalizeH="0" baseline="0">
                          <a:ln>
                            <a:noFill/>
                          </a:ln>
                          <a:solidFill>
                            <a:schemeClr val="tx2"/>
                          </a:solidFill>
                          <a:latin typeface="Arial" charset="0"/>
                          <a:ea typeface="Arial" charset="0"/>
                          <a:cs typeface="Arial" charset="0"/>
                        </a:rPr>
                        <a:t>CAPACIDAD ÚTIL</a:t>
                      </a:r>
                    </a:p>
                  </a:txBody>
                  <a:tcPr marL="89052" marR="44523" marT="33394" marB="333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8 TBu a </a:t>
                      </a:r>
                      <a:br>
                        <a:rPr lang="es-419" sz="1050" b="0" i="0">
                          <a:solidFill>
                            <a:schemeClr val="tx2"/>
                          </a:solidFill>
                          <a:latin typeface="Arial" charset="0"/>
                          <a:ea typeface="Arial" charset="0"/>
                          <a:cs typeface="Arial" charset="0"/>
                        </a:rPr>
                      </a:br>
                      <a:r>
                        <a:rPr lang="es-419" sz="1050" b="0" i="0">
                          <a:solidFill>
                            <a:schemeClr val="tx2"/>
                          </a:solidFill>
                          <a:latin typeface="Arial" charset="0"/>
                          <a:ea typeface="Arial" charset="0"/>
                          <a:cs typeface="Arial" charset="0"/>
                        </a:rPr>
                        <a:t>96 TBu</a:t>
                      </a:r>
                      <a:r>
                        <a:rPr lang="es-419" sz="1050" b="0" i="0" baseline="30000">
                          <a:solidFill>
                            <a:schemeClr val="tx2"/>
                          </a:solidFill>
                          <a:latin typeface="Arial" charset="0"/>
                          <a:ea typeface="Arial" charset="0"/>
                          <a:cs typeface="Arial" charset="0"/>
                        </a:rPr>
                        <a:t>1, 4</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tx2"/>
                          </a:solidFill>
                          <a:latin typeface="Arial" charset="0"/>
                          <a:ea typeface="Arial" charset="0"/>
                          <a:cs typeface="Arial" charset="0"/>
                        </a:rPr>
                        <a:t>Hasta 288 TBu</a:t>
                      </a:r>
                      <a:r>
                        <a:rPr lang="es-419" sz="1050" b="0" i="0" baseline="30000">
                          <a:solidFill>
                            <a:schemeClr val="tx2"/>
                          </a:solidFill>
                          <a:latin typeface="Arial" charset="0"/>
                          <a:ea typeface="Arial" charset="0"/>
                          <a:cs typeface="Arial" charset="0"/>
                        </a:rPr>
                        <a:t>2</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96 TBu a </a:t>
                      </a:r>
                      <a:br>
                        <a:rPr lang="es-419" sz="1050" b="0" i="0">
                          <a:solidFill>
                            <a:schemeClr val="tx2"/>
                          </a:solidFill>
                          <a:latin typeface="Arial" charset="0"/>
                          <a:ea typeface="Arial" charset="0"/>
                          <a:cs typeface="Arial" charset="0"/>
                        </a:rPr>
                      </a:br>
                      <a:r>
                        <a:rPr lang="es-419" sz="1050" b="0" i="0">
                          <a:solidFill>
                            <a:schemeClr val="tx2"/>
                          </a:solidFill>
                          <a:latin typeface="Arial" charset="0"/>
                          <a:ea typeface="Arial" charset="0"/>
                          <a:cs typeface="Arial" charset="0"/>
                        </a:rPr>
                        <a:t>288 TBu</a:t>
                      </a:r>
                      <a:r>
                        <a:rPr lang="es-419" sz="1050" b="0" i="0" baseline="30000">
                          <a:solidFill>
                            <a:schemeClr val="tx2"/>
                          </a:solidFill>
                          <a:latin typeface="Arial" charset="0"/>
                          <a:ea typeface="Arial" charset="0"/>
                          <a:cs typeface="Arial" charset="0"/>
                        </a:rPr>
                        <a:t>1</a:t>
                      </a:r>
                    </a:p>
                    <a:p>
                      <a:pPr marL="0" marR="0" algn="ctr">
                        <a:spcBef>
                          <a:spcPts val="0"/>
                        </a:spcBef>
                        <a:spcAft>
                          <a:spcPts val="0"/>
                        </a:spcAft>
                      </a:pPr>
                      <a:r>
                        <a:rPr lang="es-419" sz="1050" b="0" i="0">
                          <a:solidFill>
                            <a:schemeClr val="tx2"/>
                          </a:solidFill>
                          <a:latin typeface="Arial" charset="0"/>
                          <a:ea typeface="Arial" charset="0"/>
                          <a:cs typeface="Arial" charset="0"/>
                        </a:rPr>
                        <a:t>Hasta 864 TBu</a:t>
                      </a:r>
                      <a:r>
                        <a:rPr lang="es-419" sz="1050" b="0" i="0" baseline="30000">
                          <a:solidFill>
                            <a:schemeClr val="tx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tx2"/>
                          </a:solidFill>
                          <a:latin typeface="Arial" charset="0"/>
                          <a:ea typeface="Arial" charset="0"/>
                          <a:cs typeface="Arial" charset="0"/>
                        </a:rPr>
                        <a:t>De 192 a 768 TBu</a:t>
                      </a:r>
                      <a:r>
                        <a:rPr lang="es-419" sz="1050" b="0" i="0" baseline="30000">
                          <a:solidFill>
                            <a:schemeClr val="tx2"/>
                          </a:solidFill>
                          <a:latin typeface="Arial" charset="0"/>
                          <a:ea typeface="Arial" charset="0"/>
                          <a:cs typeface="Arial" charset="0"/>
                        </a:rPr>
                        <a:t>1</a:t>
                      </a:r>
                      <a:r>
                        <a:rPr lang="es-419" sz="1050" b="0" i="0">
                          <a:solidFill>
                            <a:schemeClr val="tx2"/>
                          </a:solidFill>
                          <a:latin typeface="Arial" charset="0"/>
                          <a:ea typeface="Arial" charset="0"/>
                          <a:cs typeface="Arial" charset="0"/>
                        </a:rPr>
                        <a:t/>
                      </a:r>
                      <a:br>
                        <a:rPr lang="es-419" sz="1050" b="0" i="0">
                          <a:solidFill>
                            <a:schemeClr val="tx2"/>
                          </a:solidFill>
                          <a:latin typeface="Arial" charset="0"/>
                          <a:ea typeface="Arial" charset="0"/>
                          <a:cs typeface="Arial" charset="0"/>
                        </a:rPr>
                      </a:br>
                      <a:r>
                        <a:rPr lang="es-419" sz="1050" b="0" i="0">
                          <a:solidFill>
                            <a:schemeClr val="tx2"/>
                          </a:solidFill>
                          <a:latin typeface="Arial" charset="0"/>
                          <a:ea typeface="Arial" charset="0"/>
                          <a:cs typeface="Arial" charset="0"/>
                        </a:rPr>
                        <a:t>Hasta 2,3 PBu</a:t>
                      </a:r>
                      <a:r>
                        <a:rPr lang="es-419" sz="1050" b="0" i="0" baseline="30000">
                          <a:solidFill>
                            <a:schemeClr val="tx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tx2"/>
                          </a:solidFill>
                          <a:latin typeface="Arial" charset="0"/>
                          <a:ea typeface="Arial" charset="0"/>
                          <a:cs typeface="Arial" charset="0"/>
                        </a:rPr>
                        <a:t>De 576 </a:t>
                      </a:r>
                      <a:r>
                        <a:rPr lang="es-419" sz="1050" b="0" i="0" baseline="0">
                          <a:solidFill>
                            <a:schemeClr val="tx2"/>
                          </a:solidFill>
                          <a:latin typeface="Arial" charset="0"/>
                          <a:ea typeface="Arial" charset="0"/>
                          <a:cs typeface="Arial" charset="0"/>
                        </a:rPr>
                        <a:t>TBu</a:t>
                      </a:r>
                      <a:r>
                        <a:rPr lang="es-419" sz="1050" b="0" i="0">
                          <a:solidFill>
                            <a:schemeClr val="tx2"/>
                          </a:solidFill>
                          <a:latin typeface="Arial" charset="0"/>
                          <a:ea typeface="Arial" charset="0"/>
                          <a:cs typeface="Arial" charset="0"/>
                        </a:rPr>
                        <a:t> a 1 PBu</a:t>
                      </a:r>
                      <a:r>
                        <a:rPr lang="es-419" sz="1050" b="0" i="0" baseline="30000">
                          <a:solidFill>
                            <a:schemeClr val="tx2"/>
                          </a:solidFill>
                          <a:latin typeface="Arial" charset="0"/>
                          <a:ea typeface="Arial" charset="0"/>
                          <a:cs typeface="Arial" charset="0"/>
                        </a:rPr>
                        <a:t>1</a:t>
                      </a:r>
                    </a:p>
                    <a:p>
                      <a:pPr marL="0" marR="0" algn="ctr">
                        <a:spcBef>
                          <a:spcPts val="0"/>
                        </a:spcBef>
                        <a:spcAft>
                          <a:spcPts val="0"/>
                        </a:spcAft>
                      </a:pPr>
                      <a:r>
                        <a:rPr lang="es-419" sz="1050" b="0" i="0">
                          <a:solidFill>
                            <a:schemeClr val="tx2"/>
                          </a:solidFill>
                          <a:latin typeface="Arial" charset="0"/>
                          <a:ea typeface="Arial" charset="0"/>
                          <a:cs typeface="Arial" charset="0"/>
                        </a:rPr>
                        <a:t>Hasta 3 PBu</a:t>
                      </a:r>
                      <a:r>
                        <a:rPr lang="es-419" sz="1050" b="0" i="0" baseline="30000">
                          <a:solidFill>
                            <a:schemeClr val="tx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2"/>
                  </a:ext>
                </a:extLst>
              </a:tr>
            </a:tbl>
          </a:graphicData>
        </a:graphic>
      </p:graphicFrame>
      <p:grpSp>
        <p:nvGrpSpPr>
          <p:cNvPr id="11" name="Group 10"/>
          <p:cNvGrpSpPr/>
          <p:nvPr/>
        </p:nvGrpSpPr>
        <p:grpSpPr>
          <a:xfrm>
            <a:off x="838202" y="2185094"/>
            <a:ext cx="7226610" cy="1363579"/>
            <a:chOff x="814991" y="3031957"/>
            <a:chExt cx="7267501" cy="1363579"/>
          </a:xfrm>
        </p:grpSpPr>
        <p:cxnSp>
          <p:nvCxnSpPr>
            <p:cNvPr id="10" name="Straight Connector 9"/>
            <p:cNvCxnSpPr>
              <a:cxnSpLocks/>
            </p:cNvCxnSpPr>
            <p:nvPr/>
          </p:nvCxnSpPr>
          <p:spPr>
            <a:xfrm>
              <a:off x="814991" y="3031957"/>
              <a:ext cx="7267501" cy="0"/>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a:stCxn id="51" idx="1"/>
              <a:endCxn id="51" idx="3"/>
            </p:cNvCxnSpPr>
            <p:nvPr/>
          </p:nvCxnSpPr>
          <p:spPr>
            <a:xfrm>
              <a:off x="814991" y="3762115"/>
              <a:ext cx="7267501" cy="0"/>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cxnSpLocks/>
            </p:cNvCxnSpPr>
            <p:nvPr/>
          </p:nvCxnSpPr>
          <p:spPr>
            <a:xfrm>
              <a:off x="814991" y="4395536"/>
              <a:ext cx="7267501" cy="0"/>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2286000" y="1226463"/>
            <a:ext cx="1499729" cy="43088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defRPr/>
            </a:pPr>
            <a:r>
              <a:rPr lang="es-419" sz="1100" b="1" spc="300" dirty="0">
                <a:solidFill>
                  <a:schemeClr val="bg1"/>
                </a:solidFill>
                <a:ea typeface="Arial" charset="0"/>
                <a:cs typeface="Arial" charset="0"/>
              </a:rPr>
              <a:t>PYMES</a:t>
            </a:r>
            <a:br>
              <a:rPr lang="es-419" sz="1100" b="1" spc="300" dirty="0">
                <a:solidFill>
                  <a:schemeClr val="bg1"/>
                </a:solidFill>
                <a:ea typeface="Arial" charset="0"/>
                <a:cs typeface="Arial" charset="0"/>
              </a:rPr>
            </a:br>
            <a:r>
              <a:rPr lang="es-419" sz="1100" b="1" spc="300" dirty="0">
                <a:solidFill>
                  <a:schemeClr val="bg1"/>
                </a:solidFill>
                <a:ea typeface="Arial" charset="0"/>
                <a:cs typeface="Arial" charset="0"/>
              </a:rPr>
              <a:t>Y ROBO</a:t>
            </a:r>
          </a:p>
        </p:txBody>
      </p:sp>
      <p:sp>
        <p:nvSpPr>
          <p:cNvPr id="22" name="TextBox 21">
            <a:extLst>
              <a:ext uri="{FF2B5EF4-FFF2-40B4-BE49-F238E27FC236}">
                <a16:creationId xmlns:a16="http://schemas.microsoft.com/office/drawing/2014/main" xmlns="" id="{5DD4DF62-EFBA-0547-8880-47712A3ED6F4}"/>
              </a:ext>
            </a:extLst>
          </p:cNvPr>
          <p:cNvSpPr txBox="1"/>
          <p:nvPr/>
        </p:nvSpPr>
        <p:spPr>
          <a:xfrm>
            <a:off x="1765939" y="4491955"/>
            <a:ext cx="6324191" cy="461665"/>
          </a:xfrm>
          <a:prstGeom prst="rect">
            <a:avLst/>
          </a:prstGeom>
          <a:noFill/>
        </p:spPr>
        <p:txBody>
          <a:bodyPr wrap="square" rtlCol="0">
            <a:spAutoFit/>
          </a:bodyPr>
          <a:lstStyle/>
          <a:p>
            <a:pPr>
              <a:spcBef>
                <a:spcPts val="0"/>
              </a:spcBef>
              <a:spcAft>
                <a:spcPts val="0"/>
              </a:spcAft>
              <a:buClr>
                <a:schemeClr val="bg1"/>
              </a:buClr>
            </a:pPr>
            <a:r>
              <a:rPr lang="es-419" sz="600" i="1" dirty="0">
                <a:solidFill>
                  <a:srgbClr val="808080"/>
                </a:solidFill>
                <a:latin typeface="+mn-lt"/>
              </a:rPr>
              <a:t>1 Capacidad total en el nivel activo solamente.      2 Capacidad total con organización de la nube en niveles para retención a largo plazo.      </a:t>
            </a:r>
          </a:p>
          <a:p>
            <a:pPr>
              <a:spcBef>
                <a:spcPts val="0"/>
              </a:spcBef>
              <a:spcAft>
                <a:spcPts val="0"/>
              </a:spcAft>
              <a:buClr>
                <a:schemeClr val="bg1"/>
              </a:buClr>
            </a:pPr>
            <a:r>
              <a:rPr lang="es-419" sz="600" i="1" dirty="0">
                <a:solidFill>
                  <a:srgbClr val="808080"/>
                </a:solidFill>
              </a:rPr>
              <a:t>3 Capacidad lógica basada en una </a:t>
            </a:r>
            <a:r>
              <a:rPr lang="es-419" sz="600" i="1" dirty="0" err="1">
                <a:solidFill>
                  <a:srgbClr val="808080"/>
                </a:solidFill>
              </a:rPr>
              <a:t>desduplicación</a:t>
            </a:r>
            <a:r>
              <a:rPr lang="es-419" sz="600" i="1" dirty="0">
                <a:solidFill>
                  <a:srgbClr val="808080"/>
                </a:solidFill>
              </a:rPr>
              <a:t> de hasta 50 (DP4400) a 65 veces (DP5900, DP8400 y DP8900) con una compresión de datos asistida por hardware adicional hasta un 30 % mejor que la de la generación anterior.</a:t>
            </a:r>
            <a:r>
              <a:rPr lang="es-419" sz="600" i="1" dirty="0">
                <a:solidFill>
                  <a:srgbClr val="808080"/>
                </a:solidFill>
                <a:latin typeface="+mn-lt"/>
              </a:rPr>
              <a:t> El rendimiento y la capacidad reales dependen de la carga de trabajo de la aplicación, la </a:t>
            </a:r>
            <a:r>
              <a:rPr lang="es-419" sz="600" i="1" dirty="0" err="1">
                <a:solidFill>
                  <a:srgbClr val="808080"/>
                </a:solidFill>
                <a:latin typeface="+mn-lt"/>
              </a:rPr>
              <a:t>desduplicación</a:t>
            </a:r>
            <a:r>
              <a:rPr lang="es-419" sz="600" i="1" dirty="0">
                <a:solidFill>
                  <a:srgbClr val="808080"/>
                </a:solidFill>
                <a:latin typeface="+mn-lt"/>
              </a:rPr>
              <a:t> y otros ajustes.</a:t>
            </a:r>
          </a:p>
          <a:p>
            <a:pPr>
              <a:spcBef>
                <a:spcPts val="0"/>
              </a:spcBef>
              <a:spcAft>
                <a:spcPts val="0"/>
              </a:spcAft>
              <a:buClr>
                <a:schemeClr val="bg1"/>
              </a:buClr>
            </a:pPr>
            <a:r>
              <a:rPr lang="es-419" sz="600" i="1" dirty="0">
                <a:solidFill>
                  <a:srgbClr val="808080"/>
                </a:solidFill>
                <a:latin typeface="+mn-lt"/>
              </a:rPr>
              <a:t>4 Si se inicia con menos de 24 TB, se requiere un kit de actualización de campo simple para realizar un puente de 24 TB a capacidades más grandes.</a:t>
            </a:r>
          </a:p>
        </p:txBody>
      </p:sp>
      <p:cxnSp>
        <p:nvCxnSpPr>
          <p:cNvPr id="25" name="Straight Connector 24">
            <a:extLst>
              <a:ext uri="{FF2B5EF4-FFF2-40B4-BE49-F238E27FC236}">
                <a16:creationId xmlns:a16="http://schemas.microsoft.com/office/drawing/2014/main" xmlns="" id="{341CCE50-238D-489E-A553-4BF03584A845}"/>
              </a:ext>
            </a:extLst>
          </p:cNvPr>
          <p:cNvCxnSpPr>
            <a:cxnSpLocks/>
          </p:cNvCxnSpPr>
          <p:nvPr/>
        </p:nvCxnSpPr>
        <p:spPr>
          <a:xfrm>
            <a:off x="2372209" y="1604488"/>
            <a:ext cx="0" cy="2621528"/>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xmlns="" id="{00779339-0584-4143-BF4C-B1E1A3307447}"/>
              </a:ext>
            </a:extLst>
          </p:cNvPr>
          <p:cNvSpPr>
            <a:spLocks noGrp="1"/>
          </p:cNvSpPr>
          <p:nvPr>
            <p:ph type="title"/>
          </p:nvPr>
        </p:nvSpPr>
        <p:spPr>
          <a:xfrm>
            <a:off x="285750" y="228600"/>
            <a:ext cx="8572500" cy="387798"/>
          </a:xfrm>
        </p:spPr>
        <p:txBody>
          <a:bodyPr/>
          <a:lstStyle/>
          <a:p>
            <a:r>
              <a:rPr lang="es-419"/>
              <a:t>Portafolio de la serie DP</a:t>
            </a:r>
          </a:p>
        </p:txBody>
      </p:sp>
    </p:spTree>
    <p:extLst>
      <p:ext uri="{BB962C8B-B14F-4D97-AF65-F5344CB8AC3E}">
        <p14:creationId xmlns:p14="http://schemas.microsoft.com/office/powerpoint/2010/main" val="9982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D8845-7F4D-4227-A9B1-0AF67D5F792B}"/>
              </a:ext>
            </a:extLst>
          </p:cNvPr>
          <p:cNvSpPr>
            <a:spLocks noGrp="1"/>
          </p:cNvSpPr>
          <p:nvPr>
            <p:ph type="title"/>
          </p:nvPr>
        </p:nvSpPr>
        <p:spPr>
          <a:xfrm>
            <a:off x="628650" y="2017752"/>
            <a:ext cx="7886700" cy="553998"/>
          </a:xfrm>
        </p:spPr>
        <p:txBody>
          <a:bodyPr/>
          <a:lstStyle/>
          <a:p>
            <a:pPr algn="ctr"/>
            <a:r>
              <a:rPr lang="es-419" sz="4000"/>
              <a:t>Sencillez</a:t>
            </a:r>
          </a:p>
        </p:txBody>
      </p:sp>
    </p:spTree>
    <p:extLst>
      <p:ext uri="{BB962C8B-B14F-4D97-AF65-F5344CB8AC3E}">
        <p14:creationId xmlns:p14="http://schemas.microsoft.com/office/powerpoint/2010/main" val="85181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467DAE38-A1CC-B247-98DF-2BEB3B9BFE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6186" y="2252274"/>
            <a:ext cx="8845414" cy="1046848"/>
          </a:xfrm>
          <a:prstGeom prst="rect">
            <a:avLst/>
          </a:prstGeom>
        </p:spPr>
      </p:pic>
      <p:sp>
        <p:nvSpPr>
          <p:cNvPr id="4" name="Title 3">
            <a:extLst>
              <a:ext uri="{FF2B5EF4-FFF2-40B4-BE49-F238E27FC236}">
                <a16:creationId xmlns:a16="http://schemas.microsoft.com/office/drawing/2014/main" xmlns="" id="{6F48E7D7-5F25-458B-B018-EF3D182B30AC}"/>
              </a:ext>
            </a:extLst>
          </p:cNvPr>
          <p:cNvSpPr>
            <a:spLocks noGrp="1"/>
          </p:cNvSpPr>
          <p:nvPr>
            <p:ph type="title"/>
          </p:nvPr>
        </p:nvSpPr>
        <p:spPr/>
        <p:txBody>
          <a:bodyPr/>
          <a:lstStyle/>
          <a:p>
            <a:r>
              <a:rPr lang="es-419"/>
              <a:t>Protección en todas partes</a:t>
            </a:r>
          </a:p>
        </p:txBody>
      </p:sp>
      <p:sp>
        <p:nvSpPr>
          <p:cNvPr id="3" name="Subtitle 2">
            <a:extLst>
              <a:ext uri="{FF2B5EF4-FFF2-40B4-BE49-F238E27FC236}">
                <a16:creationId xmlns:a16="http://schemas.microsoft.com/office/drawing/2014/main" xmlns="" id="{9F578429-26B0-4483-93DE-B0465DA64739}"/>
              </a:ext>
            </a:extLst>
          </p:cNvPr>
          <p:cNvSpPr>
            <a:spLocks noGrp="1"/>
          </p:cNvSpPr>
          <p:nvPr>
            <p:ph type="subTitle" idx="1"/>
          </p:nvPr>
        </p:nvSpPr>
        <p:spPr/>
        <p:txBody>
          <a:bodyPr/>
          <a:lstStyle/>
          <a:p>
            <a:r>
              <a:rPr lang="es-419"/>
              <a:t>Protección de datos para múltiples nubes híbridas, el borde y el núcleo</a:t>
            </a:r>
          </a:p>
        </p:txBody>
      </p:sp>
      <p:pic>
        <p:nvPicPr>
          <p:cNvPr id="9" name="Picture 8" descr="A picture containing window, stove&#10;&#10;Description automatically generated">
            <a:extLst>
              <a:ext uri="{FF2B5EF4-FFF2-40B4-BE49-F238E27FC236}">
                <a16:creationId xmlns:a16="http://schemas.microsoft.com/office/drawing/2014/main" xmlns="" id="{22C645E4-1428-43B1-9673-555FCE999CA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818" b="89091" l="3084" r="96652">
                        <a14:foregroundMark x1="3172" y1="20364" x2="5463" y2="60000"/>
                        <a14:foregroundMark x1="90396" y1="28364" x2="91189" y2="76727"/>
                        <a14:foregroundMark x1="93921" y1="24364" x2="94537" y2="53818"/>
                        <a14:foregroundMark x1="92599" y1="18545" x2="96652" y2="14545"/>
                      </a14:backgroundRemoval>
                    </a14:imgEffect>
                  </a14:imgLayer>
                </a14:imgProps>
              </a:ext>
              <a:ext uri="{28A0092B-C50C-407E-A947-70E740481C1C}">
                <a14:useLocalDpi xmlns:a14="http://schemas.microsoft.com/office/drawing/2010/main"/>
              </a:ext>
            </a:extLst>
          </a:blip>
          <a:srcRect/>
          <a:stretch/>
        </p:blipFill>
        <p:spPr>
          <a:xfrm>
            <a:off x="1444582" y="1089322"/>
            <a:ext cx="6350230" cy="1538858"/>
          </a:xfrm>
          <a:prstGeom prst="rect">
            <a:avLst/>
          </a:prstGeom>
        </p:spPr>
      </p:pic>
      <p:graphicFrame>
        <p:nvGraphicFramePr>
          <p:cNvPr id="10" name="Diagram 9">
            <a:extLst>
              <a:ext uri="{FF2B5EF4-FFF2-40B4-BE49-F238E27FC236}">
                <a16:creationId xmlns:a16="http://schemas.microsoft.com/office/drawing/2014/main" xmlns="" id="{C58E7FF2-BEBF-459A-8588-210EEACB649F}"/>
              </a:ext>
            </a:extLst>
          </p:cNvPr>
          <p:cNvGraphicFramePr/>
          <p:nvPr>
            <p:extLst>
              <p:ext uri="{D42A27DB-BD31-4B8C-83A1-F6EECF244321}">
                <p14:modId xmlns:p14="http://schemas.microsoft.com/office/powerpoint/2010/main" val="152983006"/>
              </p:ext>
            </p:extLst>
          </p:nvPr>
        </p:nvGraphicFramePr>
        <p:xfrm>
          <a:off x="222265" y="3022171"/>
          <a:ext cx="8699470" cy="17593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6731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xmlns="" id="{BB28C5F7-CFE4-9442-9D27-CD5998CACFA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879" b="89775" l="6797" r="95000">
                        <a14:foregroundMark x1="6797" y1="37608" x2="7266" y2="61525"/>
                        <a14:foregroundMark x1="45156" y1="40901" x2="56328" y2="39515"/>
                        <a14:foregroundMark x1="94688" y1="36915" x2="95000" y2="62565"/>
                        <a14:foregroundMark x1="37813" y1="49913" x2="54531" y2="47834"/>
                        <a14:foregroundMark x1="18125" y1="39861" x2="23828" y2="36568"/>
                      </a14:backgroundRemoval>
                    </a14:imgEffect>
                  </a14:imgLayer>
                </a14:imgProps>
              </a:ext>
              <a:ext uri="{28A0092B-C50C-407E-A947-70E740481C1C}">
                <a14:useLocalDpi xmlns:a14="http://schemas.microsoft.com/office/drawing/2010/main"/>
              </a:ext>
            </a:extLst>
          </a:blip>
          <a:srcRect/>
          <a:stretch/>
        </p:blipFill>
        <p:spPr>
          <a:xfrm>
            <a:off x="1579626" y="1504950"/>
            <a:ext cx="5984748" cy="2697812"/>
          </a:xfrm>
          <a:prstGeom prst="rect">
            <a:avLst/>
          </a:prstGeom>
        </p:spPr>
      </p:pic>
      <p:sp>
        <p:nvSpPr>
          <p:cNvPr id="71" name="TextBox 70"/>
          <p:cNvSpPr txBox="1"/>
          <p:nvPr/>
        </p:nvSpPr>
        <p:spPr>
          <a:xfrm>
            <a:off x="2677035" y="426510"/>
            <a:ext cx="3789930" cy="276999"/>
          </a:xfrm>
          <a:prstGeom prst="rect">
            <a:avLst/>
          </a:prstGeom>
          <a:noFill/>
        </p:spPr>
        <p:txBody>
          <a:bodyPr wrap="square" rtlCol="0">
            <a:spAutoFit/>
          </a:bodyPr>
          <a:lstStyle/>
          <a:p>
            <a:pPr algn="ctr">
              <a:spcBef>
                <a:spcPts val="0"/>
              </a:spcBef>
              <a:spcAft>
                <a:spcPts val="0"/>
              </a:spcAft>
              <a:buClr>
                <a:srgbClr val="007DB8"/>
              </a:buClr>
            </a:pPr>
            <a:endParaRPr lang="en-US" sz="1200" b="1" spc="300" dirty="0">
              <a:solidFill>
                <a:srgbClr val="007DB8">
                  <a:lumMod val="60000"/>
                  <a:lumOff val="40000"/>
                </a:srgbClr>
              </a:solidFill>
              <a:latin typeface="Arial"/>
            </a:endParaRPr>
          </a:p>
        </p:txBody>
      </p:sp>
      <p:grpSp>
        <p:nvGrpSpPr>
          <p:cNvPr id="109" name="Group 108">
            <a:extLst>
              <a:ext uri="{FF2B5EF4-FFF2-40B4-BE49-F238E27FC236}">
                <a16:creationId xmlns:a16="http://schemas.microsoft.com/office/drawing/2014/main" xmlns="" id="{B9C9924D-B689-1F47-A728-03A7DD18D4C3}"/>
              </a:ext>
            </a:extLst>
          </p:cNvPr>
          <p:cNvGrpSpPr/>
          <p:nvPr/>
        </p:nvGrpSpPr>
        <p:grpSpPr>
          <a:xfrm>
            <a:off x="1905000" y="3928887"/>
            <a:ext cx="890396" cy="597171"/>
            <a:chOff x="2753757" y="1521245"/>
            <a:chExt cx="890396" cy="597171"/>
          </a:xfrm>
        </p:grpSpPr>
        <p:pic>
          <p:nvPicPr>
            <p:cNvPr id="110" name="Picture 109">
              <a:extLst>
                <a:ext uri="{FF2B5EF4-FFF2-40B4-BE49-F238E27FC236}">
                  <a16:creationId xmlns:a16="http://schemas.microsoft.com/office/drawing/2014/main" xmlns="" id="{24C7C8B8-4FE2-C442-84D5-E49ECA9B2C6A}"/>
                </a:ext>
              </a:extLst>
            </p:cNvPr>
            <p:cNvPicPr>
              <a:picLocks noChangeAspect="1"/>
            </p:cNvPicPr>
            <p:nvPr/>
          </p:nvPicPr>
          <p:blipFill>
            <a:blip r:embed="rId5" cstate="screen">
              <a:lum bright="-100000"/>
              <a:extLst>
                <a:ext uri="{28A0092B-C50C-407E-A947-70E740481C1C}">
                  <a14:useLocalDpi xmlns:a14="http://schemas.microsoft.com/office/drawing/2010/main"/>
                </a:ext>
              </a:extLst>
            </a:blip>
            <a:stretch>
              <a:fillRect/>
            </a:stretch>
          </p:blipFill>
          <p:spPr>
            <a:xfrm>
              <a:off x="3051937" y="1521245"/>
              <a:ext cx="307244" cy="299486"/>
            </a:xfrm>
            <a:prstGeom prst="rect">
              <a:avLst/>
            </a:prstGeom>
          </p:spPr>
        </p:pic>
        <p:sp>
          <p:nvSpPr>
            <p:cNvPr id="111" name="Rectangle 110">
              <a:extLst>
                <a:ext uri="{FF2B5EF4-FFF2-40B4-BE49-F238E27FC236}">
                  <a16:creationId xmlns:a16="http://schemas.microsoft.com/office/drawing/2014/main" xmlns="" id="{FBAEAEB8-8228-4740-B75D-7C0C09B76DA2}"/>
                </a:ext>
              </a:extLst>
            </p:cNvPr>
            <p:cNvSpPr/>
            <p:nvPr/>
          </p:nvSpPr>
          <p:spPr>
            <a:xfrm>
              <a:off x="2753757" y="1859884"/>
              <a:ext cx="890396" cy="258532"/>
            </a:xfrm>
            <a:prstGeom prst="rect">
              <a:avLst/>
            </a:prstGeom>
          </p:spPr>
          <p:txBody>
            <a:bodyPr wrap="square">
              <a:spAutoFit/>
            </a:bodyPr>
            <a:lstStyle/>
            <a:p>
              <a:pPr algn="ctr">
                <a:lnSpc>
                  <a:spcPct val="90000"/>
                </a:lnSpc>
                <a:spcBef>
                  <a:spcPts val="600"/>
                </a:spcBef>
                <a:spcAft>
                  <a:spcPts val="0"/>
                </a:spcAft>
                <a:buClr>
                  <a:srgbClr val="007DB8"/>
                </a:buClr>
              </a:pPr>
              <a:r>
                <a:rPr lang="es-419" sz="1200">
                  <a:solidFill>
                    <a:schemeClr val="bg2"/>
                  </a:solidFill>
                  <a:latin typeface="+mj-lt"/>
                  <a:ea typeface="Arial Hebrew Scholar" charset="-79"/>
                  <a:cs typeface="Arial Hebrew Scholar" charset="-79"/>
                </a:rPr>
                <a:t>Días</a:t>
              </a:r>
            </a:p>
          </p:txBody>
        </p:sp>
      </p:grpSp>
      <p:grpSp>
        <p:nvGrpSpPr>
          <p:cNvPr id="112" name="Group 111">
            <a:extLst>
              <a:ext uri="{FF2B5EF4-FFF2-40B4-BE49-F238E27FC236}">
                <a16:creationId xmlns:a16="http://schemas.microsoft.com/office/drawing/2014/main" xmlns="" id="{6AB8618E-7055-A749-9493-9DDA98665D39}"/>
              </a:ext>
            </a:extLst>
          </p:cNvPr>
          <p:cNvGrpSpPr/>
          <p:nvPr/>
        </p:nvGrpSpPr>
        <p:grpSpPr>
          <a:xfrm>
            <a:off x="6386433" y="3928887"/>
            <a:ext cx="934160" cy="624063"/>
            <a:chOff x="5426299" y="1521245"/>
            <a:chExt cx="934160" cy="624063"/>
          </a:xfrm>
        </p:grpSpPr>
        <p:pic>
          <p:nvPicPr>
            <p:cNvPr id="127" name="Picture 126">
              <a:extLst>
                <a:ext uri="{FF2B5EF4-FFF2-40B4-BE49-F238E27FC236}">
                  <a16:creationId xmlns:a16="http://schemas.microsoft.com/office/drawing/2014/main" xmlns="" id="{8D0B2BA9-7CCE-3F4B-AFC2-874305A2E48D}"/>
                </a:ext>
              </a:extLst>
            </p:cNvPr>
            <p:cNvPicPr>
              <a:picLocks noChangeAspect="1"/>
            </p:cNvPicPr>
            <p:nvPr/>
          </p:nvPicPr>
          <p:blipFill>
            <a:blip r:embed="rId6" cstate="screen">
              <a:lum bright="-100000"/>
              <a:extLst>
                <a:ext uri="{28A0092B-C50C-407E-A947-70E740481C1C}">
                  <a14:useLocalDpi xmlns:a14="http://schemas.microsoft.com/office/drawing/2010/main"/>
                </a:ext>
              </a:extLst>
            </a:blip>
            <a:stretch>
              <a:fillRect/>
            </a:stretch>
          </p:blipFill>
          <p:spPr>
            <a:xfrm>
              <a:off x="5747183" y="1521245"/>
              <a:ext cx="296207" cy="299486"/>
            </a:xfrm>
            <a:prstGeom prst="rect">
              <a:avLst/>
            </a:prstGeom>
          </p:spPr>
        </p:pic>
        <p:sp>
          <p:nvSpPr>
            <p:cNvPr id="135" name="Rectangle 134">
              <a:extLst>
                <a:ext uri="{FF2B5EF4-FFF2-40B4-BE49-F238E27FC236}">
                  <a16:creationId xmlns:a16="http://schemas.microsoft.com/office/drawing/2014/main" xmlns="" id="{299C7C31-09B8-0148-894B-7F702B5E7FE9}"/>
                </a:ext>
              </a:extLst>
            </p:cNvPr>
            <p:cNvSpPr/>
            <p:nvPr/>
          </p:nvSpPr>
          <p:spPr>
            <a:xfrm>
              <a:off x="5426299" y="1886776"/>
              <a:ext cx="934160" cy="258532"/>
            </a:xfrm>
            <a:prstGeom prst="rect">
              <a:avLst/>
            </a:prstGeom>
          </p:spPr>
          <p:txBody>
            <a:bodyPr wrap="square">
              <a:spAutoFit/>
            </a:bodyPr>
            <a:lstStyle/>
            <a:p>
              <a:pPr algn="ctr">
                <a:lnSpc>
                  <a:spcPct val="90000"/>
                </a:lnSpc>
                <a:spcBef>
                  <a:spcPts val="600"/>
                </a:spcBef>
                <a:spcAft>
                  <a:spcPts val="0"/>
                </a:spcAft>
                <a:buClr>
                  <a:srgbClr val="007DB8"/>
                </a:buClr>
              </a:pPr>
              <a:r>
                <a:rPr lang="es-419" sz="1200">
                  <a:solidFill>
                    <a:schemeClr val="bg2"/>
                  </a:solidFill>
                  <a:latin typeface="+mj-lt"/>
                  <a:ea typeface="Arial Hebrew Scholar" charset="-79"/>
                  <a:cs typeface="Arial Hebrew Scholar" charset="-79"/>
                </a:rPr>
                <a:t>Horas</a:t>
              </a:r>
            </a:p>
          </p:txBody>
        </p:sp>
      </p:grpSp>
      <p:cxnSp>
        <p:nvCxnSpPr>
          <p:cNvPr id="137" name="Straight Arrow Connector 136">
            <a:extLst>
              <a:ext uri="{FF2B5EF4-FFF2-40B4-BE49-F238E27FC236}">
                <a16:creationId xmlns:a16="http://schemas.microsoft.com/office/drawing/2014/main" xmlns="" id="{E272E5CC-1B41-644B-8413-49B84E7E3A22}"/>
              </a:ext>
            </a:extLst>
          </p:cNvPr>
          <p:cNvCxnSpPr>
            <a:cxnSpLocks/>
          </p:cNvCxnSpPr>
          <p:nvPr/>
        </p:nvCxnSpPr>
        <p:spPr>
          <a:xfrm>
            <a:off x="2743200" y="4113144"/>
            <a:ext cx="3737622" cy="0"/>
          </a:xfrm>
          <a:prstGeom prst="straightConnector1">
            <a:avLst/>
          </a:prstGeom>
          <a:ln w="19050" cmpd="sng">
            <a:solidFill>
              <a:schemeClr val="bg2"/>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159" name="Group 158">
            <a:extLst>
              <a:ext uri="{FF2B5EF4-FFF2-40B4-BE49-F238E27FC236}">
                <a16:creationId xmlns:a16="http://schemas.microsoft.com/office/drawing/2014/main" xmlns="" id="{C45BBB99-ABB3-3542-B9F0-80EF77BAC95D}"/>
              </a:ext>
            </a:extLst>
          </p:cNvPr>
          <p:cNvGrpSpPr/>
          <p:nvPr/>
        </p:nvGrpSpPr>
        <p:grpSpPr>
          <a:xfrm>
            <a:off x="4572000" y="1376150"/>
            <a:ext cx="1278249" cy="775357"/>
            <a:chOff x="6563732" y="3197530"/>
            <a:chExt cx="1278249" cy="775357"/>
          </a:xfrm>
        </p:grpSpPr>
        <p:sp>
          <p:nvSpPr>
            <p:cNvPr id="160" name="TextBox 159">
              <a:extLst>
                <a:ext uri="{FF2B5EF4-FFF2-40B4-BE49-F238E27FC236}">
                  <a16:creationId xmlns:a16="http://schemas.microsoft.com/office/drawing/2014/main" xmlns="" id="{9938681B-99A6-BA4D-AAF6-AD4B26F6CFE2}"/>
                </a:ext>
              </a:extLst>
            </p:cNvPr>
            <p:cNvSpPr txBox="1"/>
            <p:nvPr/>
          </p:nvSpPr>
          <p:spPr>
            <a:xfrm>
              <a:off x="6563732" y="3695888"/>
              <a:ext cx="1278249" cy="276999"/>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buClr>
                  <a:srgbClr val="007DB8"/>
                </a:buClr>
              </a:pPr>
              <a:r>
                <a:rPr lang="es-419" sz="1200">
                  <a:solidFill>
                    <a:schemeClr val="bg2"/>
                  </a:solidFill>
                </a:rPr>
                <a:t>Desduplicación</a:t>
              </a:r>
            </a:p>
          </p:txBody>
        </p:sp>
        <p:grpSp>
          <p:nvGrpSpPr>
            <p:cNvPr id="161" name="Group 160">
              <a:extLst>
                <a:ext uri="{FF2B5EF4-FFF2-40B4-BE49-F238E27FC236}">
                  <a16:creationId xmlns:a16="http://schemas.microsoft.com/office/drawing/2014/main" xmlns="" id="{C98CBB56-457D-5E43-8356-60A97FA1798C}"/>
                </a:ext>
              </a:extLst>
            </p:cNvPr>
            <p:cNvGrpSpPr/>
            <p:nvPr/>
          </p:nvGrpSpPr>
          <p:grpSpPr>
            <a:xfrm>
              <a:off x="7012489" y="3197530"/>
              <a:ext cx="435832" cy="479092"/>
              <a:chOff x="6816725" y="2705100"/>
              <a:chExt cx="1727200" cy="1898650"/>
            </a:xfrm>
          </p:grpSpPr>
          <p:sp>
            <p:nvSpPr>
              <p:cNvPr id="162" name="Freeform 1">
                <a:extLst>
                  <a:ext uri="{FF2B5EF4-FFF2-40B4-BE49-F238E27FC236}">
                    <a16:creationId xmlns:a16="http://schemas.microsoft.com/office/drawing/2014/main" xmlns="" id="{4C132082-9089-5C45-B2D0-5AC08F6DFDD8}"/>
                  </a:ext>
                </a:extLst>
              </p:cNvPr>
              <p:cNvSpPr>
                <a:spLocks noChangeArrowheads="1"/>
              </p:cNvSpPr>
              <p:nvPr/>
            </p:nvSpPr>
            <p:spPr bwMode="auto">
              <a:xfrm>
                <a:off x="6816725" y="2705100"/>
                <a:ext cx="968375" cy="1284288"/>
              </a:xfrm>
              <a:custGeom>
                <a:avLst/>
                <a:gdLst>
                  <a:gd name="T0" fmla="*/ 2690 w 2691"/>
                  <a:gd name="T1" fmla="*/ 1290 h 3566"/>
                  <a:gd name="T2" fmla="*/ 2690 w 2691"/>
                  <a:gd name="T3" fmla="*/ 836 h 3566"/>
                  <a:gd name="T4" fmla="*/ 1856 w 2691"/>
                  <a:gd name="T5" fmla="*/ 0 h 3566"/>
                  <a:gd name="T6" fmla="*/ 0 w 2691"/>
                  <a:gd name="T7" fmla="*/ 0 h 3566"/>
                  <a:gd name="T8" fmla="*/ 0 w 2691"/>
                  <a:gd name="T9" fmla="*/ 3565 h 3566"/>
                  <a:gd name="T10" fmla="*/ 1684 w 2691"/>
                  <a:gd name="T11" fmla="*/ 3565 h 3566"/>
                </a:gdLst>
                <a:ahLst/>
                <a:cxnLst>
                  <a:cxn ang="0">
                    <a:pos x="T0" y="T1"/>
                  </a:cxn>
                  <a:cxn ang="0">
                    <a:pos x="T2" y="T3"/>
                  </a:cxn>
                  <a:cxn ang="0">
                    <a:pos x="T4" y="T5"/>
                  </a:cxn>
                  <a:cxn ang="0">
                    <a:pos x="T6" y="T7"/>
                  </a:cxn>
                  <a:cxn ang="0">
                    <a:pos x="T8" y="T9"/>
                  </a:cxn>
                  <a:cxn ang="0">
                    <a:pos x="T10" y="T11"/>
                  </a:cxn>
                </a:cxnLst>
                <a:rect l="0" t="0" r="r" b="b"/>
                <a:pathLst>
                  <a:path w="2691" h="3566">
                    <a:moveTo>
                      <a:pt x="2690" y="1290"/>
                    </a:moveTo>
                    <a:lnTo>
                      <a:pt x="2690" y="836"/>
                    </a:lnTo>
                    <a:lnTo>
                      <a:pt x="1856" y="0"/>
                    </a:lnTo>
                    <a:lnTo>
                      <a:pt x="0" y="0"/>
                    </a:lnTo>
                    <a:lnTo>
                      <a:pt x="0" y="3565"/>
                    </a:lnTo>
                    <a:lnTo>
                      <a:pt x="1684" y="3565"/>
                    </a:lnTo>
                  </a:path>
                </a:pathLst>
              </a:custGeom>
              <a:noFill/>
              <a:ln w="12700" cap="flat">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2"/>
                  </a:solidFill>
                </a:endParaRPr>
              </a:p>
            </p:txBody>
          </p:sp>
          <p:sp>
            <p:nvSpPr>
              <p:cNvPr id="163" name="Freeform 2">
                <a:extLst>
                  <a:ext uri="{FF2B5EF4-FFF2-40B4-BE49-F238E27FC236}">
                    <a16:creationId xmlns:a16="http://schemas.microsoft.com/office/drawing/2014/main" xmlns="" id="{B269BE2B-220F-9048-8704-A36E37231646}"/>
                  </a:ext>
                </a:extLst>
              </p:cNvPr>
              <p:cNvSpPr>
                <a:spLocks noChangeArrowheads="1"/>
              </p:cNvSpPr>
              <p:nvPr/>
            </p:nvSpPr>
            <p:spPr bwMode="auto">
              <a:xfrm>
                <a:off x="7575550" y="3321050"/>
                <a:ext cx="968375" cy="1282700"/>
              </a:xfrm>
              <a:custGeom>
                <a:avLst/>
                <a:gdLst>
                  <a:gd name="T0" fmla="*/ 2691 w 2692"/>
                  <a:gd name="T1" fmla="*/ 3564 h 3565"/>
                  <a:gd name="T2" fmla="*/ 2691 w 2692"/>
                  <a:gd name="T3" fmla="*/ 835 h 3565"/>
                  <a:gd name="T4" fmla="*/ 1854 w 2692"/>
                  <a:gd name="T5" fmla="*/ 0 h 3565"/>
                  <a:gd name="T6" fmla="*/ 0 w 2692"/>
                  <a:gd name="T7" fmla="*/ 0 h 3565"/>
                  <a:gd name="T8" fmla="*/ 0 w 2692"/>
                  <a:gd name="T9" fmla="*/ 3564 h 3565"/>
                  <a:gd name="T10" fmla="*/ 2691 w 2692"/>
                  <a:gd name="T11" fmla="*/ 3564 h 3565"/>
                </a:gdLst>
                <a:ahLst/>
                <a:cxnLst>
                  <a:cxn ang="0">
                    <a:pos x="T0" y="T1"/>
                  </a:cxn>
                  <a:cxn ang="0">
                    <a:pos x="T2" y="T3"/>
                  </a:cxn>
                  <a:cxn ang="0">
                    <a:pos x="T4" y="T5"/>
                  </a:cxn>
                  <a:cxn ang="0">
                    <a:pos x="T6" y="T7"/>
                  </a:cxn>
                  <a:cxn ang="0">
                    <a:pos x="T8" y="T9"/>
                  </a:cxn>
                  <a:cxn ang="0">
                    <a:pos x="T10" y="T11"/>
                  </a:cxn>
                </a:cxnLst>
                <a:rect l="0" t="0" r="r" b="b"/>
                <a:pathLst>
                  <a:path w="2692" h="3565">
                    <a:moveTo>
                      <a:pt x="2691" y="3564"/>
                    </a:moveTo>
                    <a:lnTo>
                      <a:pt x="2691" y="835"/>
                    </a:lnTo>
                    <a:lnTo>
                      <a:pt x="1854" y="0"/>
                    </a:lnTo>
                    <a:lnTo>
                      <a:pt x="0" y="0"/>
                    </a:lnTo>
                    <a:lnTo>
                      <a:pt x="0" y="3564"/>
                    </a:lnTo>
                    <a:lnTo>
                      <a:pt x="2691" y="3564"/>
                    </a:lnTo>
                  </a:path>
                </a:pathLst>
              </a:custGeom>
              <a:noFill/>
              <a:ln w="12700" cap="flat">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grpSp>
            <p:nvGrpSpPr>
              <p:cNvPr id="164" name="Group 163">
                <a:extLst>
                  <a:ext uri="{FF2B5EF4-FFF2-40B4-BE49-F238E27FC236}">
                    <a16:creationId xmlns:a16="http://schemas.microsoft.com/office/drawing/2014/main" xmlns="" id="{8FD7BFCE-1E4B-E342-81FD-FF6C3DB18891}"/>
                  </a:ext>
                </a:extLst>
              </p:cNvPr>
              <p:cNvGrpSpPr/>
              <p:nvPr/>
            </p:nvGrpSpPr>
            <p:grpSpPr>
              <a:xfrm>
                <a:off x="8062913" y="2843213"/>
                <a:ext cx="481012" cy="392112"/>
                <a:chOff x="8062913" y="2843213"/>
                <a:chExt cx="481012" cy="392112"/>
              </a:xfrm>
            </p:grpSpPr>
            <p:sp>
              <p:nvSpPr>
                <p:cNvPr id="168" name="Freeform 3">
                  <a:extLst>
                    <a:ext uri="{FF2B5EF4-FFF2-40B4-BE49-F238E27FC236}">
                      <a16:creationId xmlns:a16="http://schemas.microsoft.com/office/drawing/2014/main" xmlns="" id="{6C68F1D3-24E8-9E41-BCC2-0ABDADEA2F37}"/>
                    </a:ext>
                  </a:extLst>
                </p:cNvPr>
                <p:cNvSpPr>
                  <a:spLocks noChangeArrowheads="1"/>
                </p:cNvSpPr>
                <p:nvPr/>
              </p:nvSpPr>
              <p:spPr bwMode="auto">
                <a:xfrm>
                  <a:off x="8064500" y="3006725"/>
                  <a:ext cx="479425" cy="228600"/>
                </a:xfrm>
                <a:custGeom>
                  <a:avLst/>
                  <a:gdLst>
                    <a:gd name="T0" fmla="*/ 1331 w 1332"/>
                    <a:gd name="T1" fmla="*/ 632 h 633"/>
                    <a:gd name="T2" fmla="*/ 1331 w 1332"/>
                    <a:gd name="T3" fmla="*/ 242 h 633"/>
                    <a:gd name="T4" fmla="*/ 1089 w 1332"/>
                    <a:gd name="T5" fmla="*/ 0 h 633"/>
                    <a:gd name="T6" fmla="*/ 0 w 1332"/>
                    <a:gd name="T7" fmla="*/ 0 h 633"/>
                  </a:gdLst>
                  <a:ahLst/>
                  <a:cxnLst>
                    <a:cxn ang="0">
                      <a:pos x="T0" y="T1"/>
                    </a:cxn>
                    <a:cxn ang="0">
                      <a:pos x="T2" y="T3"/>
                    </a:cxn>
                    <a:cxn ang="0">
                      <a:pos x="T4" y="T5"/>
                    </a:cxn>
                    <a:cxn ang="0">
                      <a:pos x="T6" y="T7"/>
                    </a:cxn>
                  </a:cxnLst>
                  <a:rect l="0" t="0" r="r" b="b"/>
                  <a:pathLst>
                    <a:path w="1332" h="633">
                      <a:moveTo>
                        <a:pt x="1331" y="632"/>
                      </a:moveTo>
                      <a:lnTo>
                        <a:pt x="1331" y="242"/>
                      </a:lnTo>
                      <a:cubicBezTo>
                        <a:pt x="1331" y="108"/>
                        <a:pt x="1223" y="0"/>
                        <a:pt x="1089" y="0"/>
                      </a:cubicBezTo>
                      <a:lnTo>
                        <a:pt x="0" y="0"/>
                      </a:lnTo>
                    </a:path>
                  </a:pathLst>
                </a:custGeom>
                <a:noFill/>
                <a:ln w="12700" cap="flat">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2"/>
                    </a:solidFill>
                  </a:endParaRPr>
                </a:p>
              </p:txBody>
            </p:sp>
            <p:sp>
              <p:nvSpPr>
                <p:cNvPr id="169" name="Freeform 4">
                  <a:extLst>
                    <a:ext uri="{FF2B5EF4-FFF2-40B4-BE49-F238E27FC236}">
                      <a16:creationId xmlns:a16="http://schemas.microsoft.com/office/drawing/2014/main" xmlns="" id="{C7023C9D-B6D8-C44B-B7C2-8E99DD2FF30B}"/>
                    </a:ext>
                  </a:extLst>
                </p:cNvPr>
                <p:cNvSpPr>
                  <a:spLocks noChangeArrowheads="1"/>
                </p:cNvSpPr>
                <p:nvPr/>
              </p:nvSpPr>
              <p:spPr bwMode="auto">
                <a:xfrm>
                  <a:off x="8062913" y="2843213"/>
                  <a:ext cx="163512" cy="327025"/>
                </a:xfrm>
                <a:custGeom>
                  <a:avLst/>
                  <a:gdLst>
                    <a:gd name="T0" fmla="*/ 455 w 456"/>
                    <a:gd name="T1" fmla="*/ 908 h 909"/>
                    <a:gd name="T2" fmla="*/ 0 w 456"/>
                    <a:gd name="T3" fmla="*/ 454 h 909"/>
                    <a:gd name="T4" fmla="*/ 455 w 456"/>
                    <a:gd name="T5" fmla="*/ 0 h 909"/>
                  </a:gdLst>
                  <a:ahLst/>
                  <a:cxnLst>
                    <a:cxn ang="0">
                      <a:pos x="T0" y="T1"/>
                    </a:cxn>
                    <a:cxn ang="0">
                      <a:pos x="T2" y="T3"/>
                    </a:cxn>
                    <a:cxn ang="0">
                      <a:pos x="T4" y="T5"/>
                    </a:cxn>
                  </a:cxnLst>
                  <a:rect l="0" t="0" r="r" b="b"/>
                  <a:pathLst>
                    <a:path w="456" h="909">
                      <a:moveTo>
                        <a:pt x="455" y="908"/>
                      </a:moveTo>
                      <a:lnTo>
                        <a:pt x="0" y="454"/>
                      </a:lnTo>
                      <a:lnTo>
                        <a:pt x="455" y="0"/>
                      </a:lnTo>
                    </a:path>
                  </a:pathLst>
                </a:custGeom>
                <a:noFill/>
                <a:ln w="12700" cap="flat">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2"/>
                    </a:solidFill>
                  </a:endParaRPr>
                </a:p>
              </p:txBody>
            </p:sp>
          </p:grpSp>
          <p:grpSp>
            <p:nvGrpSpPr>
              <p:cNvPr id="165" name="Group 164">
                <a:extLst>
                  <a:ext uri="{FF2B5EF4-FFF2-40B4-BE49-F238E27FC236}">
                    <a16:creationId xmlns:a16="http://schemas.microsoft.com/office/drawing/2014/main" xmlns="" id="{7F0142E6-2AAB-AE4E-9DE4-9465CA473096}"/>
                  </a:ext>
                </a:extLst>
              </p:cNvPr>
              <p:cNvGrpSpPr/>
              <p:nvPr/>
            </p:nvGrpSpPr>
            <p:grpSpPr>
              <a:xfrm>
                <a:off x="6816725" y="4102100"/>
                <a:ext cx="479425" cy="390525"/>
                <a:chOff x="6816725" y="4102100"/>
                <a:chExt cx="479425" cy="390525"/>
              </a:xfrm>
            </p:grpSpPr>
            <p:sp>
              <p:nvSpPr>
                <p:cNvPr id="166" name="Freeform 5">
                  <a:extLst>
                    <a:ext uri="{FF2B5EF4-FFF2-40B4-BE49-F238E27FC236}">
                      <a16:creationId xmlns:a16="http://schemas.microsoft.com/office/drawing/2014/main" xmlns="" id="{3E630AA8-FFCA-DC4F-A00D-FE50EBB08C91}"/>
                    </a:ext>
                  </a:extLst>
                </p:cNvPr>
                <p:cNvSpPr>
                  <a:spLocks noChangeArrowheads="1"/>
                </p:cNvSpPr>
                <p:nvPr/>
              </p:nvSpPr>
              <p:spPr bwMode="auto">
                <a:xfrm>
                  <a:off x="6816725" y="4102100"/>
                  <a:ext cx="479425" cy="227013"/>
                </a:xfrm>
                <a:custGeom>
                  <a:avLst/>
                  <a:gdLst>
                    <a:gd name="T0" fmla="*/ 0 w 1332"/>
                    <a:gd name="T1" fmla="*/ 0 h 632"/>
                    <a:gd name="T2" fmla="*/ 0 w 1332"/>
                    <a:gd name="T3" fmla="*/ 389 h 632"/>
                    <a:gd name="T4" fmla="*/ 242 w 1332"/>
                    <a:gd name="T5" fmla="*/ 631 h 632"/>
                    <a:gd name="T6" fmla="*/ 1331 w 1332"/>
                    <a:gd name="T7" fmla="*/ 631 h 632"/>
                  </a:gdLst>
                  <a:ahLst/>
                  <a:cxnLst>
                    <a:cxn ang="0">
                      <a:pos x="T0" y="T1"/>
                    </a:cxn>
                    <a:cxn ang="0">
                      <a:pos x="T2" y="T3"/>
                    </a:cxn>
                    <a:cxn ang="0">
                      <a:pos x="T4" y="T5"/>
                    </a:cxn>
                    <a:cxn ang="0">
                      <a:pos x="T6" y="T7"/>
                    </a:cxn>
                  </a:cxnLst>
                  <a:rect l="0" t="0" r="r" b="b"/>
                  <a:pathLst>
                    <a:path w="1332" h="632">
                      <a:moveTo>
                        <a:pt x="0" y="0"/>
                      </a:moveTo>
                      <a:lnTo>
                        <a:pt x="0" y="389"/>
                      </a:lnTo>
                      <a:cubicBezTo>
                        <a:pt x="0" y="523"/>
                        <a:pt x="108" y="631"/>
                        <a:pt x="242" y="631"/>
                      </a:cubicBezTo>
                      <a:lnTo>
                        <a:pt x="1331" y="631"/>
                      </a:lnTo>
                    </a:path>
                  </a:pathLst>
                </a:custGeom>
                <a:noFill/>
                <a:ln w="12700" cap="flat">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2"/>
                    </a:solidFill>
                  </a:endParaRPr>
                </a:p>
              </p:txBody>
            </p:sp>
            <p:sp>
              <p:nvSpPr>
                <p:cNvPr id="167" name="Freeform 6">
                  <a:extLst>
                    <a:ext uri="{FF2B5EF4-FFF2-40B4-BE49-F238E27FC236}">
                      <a16:creationId xmlns:a16="http://schemas.microsoft.com/office/drawing/2014/main" xmlns="" id="{15B4F12E-9EE8-4E4B-BEBB-DC174A7A7B1C}"/>
                    </a:ext>
                  </a:extLst>
                </p:cNvPr>
                <p:cNvSpPr>
                  <a:spLocks noChangeArrowheads="1"/>
                </p:cNvSpPr>
                <p:nvPr/>
              </p:nvSpPr>
              <p:spPr bwMode="auto">
                <a:xfrm>
                  <a:off x="7132638" y="4165600"/>
                  <a:ext cx="163512" cy="327025"/>
                </a:xfrm>
                <a:custGeom>
                  <a:avLst/>
                  <a:gdLst>
                    <a:gd name="T0" fmla="*/ 0 w 456"/>
                    <a:gd name="T1" fmla="*/ 0 h 909"/>
                    <a:gd name="T2" fmla="*/ 455 w 456"/>
                    <a:gd name="T3" fmla="*/ 453 h 909"/>
                    <a:gd name="T4" fmla="*/ 0 w 456"/>
                    <a:gd name="T5" fmla="*/ 908 h 909"/>
                  </a:gdLst>
                  <a:ahLst/>
                  <a:cxnLst>
                    <a:cxn ang="0">
                      <a:pos x="T0" y="T1"/>
                    </a:cxn>
                    <a:cxn ang="0">
                      <a:pos x="T2" y="T3"/>
                    </a:cxn>
                    <a:cxn ang="0">
                      <a:pos x="T4" y="T5"/>
                    </a:cxn>
                  </a:cxnLst>
                  <a:rect l="0" t="0" r="r" b="b"/>
                  <a:pathLst>
                    <a:path w="456" h="909">
                      <a:moveTo>
                        <a:pt x="0" y="0"/>
                      </a:moveTo>
                      <a:lnTo>
                        <a:pt x="455" y="453"/>
                      </a:lnTo>
                      <a:lnTo>
                        <a:pt x="0" y="908"/>
                      </a:lnTo>
                    </a:path>
                  </a:pathLst>
                </a:custGeom>
                <a:noFill/>
                <a:ln w="12700" cap="flat">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2"/>
                    </a:solidFill>
                  </a:endParaRPr>
                </a:p>
              </p:txBody>
            </p:sp>
          </p:grpSp>
        </p:grpSp>
      </p:grpSp>
      <p:grpSp>
        <p:nvGrpSpPr>
          <p:cNvPr id="7" name="Group 6">
            <a:extLst>
              <a:ext uri="{FF2B5EF4-FFF2-40B4-BE49-F238E27FC236}">
                <a16:creationId xmlns:a16="http://schemas.microsoft.com/office/drawing/2014/main" xmlns="" id="{8816F10F-931B-A94D-AE20-B55DFA0E50FD}"/>
              </a:ext>
            </a:extLst>
          </p:cNvPr>
          <p:cNvGrpSpPr/>
          <p:nvPr/>
        </p:nvGrpSpPr>
        <p:grpSpPr>
          <a:xfrm>
            <a:off x="5718258" y="1393502"/>
            <a:ext cx="1525128" cy="932265"/>
            <a:chOff x="2406080" y="1543638"/>
            <a:chExt cx="1525128" cy="932265"/>
          </a:xfrm>
        </p:grpSpPr>
        <p:sp>
          <p:nvSpPr>
            <p:cNvPr id="65" name="TextBox 64">
              <a:extLst>
                <a:ext uri="{FF2B5EF4-FFF2-40B4-BE49-F238E27FC236}">
                  <a16:creationId xmlns:a16="http://schemas.microsoft.com/office/drawing/2014/main" xmlns="" id="{6682D523-2ACD-4D43-B6D9-D8C1A5550902}"/>
                </a:ext>
              </a:extLst>
            </p:cNvPr>
            <p:cNvSpPr txBox="1"/>
            <p:nvPr/>
          </p:nvSpPr>
          <p:spPr>
            <a:xfrm>
              <a:off x="2406080" y="2014238"/>
              <a:ext cx="1525128" cy="461665"/>
            </a:xfrm>
            <a:prstGeom prst="rect">
              <a:avLst/>
            </a:prstGeom>
            <a:noFill/>
          </p:spPr>
          <p:txBody>
            <a:bodyPr wrap="square" rtlCol="0">
              <a:spAutoFit/>
            </a:bodyPr>
            <a:lstStyle/>
            <a:p>
              <a:pPr algn="ctr">
                <a:buClr>
                  <a:srgbClr val="007DB8"/>
                </a:buClr>
              </a:pPr>
              <a:r>
                <a:rPr lang="es-419" sz="1200">
                  <a:solidFill>
                    <a:schemeClr val="bg2"/>
                  </a:solidFill>
                </a:rPr>
                <a:t>DR y LTR </a:t>
              </a:r>
              <a:br>
                <a:rPr lang="es-419" sz="1200">
                  <a:solidFill>
                    <a:schemeClr val="bg2"/>
                  </a:solidFill>
                </a:rPr>
              </a:br>
              <a:r>
                <a:rPr lang="es-419" sz="1200">
                  <a:solidFill>
                    <a:schemeClr val="bg2"/>
                  </a:solidFill>
                </a:rPr>
                <a:t>en la nube</a:t>
              </a:r>
            </a:p>
          </p:txBody>
        </p:sp>
        <p:grpSp>
          <p:nvGrpSpPr>
            <p:cNvPr id="66" name="Group 65">
              <a:extLst>
                <a:ext uri="{FF2B5EF4-FFF2-40B4-BE49-F238E27FC236}">
                  <a16:creationId xmlns:a16="http://schemas.microsoft.com/office/drawing/2014/main" xmlns="" id="{DE8B54FB-AAF1-D648-80BA-CA83C6F25226}"/>
                </a:ext>
              </a:extLst>
            </p:cNvPr>
            <p:cNvGrpSpPr/>
            <p:nvPr/>
          </p:nvGrpSpPr>
          <p:grpSpPr>
            <a:xfrm>
              <a:off x="2892251" y="1543638"/>
              <a:ext cx="542105" cy="302605"/>
              <a:chOff x="1456878" y="6241418"/>
              <a:chExt cx="908334" cy="612816"/>
            </a:xfrm>
          </p:grpSpPr>
          <p:sp>
            <p:nvSpPr>
              <p:cNvPr id="67" name="Freeform 5">
                <a:extLst>
                  <a:ext uri="{FF2B5EF4-FFF2-40B4-BE49-F238E27FC236}">
                    <a16:creationId xmlns:a16="http://schemas.microsoft.com/office/drawing/2014/main" xmlns="" id="{ABE08750-A6D8-E047-ACF5-A6607EB56439}"/>
                  </a:ext>
                </a:extLst>
              </p:cNvPr>
              <p:cNvSpPr>
                <a:spLocks/>
              </p:cNvSpPr>
              <p:nvPr/>
            </p:nvSpPr>
            <p:spPr bwMode="auto">
              <a:xfrm>
                <a:off x="1654258" y="6241418"/>
                <a:ext cx="464712" cy="229227"/>
              </a:xfrm>
              <a:custGeom>
                <a:avLst/>
                <a:gdLst>
                  <a:gd name="T0" fmla="*/ 0 w 247"/>
                  <a:gd name="T1" fmla="*/ 99 h 99"/>
                  <a:gd name="T2" fmla="*/ 34 w 247"/>
                  <a:gd name="T3" fmla="*/ 51 h 99"/>
                  <a:gd name="T4" fmla="*/ 227 w 247"/>
                  <a:gd name="T5" fmla="*/ 60 h 99"/>
                  <a:gd name="T6" fmla="*/ 247 w 247"/>
                  <a:gd name="T7" fmla="*/ 89 h 99"/>
                </a:gdLst>
                <a:ahLst/>
                <a:cxnLst>
                  <a:cxn ang="0">
                    <a:pos x="T0" y="T1"/>
                  </a:cxn>
                  <a:cxn ang="0">
                    <a:pos x="T2" y="T3"/>
                  </a:cxn>
                  <a:cxn ang="0">
                    <a:pos x="T4" y="T5"/>
                  </a:cxn>
                  <a:cxn ang="0">
                    <a:pos x="T6" y="T7"/>
                  </a:cxn>
                </a:cxnLst>
                <a:rect l="0" t="0" r="r" b="b"/>
                <a:pathLst>
                  <a:path w="247" h="99">
                    <a:moveTo>
                      <a:pt x="0" y="99"/>
                    </a:moveTo>
                    <a:cubicBezTo>
                      <a:pt x="8" y="81"/>
                      <a:pt x="19" y="65"/>
                      <a:pt x="34" y="51"/>
                    </a:cubicBezTo>
                    <a:cubicBezTo>
                      <a:pt x="90" y="0"/>
                      <a:pt x="176" y="4"/>
                      <a:pt x="227" y="60"/>
                    </a:cubicBezTo>
                    <a:cubicBezTo>
                      <a:pt x="235" y="69"/>
                      <a:pt x="242" y="79"/>
                      <a:pt x="247" y="89"/>
                    </a:cubicBezTo>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68" name="Freeform 6">
                <a:extLst>
                  <a:ext uri="{FF2B5EF4-FFF2-40B4-BE49-F238E27FC236}">
                    <a16:creationId xmlns:a16="http://schemas.microsoft.com/office/drawing/2014/main" xmlns="" id="{EB294F8E-DF04-D94C-B039-2CDD50158617}"/>
                  </a:ext>
                </a:extLst>
              </p:cNvPr>
              <p:cNvSpPr>
                <a:spLocks/>
              </p:cNvSpPr>
              <p:nvPr/>
            </p:nvSpPr>
            <p:spPr bwMode="auto">
              <a:xfrm>
                <a:off x="1456878" y="6574834"/>
                <a:ext cx="669988" cy="279400"/>
              </a:xfrm>
              <a:custGeom>
                <a:avLst/>
                <a:gdLst>
                  <a:gd name="T0" fmla="*/ 354 w 354"/>
                  <a:gd name="T1" fmla="*/ 127 h 128"/>
                  <a:gd name="T2" fmla="*/ 71 w 354"/>
                  <a:gd name="T3" fmla="*/ 128 h 128"/>
                  <a:gd name="T4" fmla="*/ 71 w 354"/>
                  <a:gd name="T5" fmla="*/ 128 h 128"/>
                  <a:gd name="T6" fmla="*/ 25 w 354"/>
                  <a:gd name="T7" fmla="*/ 109 h 128"/>
                  <a:gd name="T8" fmla="*/ 25 w 354"/>
                  <a:gd name="T9" fmla="*/ 18 h 128"/>
                  <a:gd name="T10" fmla="*/ 71 w 354"/>
                  <a:gd name="T11" fmla="*/ 0 h 128"/>
                </a:gdLst>
                <a:ahLst/>
                <a:cxnLst>
                  <a:cxn ang="0">
                    <a:pos x="T0" y="T1"/>
                  </a:cxn>
                  <a:cxn ang="0">
                    <a:pos x="T2" y="T3"/>
                  </a:cxn>
                  <a:cxn ang="0">
                    <a:pos x="T4" y="T5"/>
                  </a:cxn>
                  <a:cxn ang="0">
                    <a:pos x="T6" y="T7"/>
                  </a:cxn>
                  <a:cxn ang="0">
                    <a:pos x="T8" y="T9"/>
                  </a:cxn>
                  <a:cxn ang="0">
                    <a:pos x="T10" y="T11"/>
                  </a:cxn>
                </a:cxnLst>
                <a:rect l="0" t="0" r="r" b="b"/>
                <a:pathLst>
                  <a:path w="354" h="128">
                    <a:moveTo>
                      <a:pt x="354" y="127"/>
                    </a:moveTo>
                    <a:cubicBezTo>
                      <a:pt x="71" y="128"/>
                      <a:pt x="71" y="128"/>
                      <a:pt x="71" y="128"/>
                    </a:cubicBezTo>
                    <a:cubicBezTo>
                      <a:pt x="71" y="128"/>
                      <a:pt x="71" y="128"/>
                      <a:pt x="71" y="128"/>
                    </a:cubicBezTo>
                    <a:cubicBezTo>
                      <a:pt x="54" y="128"/>
                      <a:pt x="38" y="121"/>
                      <a:pt x="25" y="109"/>
                    </a:cubicBezTo>
                    <a:cubicBezTo>
                      <a:pt x="0" y="84"/>
                      <a:pt x="0" y="43"/>
                      <a:pt x="25" y="18"/>
                    </a:cubicBezTo>
                    <a:cubicBezTo>
                      <a:pt x="38" y="6"/>
                      <a:pt x="54" y="0"/>
                      <a:pt x="71" y="0"/>
                    </a:cubicBezTo>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 name="Freeform 7">
                <a:extLst>
                  <a:ext uri="{FF2B5EF4-FFF2-40B4-BE49-F238E27FC236}">
                    <a16:creationId xmlns:a16="http://schemas.microsoft.com/office/drawing/2014/main" xmlns="" id="{D2628D0A-290E-FD49-AE6B-8246A5E11FC2}"/>
                  </a:ext>
                </a:extLst>
              </p:cNvPr>
              <p:cNvSpPr>
                <a:spLocks/>
              </p:cNvSpPr>
              <p:nvPr/>
            </p:nvSpPr>
            <p:spPr bwMode="auto">
              <a:xfrm>
                <a:off x="2145429" y="6476388"/>
                <a:ext cx="219783" cy="365126"/>
              </a:xfrm>
              <a:custGeom>
                <a:avLst/>
                <a:gdLst>
                  <a:gd name="T0" fmla="*/ 0 w 129"/>
                  <a:gd name="T1" fmla="*/ 15 h 168"/>
                  <a:gd name="T2" fmla="*/ 90 w 129"/>
                  <a:gd name="T3" fmla="*/ 25 h 168"/>
                  <a:gd name="T4" fmla="*/ 100 w 129"/>
                  <a:gd name="T5" fmla="*/ 139 h 168"/>
                  <a:gd name="T6" fmla="*/ 38 w 129"/>
                  <a:gd name="T7" fmla="*/ 168 h 168"/>
                </a:gdLst>
                <a:ahLst/>
                <a:cxnLst>
                  <a:cxn ang="0">
                    <a:pos x="T0" y="T1"/>
                  </a:cxn>
                  <a:cxn ang="0">
                    <a:pos x="T2" y="T3"/>
                  </a:cxn>
                  <a:cxn ang="0">
                    <a:pos x="T4" y="T5"/>
                  </a:cxn>
                  <a:cxn ang="0">
                    <a:pos x="T6" y="T7"/>
                  </a:cxn>
                </a:cxnLst>
                <a:rect l="0" t="0" r="r" b="b"/>
                <a:pathLst>
                  <a:path w="129" h="168">
                    <a:moveTo>
                      <a:pt x="0" y="15"/>
                    </a:moveTo>
                    <a:cubicBezTo>
                      <a:pt x="29" y="0"/>
                      <a:pt x="64" y="3"/>
                      <a:pt x="90" y="25"/>
                    </a:cubicBezTo>
                    <a:cubicBezTo>
                      <a:pt x="124" y="53"/>
                      <a:pt x="129" y="105"/>
                      <a:pt x="100" y="139"/>
                    </a:cubicBezTo>
                    <a:cubicBezTo>
                      <a:pt x="84" y="158"/>
                      <a:pt x="61" y="168"/>
                      <a:pt x="38" y="168"/>
                    </a:cubicBezTo>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grpSp>
      <p:grpSp>
        <p:nvGrpSpPr>
          <p:cNvPr id="6" name="Group 5">
            <a:extLst>
              <a:ext uri="{FF2B5EF4-FFF2-40B4-BE49-F238E27FC236}">
                <a16:creationId xmlns:a16="http://schemas.microsoft.com/office/drawing/2014/main" xmlns="" id="{BA942A04-75D1-6149-9443-F14FBE5CA6F2}"/>
              </a:ext>
            </a:extLst>
          </p:cNvPr>
          <p:cNvGrpSpPr/>
          <p:nvPr/>
        </p:nvGrpSpPr>
        <p:grpSpPr>
          <a:xfrm>
            <a:off x="594707" y="1356325"/>
            <a:ext cx="1157893" cy="979848"/>
            <a:chOff x="1489004" y="1588389"/>
            <a:chExt cx="1157893" cy="979848"/>
          </a:xfrm>
        </p:grpSpPr>
        <p:sp>
          <p:nvSpPr>
            <p:cNvPr id="113" name="TextBox 112">
              <a:extLst>
                <a:ext uri="{FF2B5EF4-FFF2-40B4-BE49-F238E27FC236}">
                  <a16:creationId xmlns:a16="http://schemas.microsoft.com/office/drawing/2014/main" xmlns="" id="{A363B395-F8B9-4944-8AE4-6EECC2600547}"/>
                </a:ext>
              </a:extLst>
            </p:cNvPr>
            <p:cNvSpPr txBox="1"/>
            <p:nvPr/>
          </p:nvSpPr>
          <p:spPr>
            <a:xfrm>
              <a:off x="1489004" y="2106572"/>
              <a:ext cx="1157893" cy="461665"/>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buClr>
                  <a:srgbClr val="007DB8"/>
                </a:buClr>
              </a:pPr>
              <a:r>
                <a:rPr lang="es-419" sz="1200" spc="-20">
                  <a:solidFill>
                    <a:schemeClr val="bg2"/>
                  </a:solidFill>
                </a:rPr>
                <a:t>Respaldo </a:t>
              </a:r>
              <a:br>
                <a:rPr lang="es-419" sz="1200" spc="-20">
                  <a:solidFill>
                    <a:schemeClr val="bg2"/>
                  </a:solidFill>
                </a:rPr>
              </a:br>
              <a:r>
                <a:rPr lang="es-419" sz="1200" spc="-20">
                  <a:solidFill>
                    <a:schemeClr val="bg2"/>
                  </a:solidFill>
                </a:rPr>
                <a:t>y restauración</a:t>
              </a:r>
            </a:p>
          </p:txBody>
        </p:sp>
        <p:grpSp>
          <p:nvGrpSpPr>
            <p:cNvPr id="114" name="Group 113">
              <a:extLst>
                <a:ext uri="{FF2B5EF4-FFF2-40B4-BE49-F238E27FC236}">
                  <a16:creationId xmlns:a16="http://schemas.microsoft.com/office/drawing/2014/main" xmlns="" id="{130077C9-69BF-DF48-9CB9-993EC06EBD4B}"/>
                </a:ext>
              </a:extLst>
            </p:cNvPr>
            <p:cNvGrpSpPr/>
            <p:nvPr/>
          </p:nvGrpSpPr>
          <p:grpSpPr>
            <a:xfrm>
              <a:off x="1770117" y="1588389"/>
              <a:ext cx="582703" cy="490219"/>
              <a:chOff x="1637789" y="2056211"/>
              <a:chExt cx="582703" cy="490219"/>
            </a:xfrm>
          </p:grpSpPr>
          <p:sp>
            <p:nvSpPr>
              <p:cNvPr id="115" name="Freeform 61">
                <a:extLst>
                  <a:ext uri="{FF2B5EF4-FFF2-40B4-BE49-F238E27FC236}">
                    <a16:creationId xmlns:a16="http://schemas.microsoft.com/office/drawing/2014/main" xmlns="" id="{CF9E0E53-856F-5446-BDEA-E8D7D6B56A4E}"/>
                  </a:ext>
                </a:extLst>
              </p:cNvPr>
              <p:cNvSpPr>
                <a:spLocks noEditPoints="1"/>
              </p:cNvSpPr>
              <p:nvPr/>
            </p:nvSpPr>
            <p:spPr bwMode="auto">
              <a:xfrm>
                <a:off x="1637789" y="2056211"/>
                <a:ext cx="219652" cy="286232"/>
              </a:xfrm>
              <a:custGeom>
                <a:avLst/>
                <a:gdLst>
                  <a:gd name="T0" fmla="*/ 129 w 257"/>
                  <a:gd name="T1" fmla="*/ 0 h 335"/>
                  <a:gd name="T2" fmla="*/ 0 w 257"/>
                  <a:gd name="T3" fmla="*/ 46 h 335"/>
                  <a:gd name="T4" fmla="*/ 0 w 257"/>
                  <a:gd name="T5" fmla="*/ 289 h 335"/>
                  <a:gd name="T6" fmla="*/ 129 w 257"/>
                  <a:gd name="T7" fmla="*/ 335 h 335"/>
                  <a:gd name="T8" fmla="*/ 257 w 257"/>
                  <a:gd name="T9" fmla="*/ 289 h 335"/>
                  <a:gd name="T10" fmla="*/ 257 w 257"/>
                  <a:gd name="T11" fmla="*/ 46 h 335"/>
                  <a:gd name="T12" fmla="*/ 129 w 257"/>
                  <a:gd name="T13" fmla="*/ 0 h 335"/>
                  <a:gd name="T14" fmla="*/ 129 w 257"/>
                  <a:gd name="T15" fmla="*/ 12 h 335"/>
                  <a:gd name="T16" fmla="*/ 245 w 257"/>
                  <a:gd name="T17" fmla="*/ 46 h 335"/>
                  <a:gd name="T18" fmla="*/ 129 w 257"/>
                  <a:gd name="T19" fmla="*/ 81 h 335"/>
                  <a:gd name="T20" fmla="*/ 12 w 257"/>
                  <a:gd name="T21" fmla="*/ 46 h 335"/>
                  <a:gd name="T22" fmla="*/ 129 w 257"/>
                  <a:gd name="T23" fmla="*/ 12 h 335"/>
                  <a:gd name="T24" fmla="*/ 129 w 257"/>
                  <a:gd name="T25" fmla="*/ 323 h 335"/>
                  <a:gd name="T26" fmla="*/ 12 w 257"/>
                  <a:gd name="T27" fmla="*/ 289 h 335"/>
                  <a:gd name="T28" fmla="*/ 12 w 257"/>
                  <a:gd name="T29" fmla="*/ 228 h 335"/>
                  <a:gd name="T30" fmla="*/ 129 w 257"/>
                  <a:gd name="T31" fmla="*/ 254 h 335"/>
                  <a:gd name="T32" fmla="*/ 245 w 257"/>
                  <a:gd name="T33" fmla="*/ 228 h 335"/>
                  <a:gd name="T34" fmla="*/ 245 w 257"/>
                  <a:gd name="T35" fmla="*/ 289 h 335"/>
                  <a:gd name="T36" fmla="*/ 129 w 257"/>
                  <a:gd name="T37" fmla="*/ 323 h 335"/>
                  <a:gd name="T38" fmla="*/ 129 w 257"/>
                  <a:gd name="T39" fmla="*/ 242 h 335"/>
                  <a:gd name="T40" fmla="*/ 12 w 257"/>
                  <a:gd name="T41" fmla="*/ 208 h 335"/>
                  <a:gd name="T42" fmla="*/ 12 w 257"/>
                  <a:gd name="T43" fmla="*/ 147 h 335"/>
                  <a:gd name="T44" fmla="*/ 129 w 257"/>
                  <a:gd name="T45" fmla="*/ 173 h 335"/>
                  <a:gd name="T46" fmla="*/ 245 w 257"/>
                  <a:gd name="T47" fmla="*/ 147 h 335"/>
                  <a:gd name="T48" fmla="*/ 245 w 257"/>
                  <a:gd name="T49" fmla="*/ 208 h 335"/>
                  <a:gd name="T50" fmla="*/ 129 w 257"/>
                  <a:gd name="T51" fmla="*/ 242 h 335"/>
                  <a:gd name="T52" fmla="*/ 129 w 257"/>
                  <a:gd name="T53" fmla="*/ 161 h 335"/>
                  <a:gd name="T54" fmla="*/ 12 w 257"/>
                  <a:gd name="T55" fmla="*/ 127 h 335"/>
                  <a:gd name="T56" fmla="*/ 12 w 257"/>
                  <a:gd name="T57" fmla="*/ 67 h 335"/>
                  <a:gd name="T58" fmla="*/ 129 w 257"/>
                  <a:gd name="T59" fmla="*/ 93 h 335"/>
                  <a:gd name="T60" fmla="*/ 245 w 257"/>
                  <a:gd name="T61" fmla="*/ 67 h 335"/>
                  <a:gd name="T62" fmla="*/ 245 w 257"/>
                  <a:gd name="T63" fmla="*/ 127 h 335"/>
                  <a:gd name="T64" fmla="*/ 129 w 257"/>
                  <a:gd name="T65" fmla="*/ 1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35">
                    <a:moveTo>
                      <a:pt x="129" y="0"/>
                    </a:moveTo>
                    <a:cubicBezTo>
                      <a:pt x="66" y="0"/>
                      <a:pt x="0" y="16"/>
                      <a:pt x="0" y="46"/>
                    </a:cubicBezTo>
                    <a:cubicBezTo>
                      <a:pt x="0" y="289"/>
                      <a:pt x="0" y="289"/>
                      <a:pt x="0" y="289"/>
                    </a:cubicBezTo>
                    <a:cubicBezTo>
                      <a:pt x="0" y="319"/>
                      <a:pt x="66" y="335"/>
                      <a:pt x="129" y="335"/>
                    </a:cubicBezTo>
                    <a:cubicBezTo>
                      <a:pt x="191" y="335"/>
                      <a:pt x="257" y="319"/>
                      <a:pt x="257" y="289"/>
                    </a:cubicBezTo>
                    <a:cubicBezTo>
                      <a:pt x="257" y="46"/>
                      <a:pt x="257" y="46"/>
                      <a:pt x="257" y="46"/>
                    </a:cubicBezTo>
                    <a:cubicBezTo>
                      <a:pt x="257" y="16"/>
                      <a:pt x="191" y="0"/>
                      <a:pt x="129" y="0"/>
                    </a:cubicBezTo>
                    <a:close/>
                    <a:moveTo>
                      <a:pt x="129" y="12"/>
                    </a:moveTo>
                    <a:cubicBezTo>
                      <a:pt x="195" y="12"/>
                      <a:pt x="245" y="30"/>
                      <a:pt x="245" y="46"/>
                    </a:cubicBezTo>
                    <a:cubicBezTo>
                      <a:pt x="245" y="62"/>
                      <a:pt x="195" y="81"/>
                      <a:pt x="129" y="81"/>
                    </a:cubicBezTo>
                    <a:cubicBezTo>
                      <a:pt x="62" y="81"/>
                      <a:pt x="12" y="62"/>
                      <a:pt x="12" y="46"/>
                    </a:cubicBezTo>
                    <a:cubicBezTo>
                      <a:pt x="12" y="30"/>
                      <a:pt x="62" y="12"/>
                      <a:pt x="129" y="12"/>
                    </a:cubicBezTo>
                    <a:close/>
                    <a:moveTo>
                      <a:pt x="129" y="323"/>
                    </a:moveTo>
                    <a:cubicBezTo>
                      <a:pt x="62" y="323"/>
                      <a:pt x="12" y="305"/>
                      <a:pt x="12" y="289"/>
                    </a:cubicBezTo>
                    <a:cubicBezTo>
                      <a:pt x="12" y="228"/>
                      <a:pt x="12" y="228"/>
                      <a:pt x="12" y="228"/>
                    </a:cubicBezTo>
                    <a:cubicBezTo>
                      <a:pt x="34" y="245"/>
                      <a:pt x="82" y="254"/>
                      <a:pt x="129" y="254"/>
                    </a:cubicBezTo>
                    <a:cubicBezTo>
                      <a:pt x="175" y="254"/>
                      <a:pt x="223" y="245"/>
                      <a:pt x="245" y="228"/>
                    </a:cubicBezTo>
                    <a:cubicBezTo>
                      <a:pt x="245" y="289"/>
                      <a:pt x="245" y="289"/>
                      <a:pt x="245" y="289"/>
                    </a:cubicBezTo>
                    <a:cubicBezTo>
                      <a:pt x="245" y="305"/>
                      <a:pt x="195" y="323"/>
                      <a:pt x="129" y="323"/>
                    </a:cubicBezTo>
                    <a:close/>
                    <a:moveTo>
                      <a:pt x="129" y="242"/>
                    </a:moveTo>
                    <a:cubicBezTo>
                      <a:pt x="62" y="242"/>
                      <a:pt x="12" y="224"/>
                      <a:pt x="12" y="208"/>
                    </a:cubicBezTo>
                    <a:cubicBezTo>
                      <a:pt x="12" y="147"/>
                      <a:pt x="12" y="147"/>
                      <a:pt x="12" y="147"/>
                    </a:cubicBezTo>
                    <a:cubicBezTo>
                      <a:pt x="34" y="164"/>
                      <a:pt x="82" y="173"/>
                      <a:pt x="129" y="173"/>
                    </a:cubicBezTo>
                    <a:cubicBezTo>
                      <a:pt x="175" y="173"/>
                      <a:pt x="223" y="164"/>
                      <a:pt x="245" y="147"/>
                    </a:cubicBezTo>
                    <a:cubicBezTo>
                      <a:pt x="245" y="208"/>
                      <a:pt x="245" y="208"/>
                      <a:pt x="245" y="208"/>
                    </a:cubicBezTo>
                    <a:cubicBezTo>
                      <a:pt x="245" y="224"/>
                      <a:pt x="195" y="242"/>
                      <a:pt x="129" y="242"/>
                    </a:cubicBezTo>
                    <a:close/>
                    <a:moveTo>
                      <a:pt x="129" y="161"/>
                    </a:moveTo>
                    <a:cubicBezTo>
                      <a:pt x="62" y="161"/>
                      <a:pt x="12" y="143"/>
                      <a:pt x="12" y="127"/>
                    </a:cubicBezTo>
                    <a:cubicBezTo>
                      <a:pt x="12" y="67"/>
                      <a:pt x="12" y="67"/>
                      <a:pt x="12" y="67"/>
                    </a:cubicBezTo>
                    <a:cubicBezTo>
                      <a:pt x="34" y="84"/>
                      <a:pt x="82" y="93"/>
                      <a:pt x="129" y="93"/>
                    </a:cubicBezTo>
                    <a:cubicBezTo>
                      <a:pt x="175" y="93"/>
                      <a:pt x="223" y="84"/>
                      <a:pt x="245" y="67"/>
                    </a:cubicBezTo>
                    <a:cubicBezTo>
                      <a:pt x="245" y="127"/>
                      <a:pt x="245" y="127"/>
                      <a:pt x="245" y="127"/>
                    </a:cubicBezTo>
                    <a:cubicBezTo>
                      <a:pt x="245" y="143"/>
                      <a:pt x="195" y="161"/>
                      <a:pt x="129" y="161"/>
                    </a:cubicBezTo>
                    <a:close/>
                  </a:path>
                </a:pathLst>
              </a:custGeom>
              <a:solidFill>
                <a:schemeClr val="bg2"/>
              </a:solidFill>
              <a:ln w="6350">
                <a:noFill/>
              </a:ln>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116" name="Freeform 61">
                <a:extLst>
                  <a:ext uri="{FF2B5EF4-FFF2-40B4-BE49-F238E27FC236}">
                    <a16:creationId xmlns:a16="http://schemas.microsoft.com/office/drawing/2014/main" xmlns="" id="{EB3D8D3F-553D-A445-822C-D8DB84540B4B}"/>
                  </a:ext>
                </a:extLst>
              </p:cNvPr>
              <p:cNvSpPr>
                <a:spLocks noEditPoints="1"/>
              </p:cNvSpPr>
              <p:nvPr/>
            </p:nvSpPr>
            <p:spPr bwMode="auto">
              <a:xfrm>
                <a:off x="2000840" y="2260198"/>
                <a:ext cx="219652" cy="286232"/>
              </a:xfrm>
              <a:custGeom>
                <a:avLst/>
                <a:gdLst>
                  <a:gd name="T0" fmla="*/ 129 w 257"/>
                  <a:gd name="T1" fmla="*/ 0 h 335"/>
                  <a:gd name="T2" fmla="*/ 0 w 257"/>
                  <a:gd name="T3" fmla="*/ 46 h 335"/>
                  <a:gd name="T4" fmla="*/ 0 w 257"/>
                  <a:gd name="T5" fmla="*/ 289 h 335"/>
                  <a:gd name="T6" fmla="*/ 129 w 257"/>
                  <a:gd name="T7" fmla="*/ 335 h 335"/>
                  <a:gd name="T8" fmla="*/ 257 w 257"/>
                  <a:gd name="T9" fmla="*/ 289 h 335"/>
                  <a:gd name="T10" fmla="*/ 257 w 257"/>
                  <a:gd name="T11" fmla="*/ 46 h 335"/>
                  <a:gd name="T12" fmla="*/ 129 w 257"/>
                  <a:gd name="T13" fmla="*/ 0 h 335"/>
                  <a:gd name="T14" fmla="*/ 129 w 257"/>
                  <a:gd name="T15" fmla="*/ 12 h 335"/>
                  <a:gd name="T16" fmla="*/ 245 w 257"/>
                  <a:gd name="T17" fmla="*/ 46 h 335"/>
                  <a:gd name="T18" fmla="*/ 129 w 257"/>
                  <a:gd name="T19" fmla="*/ 81 h 335"/>
                  <a:gd name="T20" fmla="*/ 12 w 257"/>
                  <a:gd name="T21" fmla="*/ 46 h 335"/>
                  <a:gd name="T22" fmla="*/ 129 w 257"/>
                  <a:gd name="T23" fmla="*/ 12 h 335"/>
                  <a:gd name="T24" fmla="*/ 129 w 257"/>
                  <a:gd name="T25" fmla="*/ 323 h 335"/>
                  <a:gd name="T26" fmla="*/ 12 w 257"/>
                  <a:gd name="T27" fmla="*/ 289 h 335"/>
                  <a:gd name="T28" fmla="*/ 12 w 257"/>
                  <a:gd name="T29" fmla="*/ 228 h 335"/>
                  <a:gd name="T30" fmla="*/ 129 w 257"/>
                  <a:gd name="T31" fmla="*/ 254 h 335"/>
                  <a:gd name="T32" fmla="*/ 245 w 257"/>
                  <a:gd name="T33" fmla="*/ 228 h 335"/>
                  <a:gd name="T34" fmla="*/ 245 w 257"/>
                  <a:gd name="T35" fmla="*/ 289 h 335"/>
                  <a:gd name="T36" fmla="*/ 129 w 257"/>
                  <a:gd name="T37" fmla="*/ 323 h 335"/>
                  <a:gd name="T38" fmla="*/ 129 w 257"/>
                  <a:gd name="T39" fmla="*/ 242 h 335"/>
                  <a:gd name="T40" fmla="*/ 12 w 257"/>
                  <a:gd name="T41" fmla="*/ 208 h 335"/>
                  <a:gd name="T42" fmla="*/ 12 w 257"/>
                  <a:gd name="T43" fmla="*/ 147 h 335"/>
                  <a:gd name="T44" fmla="*/ 129 w 257"/>
                  <a:gd name="T45" fmla="*/ 173 h 335"/>
                  <a:gd name="T46" fmla="*/ 245 w 257"/>
                  <a:gd name="T47" fmla="*/ 147 h 335"/>
                  <a:gd name="T48" fmla="*/ 245 w 257"/>
                  <a:gd name="T49" fmla="*/ 208 h 335"/>
                  <a:gd name="T50" fmla="*/ 129 w 257"/>
                  <a:gd name="T51" fmla="*/ 242 h 335"/>
                  <a:gd name="T52" fmla="*/ 129 w 257"/>
                  <a:gd name="T53" fmla="*/ 161 h 335"/>
                  <a:gd name="T54" fmla="*/ 12 w 257"/>
                  <a:gd name="T55" fmla="*/ 127 h 335"/>
                  <a:gd name="T56" fmla="*/ 12 w 257"/>
                  <a:gd name="T57" fmla="*/ 67 h 335"/>
                  <a:gd name="T58" fmla="*/ 129 w 257"/>
                  <a:gd name="T59" fmla="*/ 93 h 335"/>
                  <a:gd name="T60" fmla="*/ 245 w 257"/>
                  <a:gd name="T61" fmla="*/ 67 h 335"/>
                  <a:gd name="T62" fmla="*/ 245 w 257"/>
                  <a:gd name="T63" fmla="*/ 127 h 335"/>
                  <a:gd name="T64" fmla="*/ 129 w 257"/>
                  <a:gd name="T65" fmla="*/ 1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35">
                    <a:moveTo>
                      <a:pt x="129" y="0"/>
                    </a:moveTo>
                    <a:cubicBezTo>
                      <a:pt x="66" y="0"/>
                      <a:pt x="0" y="16"/>
                      <a:pt x="0" y="46"/>
                    </a:cubicBezTo>
                    <a:cubicBezTo>
                      <a:pt x="0" y="289"/>
                      <a:pt x="0" y="289"/>
                      <a:pt x="0" y="289"/>
                    </a:cubicBezTo>
                    <a:cubicBezTo>
                      <a:pt x="0" y="319"/>
                      <a:pt x="66" y="335"/>
                      <a:pt x="129" y="335"/>
                    </a:cubicBezTo>
                    <a:cubicBezTo>
                      <a:pt x="191" y="335"/>
                      <a:pt x="257" y="319"/>
                      <a:pt x="257" y="289"/>
                    </a:cubicBezTo>
                    <a:cubicBezTo>
                      <a:pt x="257" y="46"/>
                      <a:pt x="257" y="46"/>
                      <a:pt x="257" y="46"/>
                    </a:cubicBezTo>
                    <a:cubicBezTo>
                      <a:pt x="257" y="16"/>
                      <a:pt x="191" y="0"/>
                      <a:pt x="129" y="0"/>
                    </a:cubicBezTo>
                    <a:close/>
                    <a:moveTo>
                      <a:pt x="129" y="12"/>
                    </a:moveTo>
                    <a:cubicBezTo>
                      <a:pt x="195" y="12"/>
                      <a:pt x="245" y="30"/>
                      <a:pt x="245" y="46"/>
                    </a:cubicBezTo>
                    <a:cubicBezTo>
                      <a:pt x="245" y="62"/>
                      <a:pt x="195" y="81"/>
                      <a:pt x="129" y="81"/>
                    </a:cubicBezTo>
                    <a:cubicBezTo>
                      <a:pt x="62" y="81"/>
                      <a:pt x="12" y="62"/>
                      <a:pt x="12" y="46"/>
                    </a:cubicBezTo>
                    <a:cubicBezTo>
                      <a:pt x="12" y="30"/>
                      <a:pt x="62" y="12"/>
                      <a:pt x="129" y="12"/>
                    </a:cubicBezTo>
                    <a:close/>
                    <a:moveTo>
                      <a:pt x="129" y="323"/>
                    </a:moveTo>
                    <a:cubicBezTo>
                      <a:pt x="62" y="323"/>
                      <a:pt x="12" y="305"/>
                      <a:pt x="12" y="289"/>
                    </a:cubicBezTo>
                    <a:cubicBezTo>
                      <a:pt x="12" y="228"/>
                      <a:pt x="12" y="228"/>
                      <a:pt x="12" y="228"/>
                    </a:cubicBezTo>
                    <a:cubicBezTo>
                      <a:pt x="34" y="245"/>
                      <a:pt x="82" y="254"/>
                      <a:pt x="129" y="254"/>
                    </a:cubicBezTo>
                    <a:cubicBezTo>
                      <a:pt x="175" y="254"/>
                      <a:pt x="223" y="245"/>
                      <a:pt x="245" y="228"/>
                    </a:cubicBezTo>
                    <a:cubicBezTo>
                      <a:pt x="245" y="289"/>
                      <a:pt x="245" y="289"/>
                      <a:pt x="245" y="289"/>
                    </a:cubicBezTo>
                    <a:cubicBezTo>
                      <a:pt x="245" y="305"/>
                      <a:pt x="195" y="323"/>
                      <a:pt x="129" y="323"/>
                    </a:cubicBezTo>
                    <a:close/>
                    <a:moveTo>
                      <a:pt x="129" y="242"/>
                    </a:moveTo>
                    <a:cubicBezTo>
                      <a:pt x="62" y="242"/>
                      <a:pt x="12" y="224"/>
                      <a:pt x="12" y="208"/>
                    </a:cubicBezTo>
                    <a:cubicBezTo>
                      <a:pt x="12" y="147"/>
                      <a:pt x="12" y="147"/>
                      <a:pt x="12" y="147"/>
                    </a:cubicBezTo>
                    <a:cubicBezTo>
                      <a:pt x="34" y="164"/>
                      <a:pt x="82" y="173"/>
                      <a:pt x="129" y="173"/>
                    </a:cubicBezTo>
                    <a:cubicBezTo>
                      <a:pt x="175" y="173"/>
                      <a:pt x="223" y="164"/>
                      <a:pt x="245" y="147"/>
                    </a:cubicBezTo>
                    <a:cubicBezTo>
                      <a:pt x="245" y="208"/>
                      <a:pt x="245" y="208"/>
                      <a:pt x="245" y="208"/>
                    </a:cubicBezTo>
                    <a:cubicBezTo>
                      <a:pt x="245" y="224"/>
                      <a:pt x="195" y="242"/>
                      <a:pt x="129" y="242"/>
                    </a:cubicBezTo>
                    <a:close/>
                    <a:moveTo>
                      <a:pt x="129" y="161"/>
                    </a:moveTo>
                    <a:cubicBezTo>
                      <a:pt x="62" y="161"/>
                      <a:pt x="12" y="143"/>
                      <a:pt x="12" y="127"/>
                    </a:cubicBezTo>
                    <a:cubicBezTo>
                      <a:pt x="12" y="67"/>
                      <a:pt x="12" y="67"/>
                      <a:pt x="12" y="67"/>
                    </a:cubicBezTo>
                    <a:cubicBezTo>
                      <a:pt x="34" y="84"/>
                      <a:pt x="82" y="93"/>
                      <a:pt x="129" y="93"/>
                    </a:cubicBezTo>
                    <a:cubicBezTo>
                      <a:pt x="175" y="93"/>
                      <a:pt x="223" y="84"/>
                      <a:pt x="245" y="67"/>
                    </a:cubicBezTo>
                    <a:cubicBezTo>
                      <a:pt x="245" y="127"/>
                      <a:pt x="245" y="127"/>
                      <a:pt x="245" y="127"/>
                    </a:cubicBezTo>
                    <a:cubicBezTo>
                      <a:pt x="245" y="143"/>
                      <a:pt x="195" y="161"/>
                      <a:pt x="129" y="161"/>
                    </a:cubicBezTo>
                    <a:close/>
                  </a:path>
                </a:pathLst>
              </a:custGeom>
              <a:solidFill>
                <a:schemeClr val="bg2"/>
              </a:solidFill>
              <a:ln w="6350">
                <a:noFill/>
              </a:ln>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cxnSp>
            <p:nvCxnSpPr>
              <p:cNvPr id="117" name="Connector: Elbow 181">
                <a:extLst>
                  <a:ext uri="{FF2B5EF4-FFF2-40B4-BE49-F238E27FC236}">
                    <a16:creationId xmlns:a16="http://schemas.microsoft.com/office/drawing/2014/main" xmlns="" id="{F530F948-D810-B14E-8511-5E04CFF0E3E8}"/>
                  </a:ext>
                </a:extLst>
              </p:cNvPr>
              <p:cNvCxnSpPr>
                <a:cxnSpLocks/>
              </p:cNvCxnSpPr>
              <p:nvPr/>
            </p:nvCxnSpPr>
            <p:spPr>
              <a:xfrm>
                <a:off x="1883773" y="2135446"/>
                <a:ext cx="208951" cy="95717"/>
              </a:xfrm>
              <a:prstGeom prst="bentConnector3">
                <a:avLst>
                  <a:gd name="adj1" fmla="val 102253"/>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8" name="Connector: Elbow 185">
                <a:extLst>
                  <a:ext uri="{FF2B5EF4-FFF2-40B4-BE49-F238E27FC236}">
                    <a16:creationId xmlns:a16="http://schemas.microsoft.com/office/drawing/2014/main" xmlns="" id="{BDA28361-4E83-6346-B8FE-DD14492FF338}"/>
                  </a:ext>
                </a:extLst>
              </p:cNvPr>
              <p:cNvCxnSpPr>
                <a:cxnSpLocks/>
              </p:cNvCxnSpPr>
              <p:nvPr/>
            </p:nvCxnSpPr>
            <p:spPr>
              <a:xfrm rot="10800000">
                <a:off x="1760446" y="2374683"/>
                <a:ext cx="208951" cy="95717"/>
              </a:xfrm>
              <a:prstGeom prst="bentConnector3">
                <a:avLst>
                  <a:gd name="adj1" fmla="val 102253"/>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grpSp>
      <p:grpSp>
        <p:nvGrpSpPr>
          <p:cNvPr id="119" name="Group 118">
            <a:extLst>
              <a:ext uri="{FF2B5EF4-FFF2-40B4-BE49-F238E27FC236}">
                <a16:creationId xmlns:a16="http://schemas.microsoft.com/office/drawing/2014/main" xmlns="" id="{7B4A2C66-879E-5242-B68C-3CC0D6C5F0CA}"/>
              </a:ext>
            </a:extLst>
          </p:cNvPr>
          <p:cNvGrpSpPr/>
          <p:nvPr/>
        </p:nvGrpSpPr>
        <p:grpSpPr>
          <a:xfrm>
            <a:off x="3276600" y="1382054"/>
            <a:ext cx="1326825" cy="922657"/>
            <a:chOff x="6597524" y="2451996"/>
            <a:chExt cx="1326825" cy="922657"/>
          </a:xfrm>
        </p:grpSpPr>
        <p:sp>
          <p:nvSpPr>
            <p:cNvPr id="120" name="TextBox 119">
              <a:extLst>
                <a:ext uri="{FF2B5EF4-FFF2-40B4-BE49-F238E27FC236}">
                  <a16:creationId xmlns:a16="http://schemas.microsoft.com/office/drawing/2014/main" xmlns="" id="{0D0A3498-8CB5-B546-B1E0-2294BB0EADBD}"/>
                </a:ext>
              </a:extLst>
            </p:cNvPr>
            <p:cNvSpPr txBox="1"/>
            <p:nvPr/>
          </p:nvSpPr>
          <p:spPr>
            <a:xfrm>
              <a:off x="6597524" y="2912988"/>
              <a:ext cx="1326825" cy="461665"/>
            </a:xfrm>
            <a:prstGeom prst="rect">
              <a:avLst/>
            </a:prstGeom>
            <a:noFill/>
          </p:spPr>
          <p:txBody>
            <a:bodyPr wrap="square" rtlCol="0">
              <a:spAutoFit/>
            </a:bodyPr>
            <a:lstStyle/>
            <a:p>
              <a:pPr algn="ctr">
                <a:buClr>
                  <a:srgbClr val="007DB8"/>
                </a:buClr>
              </a:pPr>
              <a:r>
                <a:rPr lang="es-419" sz="1200" dirty="0">
                  <a:solidFill>
                    <a:schemeClr val="bg2"/>
                  </a:solidFill>
                </a:rPr>
                <a:t>Recuperación ante desastres</a:t>
              </a:r>
            </a:p>
          </p:txBody>
        </p:sp>
        <p:grpSp>
          <p:nvGrpSpPr>
            <p:cNvPr id="121" name="Group 120">
              <a:extLst>
                <a:ext uri="{FF2B5EF4-FFF2-40B4-BE49-F238E27FC236}">
                  <a16:creationId xmlns:a16="http://schemas.microsoft.com/office/drawing/2014/main" xmlns="" id="{E7CC47D2-099E-B94A-B0A0-7C0748753F4B}"/>
                </a:ext>
              </a:extLst>
            </p:cNvPr>
            <p:cNvGrpSpPr>
              <a:grpSpLocks noChangeAspect="1"/>
            </p:cNvGrpSpPr>
            <p:nvPr/>
          </p:nvGrpSpPr>
          <p:grpSpPr>
            <a:xfrm>
              <a:off x="6862909" y="2451996"/>
              <a:ext cx="693842" cy="462951"/>
              <a:chOff x="6862899" y="2774249"/>
              <a:chExt cx="770310" cy="513972"/>
            </a:xfrm>
          </p:grpSpPr>
          <p:sp>
            <p:nvSpPr>
              <p:cNvPr id="122" name="Freeform 219">
                <a:extLst>
                  <a:ext uri="{FF2B5EF4-FFF2-40B4-BE49-F238E27FC236}">
                    <a16:creationId xmlns:a16="http://schemas.microsoft.com/office/drawing/2014/main" xmlns="" id="{21C9702C-38E6-EF4B-AC80-0A571F8A699A}"/>
                  </a:ext>
                </a:extLst>
              </p:cNvPr>
              <p:cNvSpPr>
                <a:spLocks/>
              </p:cNvSpPr>
              <p:nvPr/>
            </p:nvSpPr>
            <p:spPr bwMode="auto">
              <a:xfrm>
                <a:off x="7284019" y="2774249"/>
                <a:ext cx="349190" cy="350495"/>
              </a:xfrm>
              <a:custGeom>
                <a:avLst/>
                <a:gdLst>
                  <a:gd name="T0" fmla="*/ 534 w 534"/>
                  <a:gd name="T1" fmla="*/ 536 h 536"/>
                  <a:gd name="T2" fmla="*/ 506 w 534"/>
                  <a:gd name="T3" fmla="*/ 536 h 536"/>
                  <a:gd name="T4" fmla="*/ 506 w 534"/>
                  <a:gd name="T5" fmla="*/ 29 h 536"/>
                  <a:gd name="T6" fmla="*/ 28 w 534"/>
                  <a:gd name="T7" fmla="*/ 29 h 536"/>
                  <a:gd name="T8" fmla="*/ 28 w 534"/>
                  <a:gd name="T9" fmla="*/ 536 h 536"/>
                  <a:gd name="T10" fmla="*/ 0 w 534"/>
                  <a:gd name="T11" fmla="*/ 536 h 536"/>
                  <a:gd name="T12" fmla="*/ 0 w 534"/>
                  <a:gd name="T13" fmla="*/ 0 h 536"/>
                  <a:gd name="T14" fmla="*/ 534 w 534"/>
                  <a:gd name="T15" fmla="*/ 0 h 536"/>
                  <a:gd name="T16" fmla="*/ 534 w 534"/>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536">
                    <a:moveTo>
                      <a:pt x="534" y="536"/>
                    </a:moveTo>
                    <a:lnTo>
                      <a:pt x="506" y="536"/>
                    </a:lnTo>
                    <a:lnTo>
                      <a:pt x="506" y="29"/>
                    </a:lnTo>
                    <a:lnTo>
                      <a:pt x="28" y="29"/>
                    </a:lnTo>
                    <a:lnTo>
                      <a:pt x="28" y="536"/>
                    </a:lnTo>
                    <a:lnTo>
                      <a:pt x="0" y="536"/>
                    </a:lnTo>
                    <a:lnTo>
                      <a:pt x="0" y="0"/>
                    </a:lnTo>
                    <a:lnTo>
                      <a:pt x="534" y="0"/>
                    </a:lnTo>
                    <a:lnTo>
                      <a:pt x="534" y="53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23" name="Freeform 220">
                <a:extLst>
                  <a:ext uri="{FF2B5EF4-FFF2-40B4-BE49-F238E27FC236}">
                    <a16:creationId xmlns:a16="http://schemas.microsoft.com/office/drawing/2014/main" xmlns="" id="{B31E703D-80E4-5347-B929-0396361B3641}"/>
                  </a:ext>
                </a:extLst>
              </p:cNvPr>
              <p:cNvSpPr>
                <a:spLocks/>
              </p:cNvSpPr>
              <p:nvPr/>
            </p:nvSpPr>
            <p:spPr bwMode="auto">
              <a:xfrm>
                <a:off x="7284019" y="2937726"/>
                <a:ext cx="349190" cy="350495"/>
              </a:xfrm>
              <a:custGeom>
                <a:avLst/>
                <a:gdLst>
                  <a:gd name="T0" fmla="*/ 534 w 534"/>
                  <a:gd name="T1" fmla="*/ 536 h 536"/>
                  <a:gd name="T2" fmla="*/ 0 w 534"/>
                  <a:gd name="T3" fmla="*/ 536 h 536"/>
                  <a:gd name="T4" fmla="*/ 0 w 534"/>
                  <a:gd name="T5" fmla="*/ 0 h 536"/>
                  <a:gd name="T6" fmla="*/ 28 w 534"/>
                  <a:gd name="T7" fmla="*/ 0 h 536"/>
                  <a:gd name="T8" fmla="*/ 28 w 534"/>
                  <a:gd name="T9" fmla="*/ 507 h 536"/>
                  <a:gd name="T10" fmla="*/ 506 w 534"/>
                  <a:gd name="T11" fmla="*/ 507 h 536"/>
                  <a:gd name="T12" fmla="*/ 506 w 534"/>
                  <a:gd name="T13" fmla="*/ 0 h 536"/>
                  <a:gd name="T14" fmla="*/ 534 w 534"/>
                  <a:gd name="T15" fmla="*/ 0 h 536"/>
                  <a:gd name="T16" fmla="*/ 534 w 534"/>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536">
                    <a:moveTo>
                      <a:pt x="534" y="536"/>
                    </a:moveTo>
                    <a:lnTo>
                      <a:pt x="0" y="536"/>
                    </a:lnTo>
                    <a:lnTo>
                      <a:pt x="0" y="0"/>
                    </a:lnTo>
                    <a:lnTo>
                      <a:pt x="28" y="0"/>
                    </a:lnTo>
                    <a:lnTo>
                      <a:pt x="28" y="507"/>
                    </a:lnTo>
                    <a:lnTo>
                      <a:pt x="506" y="507"/>
                    </a:lnTo>
                    <a:lnTo>
                      <a:pt x="506" y="0"/>
                    </a:lnTo>
                    <a:lnTo>
                      <a:pt x="534" y="0"/>
                    </a:lnTo>
                    <a:lnTo>
                      <a:pt x="534" y="53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24" name="Rectangle 221">
                <a:extLst>
                  <a:ext uri="{FF2B5EF4-FFF2-40B4-BE49-F238E27FC236}">
                    <a16:creationId xmlns:a16="http://schemas.microsoft.com/office/drawing/2014/main" xmlns="" id="{A993CC4A-B449-FA45-8718-A15E8BEEAFE7}"/>
                  </a:ext>
                </a:extLst>
              </p:cNvPr>
              <p:cNvSpPr>
                <a:spLocks noChangeArrowheads="1"/>
              </p:cNvSpPr>
              <p:nvPr/>
            </p:nvSpPr>
            <p:spPr bwMode="auto">
              <a:xfrm>
                <a:off x="7359873" y="2864488"/>
                <a:ext cx="197482" cy="1896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25" name="Rectangle 222">
                <a:extLst>
                  <a:ext uri="{FF2B5EF4-FFF2-40B4-BE49-F238E27FC236}">
                    <a16:creationId xmlns:a16="http://schemas.microsoft.com/office/drawing/2014/main" xmlns="" id="{1F1C289E-5AC8-0F4D-9490-0E50CB19EE85}"/>
                  </a:ext>
                </a:extLst>
              </p:cNvPr>
              <p:cNvSpPr>
                <a:spLocks noChangeArrowheads="1"/>
              </p:cNvSpPr>
              <p:nvPr/>
            </p:nvSpPr>
            <p:spPr bwMode="auto">
              <a:xfrm>
                <a:off x="7359873" y="2926610"/>
                <a:ext cx="197482" cy="1896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26" name="Freeform 223">
                <a:extLst>
                  <a:ext uri="{FF2B5EF4-FFF2-40B4-BE49-F238E27FC236}">
                    <a16:creationId xmlns:a16="http://schemas.microsoft.com/office/drawing/2014/main" xmlns="" id="{D09FD94B-7861-5D40-A269-2D31965F5F50}"/>
                  </a:ext>
                </a:extLst>
              </p:cNvPr>
              <p:cNvSpPr>
                <a:spLocks/>
              </p:cNvSpPr>
              <p:nvPr/>
            </p:nvSpPr>
            <p:spPr bwMode="auto">
              <a:xfrm>
                <a:off x="7409571" y="2992000"/>
                <a:ext cx="98087" cy="81085"/>
              </a:xfrm>
              <a:custGeom>
                <a:avLst/>
                <a:gdLst>
                  <a:gd name="T0" fmla="*/ 48 w 150"/>
                  <a:gd name="T1" fmla="*/ 124 h 124"/>
                  <a:gd name="T2" fmla="*/ 0 w 150"/>
                  <a:gd name="T3" fmla="*/ 74 h 124"/>
                  <a:gd name="T4" fmla="*/ 19 w 150"/>
                  <a:gd name="T5" fmla="*/ 55 h 124"/>
                  <a:gd name="T6" fmla="*/ 48 w 150"/>
                  <a:gd name="T7" fmla="*/ 84 h 124"/>
                  <a:gd name="T8" fmla="*/ 131 w 150"/>
                  <a:gd name="T9" fmla="*/ 0 h 124"/>
                  <a:gd name="T10" fmla="*/ 150 w 150"/>
                  <a:gd name="T11" fmla="*/ 22 h 124"/>
                  <a:gd name="T12" fmla="*/ 48 w 15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50" h="124">
                    <a:moveTo>
                      <a:pt x="48" y="124"/>
                    </a:moveTo>
                    <a:lnTo>
                      <a:pt x="0" y="74"/>
                    </a:lnTo>
                    <a:lnTo>
                      <a:pt x="19" y="55"/>
                    </a:lnTo>
                    <a:lnTo>
                      <a:pt x="48" y="84"/>
                    </a:lnTo>
                    <a:lnTo>
                      <a:pt x="131" y="0"/>
                    </a:lnTo>
                    <a:lnTo>
                      <a:pt x="150" y="22"/>
                    </a:lnTo>
                    <a:lnTo>
                      <a:pt x="48" y="12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44" name="Freeform 224">
                <a:extLst>
                  <a:ext uri="{FF2B5EF4-FFF2-40B4-BE49-F238E27FC236}">
                    <a16:creationId xmlns:a16="http://schemas.microsoft.com/office/drawing/2014/main" xmlns="" id="{52E328AA-6636-494E-9125-E0856BD66E7E}"/>
                  </a:ext>
                </a:extLst>
              </p:cNvPr>
              <p:cNvSpPr>
                <a:spLocks/>
              </p:cNvSpPr>
              <p:nvPr/>
            </p:nvSpPr>
            <p:spPr bwMode="auto">
              <a:xfrm>
                <a:off x="6872054" y="2774249"/>
                <a:ext cx="347882" cy="350495"/>
              </a:xfrm>
              <a:custGeom>
                <a:avLst/>
                <a:gdLst>
                  <a:gd name="T0" fmla="*/ 532 w 532"/>
                  <a:gd name="T1" fmla="*/ 536 h 536"/>
                  <a:gd name="T2" fmla="*/ 504 w 532"/>
                  <a:gd name="T3" fmla="*/ 536 h 536"/>
                  <a:gd name="T4" fmla="*/ 504 w 532"/>
                  <a:gd name="T5" fmla="*/ 29 h 536"/>
                  <a:gd name="T6" fmla="*/ 29 w 532"/>
                  <a:gd name="T7" fmla="*/ 29 h 536"/>
                  <a:gd name="T8" fmla="*/ 29 w 532"/>
                  <a:gd name="T9" fmla="*/ 507 h 536"/>
                  <a:gd name="T10" fmla="*/ 0 w 532"/>
                  <a:gd name="T11" fmla="*/ 507 h 536"/>
                  <a:gd name="T12" fmla="*/ 0 w 532"/>
                  <a:gd name="T13" fmla="*/ 0 h 536"/>
                  <a:gd name="T14" fmla="*/ 532 w 532"/>
                  <a:gd name="T15" fmla="*/ 0 h 536"/>
                  <a:gd name="T16" fmla="*/ 532 w 532"/>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536">
                    <a:moveTo>
                      <a:pt x="532" y="536"/>
                    </a:moveTo>
                    <a:lnTo>
                      <a:pt x="504" y="536"/>
                    </a:lnTo>
                    <a:lnTo>
                      <a:pt x="504" y="29"/>
                    </a:lnTo>
                    <a:lnTo>
                      <a:pt x="29" y="29"/>
                    </a:lnTo>
                    <a:lnTo>
                      <a:pt x="29" y="507"/>
                    </a:lnTo>
                    <a:lnTo>
                      <a:pt x="0" y="507"/>
                    </a:lnTo>
                    <a:lnTo>
                      <a:pt x="0" y="0"/>
                    </a:lnTo>
                    <a:lnTo>
                      <a:pt x="532" y="0"/>
                    </a:lnTo>
                    <a:lnTo>
                      <a:pt x="532" y="53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45" name="Rectangle 225">
                <a:extLst>
                  <a:ext uri="{FF2B5EF4-FFF2-40B4-BE49-F238E27FC236}">
                    <a16:creationId xmlns:a16="http://schemas.microsoft.com/office/drawing/2014/main" xmlns="" id="{4FE9D893-AC48-794C-814C-47E98AC59045}"/>
                  </a:ext>
                </a:extLst>
              </p:cNvPr>
              <p:cNvSpPr>
                <a:spLocks noChangeArrowheads="1"/>
              </p:cNvSpPr>
              <p:nvPr/>
            </p:nvSpPr>
            <p:spPr bwMode="auto">
              <a:xfrm>
                <a:off x="6946600" y="2864488"/>
                <a:ext cx="198790" cy="1896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46" name="Rectangle 226">
                <a:extLst>
                  <a:ext uri="{FF2B5EF4-FFF2-40B4-BE49-F238E27FC236}">
                    <a16:creationId xmlns:a16="http://schemas.microsoft.com/office/drawing/2014/main" xmlns="" id="{B4344B93-9490-8647-98B0-99DF923DD1F5}"/>
                  </a:ext>
                </a:extLst>
              </p:cNvPr>
              <p:cNvSpPr>
                <a:spLocks noChangeArrowheads="1"/>
              </p:cNvSpPr>
              <p:nvPr/>
            </p:nvSpPr>
            <p:spPr bwMode="auto">
              <a:xfrm>
                <a:off x="6946600" y="2926610"/>
                <a:ext cx="198790" cy="1896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47" name="Freeform 227">
                <a:extLst>
                  <a:ext uri="{FF2B5EF4-FFF2-40B4-BE49-F238E27FC236}">
                    <a16:creationId xmlns:a16="http://schemas.microsoft.com/office/drawing/2014/main" xmlns="" id="{6994314F-EB56-F04B-9C04-35CFCBF020BB}"/>
                  </a:ext>
                </a:extLst>
              </p:cNvPr>
              <p:cNvSpPr>
                <a:spLocks noEditPoints="1"/>
              </p:cNvSpPr>
              <p:nvPr/>
            </p:nvSpPr>
            <p:spPr bwMode="auto">
              <a:xfrm>
                <a:off x="6862899" y="3103165"/>
                <a:ext cx="52967" cy="52313"/>
              </a:xfrm>
              <a:custGeom>
                <a:avLst/>
                <a:gdLst>
                  <a:gd name="T0" fmla="*/ 81 w 81"/>
                  <a:gd name="T1" fmla="*/ 80 h 80"/>
                  <a:gd name="T2" fmla="*/ 0 w 81"/>
                  <a:gd name="T3" fmla="*/ 80 h 80"/>
                  <a:gd name="T4" fmla="*/ 0 w 81"/>
                  <a:gd name="T5" fmla="*/ 0 h 80"/>
                  <a:gd name="T6" fmla="*/ 81 w 81"/>
                  <a:gd name="T7" fmla="*/ 0 h 80"/>
                  <a:gd name="T8" fmla="*/ 81 w 81"/>
                  <a:gd name="T9" fmla="*/ 80 h 80"/>
                  <a:gd name="T10" fmla="*/ 19 w 81"/>
                  <a:gd name="T11" fmla="*/ 61 h 80"/>
                  <a:gd name="T12" fmla="*/ 62 w 81"/>
                  <a:gd name="T13" fmla="*/ 61 h 80"/>
                  <a:gd name="T14" fmla="*/ 62 w 81"/>
                  <a:gd name="T15" fmla="*/ 19 h 80"/>
                  <a:gd name="T16" fmla="*/ 19 w 81"/>
                  <a:gd name="T17" fmla="*/ 19 h 80"/>
                  <a:gd name="T18" fmla="*/ 19 w 81"/>
                  <a:gd name="T1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0">
                    <a:moveTo>
                      <a:pt x="81" y="80"/>
                    </a:moveTo>
                    <a:lnTo>
                      <a:pt x="0" y="80"/>
                    </a:lnTo>
                    <a:lnTo>
                      <a:pt x="0" y="0"/>
                    </a:lnTo>
                    <a:lnTo>
                      <a:pt x="81" y="0"/>
                    </a:lnTo>
                    <a:lnTo>
                      <a:pt x="81" y="80"/>
                    </a:lnTo>
                    <a:close/>
                    <a:moveTo>
                      <a:pt x="19" y="61"/>
                    </a:moveTo>
                    <a:lnTo>
                      <a:pt x="62" y="61"/>
                    </a:lnTo>
                    <a:lnTo>
                      <a:pt x="62" y="19"/>
                    </a:lnTo>
                    <a:lnTo>
                      <a:pt x="19" y="19"/>
                    </a:lnTo>
                    <a:lnTo>
                      <a:pt x="19" y="6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48" name="Freeform 228">
                <a:extLst>
                  <a:ext uri="{FF2B5EF4-FFF2-40B4-BE49-F238E27FC236}">
                    <a16:creationId xmlns:a16="http://schemas.microsoft.com/office/drawing/2014/main" xmlns="" id="{6C29FA0F-5F04-EE47-9F49-4550312F680C}"/>
                  </a:ext>
                </a:extLst>
              </p:cNvPr>
              <p:cNvSpPr>
                <a:spLocks noEditPoints="1"/>
              </p:cNvSpPr>
              <p:nvPr/>
            </p:nvSpPr>
            <p:spPr bwMode="auto">
              <a:xfrm>
                <a:off x="6912596" y="3186865"/>
                <a:ext cx="52967" cy="52967"/>
              </a:xfrm>
              <a:custGeom>
                <a:avLst/>
                <a:gdLst>
                  <a:gd name="T0" fmla="*/ 81 w 81"/>
                  <a:gd name="T1" fmla="*/ 81 h 81"/>
                  <a:gd name="T2" fmla="*/ 0 w 81"/>
                  <a:gd name="T3" fmla="*/ 81 h 81"/>
                  <a:gd name="T4" fmla="*/ 0 w 81"/>
                  <a:gd name="T5" fmla="*/ 0 h 81"/>
                  <a:gd name="T6" fmla="*/ 81 w 81"/>
                  <a:gd name="T7" fmla="*/ 0 h 81"/>
                  <a:gd name="T8" fmla="*/ 81 w 81"/>
                  <a:gd name="T9" fmla="*/ 81 h 81"/>
                  <a:gd name="T10" fmla="*/ 19 w 81"/>
                  <a:gd name="T11" fmla="*/ 62 h 81"/>
                  <a:gd name="T12" fmla="*/ 62 w 81"/>
                  <a:gd name="T13" fmla="*/ 62 h 81"/>
                  <a:gd name="T14" fmla="*/ 62 w 81"/>
                  <a:gd name="T15" fmla="*/ 19 h 81"/>
                  <a:gd name="T16" fmla="*/ 19 w 81"/>
                  <a:gd name="T17" fmla="*/ 19 h 81"/>
                  <a:gd name="T18" fmla="*/ 19 w 81"/>
                  <a:gd name="T19" fmla="*/ 6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81" y="81"/>
                    </a:moveTo>
                    <a:lnTo>
                      <a:pt x="0" y="81"/>
                    </a:lnTo>
                    <a:lnTo>
                      <a:pt x="0" y="0"/>
                    </a:lnTo>
                    <a:lnTo>
                      <a:pt x="81" y="0"/>
                    </a:lnTo>
                    <a:lnTo>
                      <a:pt x="81" y="81"/>
                    </a:lnTo>
                    <a:close/>
                    <a:moveTo>
                      <a:pt x="19" y="62"/>
                    </a:moveTo>
                    <a:lnTo>
                      <a:pt x="62" y="62"/>
                    </a:lnTo>
                    <a:lnTo>
                      <a:pt x="62" y="19"/>
                    </a:lnTo>
                    <a:lnTo>
                      <a:pt x="19" y="19"/>
                    </a:lnTo>
                    <a:lnTo>
                      <a:pt x="19" y="6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49" name="Freeform 229">
                <a:extLst>
                  <a:ext uri="{FF2B5EF4-FFF2-40B4-BE49-F238E27FC236}">
                    <a16:creationId xmlns:a16="http://schemas.microsoft.com/office/drawing/2014/main" xmlns="" id="{80FC31A1-3C86-A14C-8B50-B862804C59B7}"/>
                  </a:ext>
                </a:extLst>
              </p:cNvPr>
              <p:cNvSpPr>
                <a:spLocks noEditPoints="1"/>
              </p:cNvSpPr>
              <p:nvPr/>
            </p:nvSpPr>
            <p:spPr bwMode="auto">
              <a:xfrm>
                <a:off x="7165661" y="3158747"/>
                <a:ext cx="51659" cy="52967"/>
              </a:xfrm>
              <a:custGeom>
                <a:avLst/>
                <a:gdLst>
                  <a:gd name="T0" fmla="*/ 79 w 79"/>
                  <a:gd name="T1" fmla="*/ 81 h 81"/>
                  <a:gd name="T2" fmla="*/ 0 w 79"/>
                  <a:gd name="T3" fmla="*/ 81 h 81"/>
                  <a:gd name="T4" fmla="*/ 0 w 79"/>
                  <a:gd name="T5" fmla="*/ 0 h 81"/>
                  <a:gd name="T6" fmla="*/ 79 w 79"/>
                  <a:gd name="T7" fmla="*/ 0 h 81"/>
                  <a:gd name="T8" fmla="*/ 79 w 79"/>
                  <a:gd name="T9" fmla="*/ 81 h 81"/>
                  <a:gd name="T10" fmla="*/ 19 w 79"/>
                  <a:gd name="T11" fmla="*/ 62 h 81"/>
                  <a:gd name="T12" fmla="*/ 60 w 79"/>
                  <a:gd name="T13" fmla="*/ 62 h 81"/>
                  <a:gd name="T14" fmla="*/ 60 w 79"/>
                  <a:gd name="T15" fmla="*/ 19 h 81"/>
                  <a:gd name="T16" fmla="*/ 19 w 79"/>
                  <a:gd name="T17" fmla="*/ 19 h 81"/>
                  <a:gd name="T18" fmla="*/ 19 w 79"/>
                  <a:gd name="T19" fmla="*/ 6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1">
                    <a:moveTo>
                      <a:pt x="79" y="81"/>
                    </a:moveTo>
                    <a:lnTo>
                      <a:pt x="0" y="81"/>
                    </a:lnTo>
                    <a:lnTo>
                      <a:pt x="0" y="0"/>
                    </a:lnTo>
                    <a:lnTo>
                      <a:pt x="79" y="0"/>
                    </a:lnTo>
                    <a:lnTo>
                      <a:pt x="79" y="81"/>
                    </a:lnTo>
                    <a:close/>
                    <a:moveTo>
                      <a:pt x="19" y="62"/>
                    </a:moveTo>
                    <a:lnTo>
                      <a:pt x="60" y="62"/>
                    </a:lnTo>
                    <a:lnTo>
                      <a:pt x="60" y="19"/>
                    </a:lnTo>
                    <a:lnTo>
                      <a:pt x="19" y="19"/>
                    </a:lnTo>
                    <a:lnTo>
                      <a:pt x="19" y="6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50" name="Freeform 230">
                <a:extLst>
                  <a:ext uri="{FF2B5EF4-FFF2-40B4-BE49-F238E27FC236}">
                    <a16:creationId xmlns:a16="http://schemas.microsoft.com/office/drawing/2014/main" xmlns="" id="{4B58D2F4-5DF9-DC48-9A96-520F2F39AE52}"/>
                  </a:ext>
                </a:extLst>
              </p:cNvPr>
              <p:cNvSpPr>
                <a:spLocks noEditPoints="1"/>
              </p:cNvSpPr>
              <p:nvPr/>
            </p:nvSpPr>
            <p:spPr bwMode="auto">
              <a:xfrm>
                <a:off x="7117925" y="3235254"/>
                <a:ext cx="30734" cy="31388"/>
              </a:xfrm>
              <a:custGeom>
                <a:avLst/>
                <a:gdLst>
                  <a:gd name="T0" fmla="*/ 47 w 47"/>
                  <a:gd name="T1" fmla="*/ 48 h 48"/>
                  <a:gd name="T2" fmla="*/ 0 w 47"/>
                  <a:gd name="T3" fmla="*/ 48 h 48"/>
                  <a:gd name="T4" fmla="*/ 0 w 47"/>
                  <a:gd name="T5" fmla="*/ 0 h 48"/>
                  <a:gd name="T6" fmla="*/ 47 w 47"/>
                  <a:gd name="T7" fmla="*/ 0 h 48"/>
                  <a:gd name="T8" fmla="*/ 47 w 47"/>
                  <a:gd name="T9" fmla="*/ 48 h 48"/>
                  <a:gd name="T10" fmla="*/ 19 w 47"/>
                  <a:gd name="T11" fmla="*/ 29 h 48"/>
                  <a:gd name="T12" fmla="*/ 28 w 47"/>
                  <a:gd name="T13" fmla="*/ 29 h 48"/>
                  <a:gd name="T14" fmla="*/ 28 w 47"/>
                  <a:gd name="T15" fmla="*/ 19 h 48"/>
                  <a:gd name="T16" fmla="*/ 19 w 47"/>
                  <a:gd name="T17" fmla="*/ 19 h 48"/>
                  <a:gd name="T18" fmla="*/ 19 w 47"/>
                  <a:gd name="T19"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8">
                    <a:moveTo>
                      <a:pt x="47" y="48"/>
                    </a:moveTo>
                    <a:lnTo>
                      <a:pt x="0" y="48"/>
                    </a:lnTo>
                    <a:lnTo>
                      <a:pt x="0" y="0"/>
                    </a:lnTo>
                    <a:lnTo>
                      <a:pt x="47" y="0"/>
                    </a:lnTo>
                    <a:lnTo>
                      <a:pt x="47" y="48"/>
                    </a:lnTo>
                    <a:close/>
                    <a:moveTo>
                      <a:pt x="19" y="29"/>
                    </a:moveTo>
                    <a:lnTo>
                      <a:pt x="28" y="29"/>
                    </a:lnTo>
                    <a:lnTo>
                      <a:pt x="28" y="19"/>
                    </a:lnTo>
                    <a:lnTo>
                      <a:pt x="19" y="19"/>
                    </a:lnTo>
                    <a:lnTo>
                      <a:pt x="19" y="2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51" name="Freeform 231">
                <a:extLst>
                  <a:ext uri="{FF2B5EF4-FFF2-40B4-BE49-F238E27FC236}">
                    <a16:creationId xmlns:a16="http://schemas.microsoft.com/office/drawing/2014/main" xmlns="" id="{8BEBC758-FB50-CB4B-9F9D-B843B79AF246}"/>
                  </a:ext>
                </a:extLst>
              </p:cNvPr>
              <p:cNvSpPr>
                <a:spLocks noEditPoints="1"/>
              </p:cNvSpPr>
              <p:nvPr/>
            </p:nvSpPr>
            <p:spPr bwMode="auto">
              <a:xfrm>
                <a:off x="7006106" y="3157439"/>
                <a:ext cx="72584" cy="71276"/>
              </a:xfrm>
              <a:custGeom>
                <a:avLst/>
                <a:gdLst>
                  <a:gd name="T0" fmla="*/ 111 w 111"/>
                  <a:gd name="T1" fmla="*/ 109 h 109"/>
                  <a:gd name="T2" fmla="*/ 0 w 111"/>
                  <a:gd name="T3" fmla="*/ 109 h 109"/>
                  <a:gd name="T4" fmla="*/ 0 w 111"/>
                  <a:gd name="T5" fmla="*/ 0 h 109"/>
                  <a:gd name="T6" fmla="*/ 111 w 111"/>
                  <a:gd name="T7" fmla="*/ 0 h 109"/>
                  <a:gd name="T8" fmla="*/ 111 w 111"/>
                  <a:gd name="T9" fmla="*/ 109 h 109"/>
                  <a:gd name="T10" fmla="*/ 19 w 111"/>
                  <a:gd name="T11" fmla="*/ 90 h 109"/>
                  <a:gd name="T12" fmla="*/ 92 w 111"/>
                  <a:gd name="T13" fmla="*/ 90 h 109"/>
                  <a:gd name="T14" fmla="*/ 92 w 111"/>
                  <a:gd name="T15" fmla="*/ 19 h 109"/>
                  <a:gd name="T16" fmla="*/ 19 w 111"/>
                  <a:gd name="T17" fmla="*/ 19 h 109"/>
                  <a:gd name="T18" fmla="*/ 19 w 111"/>
                  <a:gd name="T19" fmla="*/ 9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09">
                    <a:moveTo>
                      <a:pt x="111" y="109"/>
                    </a:moveTo>
                    <a:lnTo>
                      <a:pt x="0" y="109"/>
                    </a:lnTo>
                    <a:lnTo>
                      <a:pt x="0" y="0"/>
                    </a:lnTo>
                    <a:lnTo>
                      <a:pt x="111" y="0"/>
                    </a:lnTo>
                    <a:lnTo>
                      <a:pt x="111" y="109"/>
                    </a:lnTo>
                    <a:close/>
                    <a:moveTo>
                      <a:pt x="19" y="90"/>
                    </a:moveTo>
                    <a:lnTo>
                      <a:pt x="92" y="90"/>
                    </a:lnTo>
                    <a:lnTo>
                      <a:pt x="92" y="19"/>
                    </a:lnTo>
                    <a:lnTo>
                      <a:pt x="19" y="19"/>
                    </a:lnTo>
                    <a:lnTo>
                      <a:pt x="19" y="9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sp>
            <p:nvSpPr>
              <p:cNvPr id="152" name="Freeform 232">
                <a:extLst>
                  <a:ext uri="{FF2B5EF4-FFF2-40B4-BE49-F238E27FC236}">
                    <a16:creationId xmlns:a16="http://schemas.microsoft.com/office/drawing/2014/main" xmlns="" id="{1DD2EC37-1598-D54E-94D2-77B85605D9F7}"/>
                  </a:ext>
                </a:extLst>
              </p:cNvPr>
              <p:cNvSpPr>
                <a:spLocks noEditPoints="1"/>
              </p:cNvSpPr>
              <p:nvPr/>
            </p:nvSpPr>
            <p:spPr bwMode="auto">
              <a:xfrm>
                <a:off x="7095692" y="3099895"/>
                <a:ext cx="43812" cy="41850"/>
              </a:xfrm>
              <a:custGeom>
                <a:avLst/>
                <a:gdLst>
                  <a:gd name="T0" fmla="*/ 67 w 67"/>
                  <a:gd name="T1" fmla="*/ 64 h 64"/>
                  <a:gd name="T2" fmla="*/ 0 w 67"/>
                  <a:gd name="T3" fmla="*/ 64 h 64"/>
                  <a:gd name="T4" fmla="*/ 0 w 67"/>
                  <a:gd name="T5" fmla="*/ 0 h 64"/>
                  <a:gd name="T6" fmla="*/ 67 w 67"/>
                  <a:gd name="T7" fmla="*/ 0 h 64"/>
                  <a:gd name="T8" fmla="*/ 67 w 67"/>
                  <a:gd name="T9" fmla="*/ 64 h 64"/>
                  <a:gd name="T10" fmla="*/ 19 w 67"/>
                  <a:gd name="T11" fmla="*/ 45 h 64"/>
                  <a:gd name="T12" fmla="*/ 48 w 67"/>
                  <a:gd name="T13" fmla="*/ 45 h 64"/>
                  <a:gd name="T14" fmla="*/ 48 w 67"/>
                  <a:gd name="T15" fmla="*/ 19 h 64"/>
                  <a:gd name="T16" fmla="*/ 19 w 67"/>
                  <a:gd name="T17" fmla="*/ 19 h 64"/>
                  <a:gd name="T18" fmla="*/ 19 w 67"/>
                  <a:gd name="T19"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4">
                    <a:moveTo>
                      <a:pt x="67" y="64"/>
                    </a:moveTo>
                    <a:lnTo>
                      <a:pt x="0" y="64"/>
                    </a:lnTo>
                    <a:lnTo>
                      <a:pt x="0" y="0"/>
                    </a:lnTo>
                    <a:lnTo>
                      <a:pt x="67" y="0"/>
                    </a:lnTo>
                    <a:lnTo>
                      <a:pt x="67" y="64"/>
                    </a:lnTo>
                    <a:close/>
                    <a:moveTo>
                      <a:pt x="19" y="45"/>
                    </a:moveTo>
                    <a:lnTo>
                      <a:pt x="48" y="45"/>
                    </a:lnTo>
                    <a:lnTo>
                      <a:pt x="48" y="19"/>
                    </a:lnTo>
                    <a:lnTo>
                      <a:pt x="19" y="19"/>
                    </a:lnTo>
                    <a:lnTo>
                      <a:pt x="19" y="4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ln w="0"/>
                  <a:solidFill>
                    <a:schemeClr val="bg2"/>
                  </a:solidFill>
                  <a:effectLst>
                    <a:outerShdw blurRad="38100" dist="19050" dir="2700000" algn="tl" rotWithShape="0">
                      <a:srgbClr val="000000">
                        <a:alpha val="40000"/>
                      </a:srgbClr>
                    </a:outerShdw>
                  </a:effectLst>
                </a:endParaRPr>
              </a:p>
            </p:txBody>
          </p:sp>
        </p:grpSp>
      </p:grpSp>
      <p:grpSp>
        <p:nvGrpSpPr>
          <p:cNvPr id="3" name="Group 2">
            <a:extLst>
              <a:ext uri="{FF2B5EF4-FFF2-40B4-BE49-F238E27FC236}">
                <a16:creationId xmlns:a16="http://schemas.microsoft.com/office/drawing/2014/main" xmlns="" id="{2BD48B28-53CF-B043-80F8-4AACD62AFBBF}"/>
              </a:ext>
            </a:extLst>
          </p:cNvPr>
          <p:cNvGrpSpPr/>
          <p:nvPr/>
        </p:nvGrpSpPr>
        <p:grpSpPr>
          <a:xfrm>
            <a:off x="1981200" y="1175505"/>
            <a:ext cx="1010793" cy="976002"/>
            <a:chOff x="347948" y="1407569"/>
            <a:chExt cx="1010793" cy="976002"/>
          </a:xfrm>
        </p:grpSpPr>
        <p:pic>
          <p:nvPicPr>
            <p:cNvPr id="154" name="Picture 153" descr="refresh-arrows-icon-blue.png">
              <a:extLst>
                <a:ext uri="{FF2B5EF4-FFF2-40B4-BE49-F238E27FC236}">
                  <a16:creationId xmlns:a16="http://schemas.microsoft.com/office/drawing/2014/main" xmlns="" id="{CFFA0331-ECFB-334A-822C-96868345F92B}"/>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465242" y="1407569"/>
              <a:ext cx="812800" cy="812800"/>
            </a:xfrm>
            <a:prstGeom prst="rect">
              <a:avLst/>
            </a:prstGeom>
            <a:ln>
              <a:noFill/>
            </a:ln>
          </p:spPr>
        </p:pic>
        <p:sp>
          <p:nvSpPr>
            <p:cNvPr id="155" name="TextBox 154">
              <a:extLst>
                <a:ext uri="{FF2B5EF4-FFF2-40B4-BE49-F238E27FC236}">
                  <a16:creationId xmlns:a16="http://schemas.microsoft.com/office/drawing/2014/main" xmlns="" id="{B15ADFCA-048A-7A42-B2BA-68600BE4ECCF}"/>
                </a:ext>
              </a:extLst>
            </p:cNvPr>
            <p:cNvSpPr txBox="1"/>
            <p:nvPr/>
          </p:nvSpPr>
          <p:spPr>
            <a:xfrm>
              <a:off x="347948" y="2106572"/>
              <a:ext cx="1010793" cy="276999"/>
            </a:xfrm>
            <a:prstGeom prst="rect">
              <a:avLst/>
            </a:prstGeom>
            <a:noFill/>
          </p:spPr>
          <p:txBody>
            <a:bodyPr wrap="square" rtlCol="0">
              <a:spAutoFit/>
            </a:bodyPr>
            <a:lstStyle/>
            <a:p>
              <a:pPr algn="ctr">
                <a:buClr>
                  <a:srgbClr val="007DB8"/>
                </a:buClr>
              </a:pPr>
              <a:r>
                <a:rPr lang="es-419" sz="1200">
                  <a:solidFill>
                    <a:schemeClr val="bg2"/>
                  </a:solidFill>
                </a:rPr>
                <a:t>Replicación</a:t>
              </a:r>
            </a:p>
          </p:txBody>
        </p:sp>
      </p:grpSp>
      <p:grpSp>
        <p:nvGrpSpPr>
          <p:cNvPr id="13" name="Group 12">
            <a:extLst>
              <a:ext uri="{FF2B5EF4-FFF2-40B4-BE49-F238E27FC236}">
                <a16:creationId xmlns:a16="http://schemas.microsoft.com/office/drawing/2014/main" xmlns="" id="{57BF5278-CC97-474A-9A36-8C898E5FDD1E}"/>
              </a:ext>
            </a:extLst>
          </p:cNvPr>
          <p:cNvGrpSpPr/>
          <p:nvPr/>
        </p:nvGrpSpPr>
        <p:grpSpPr>
          <a:xfrm>
            <a:off x="7086600" y="1175438"/>
            <a:ext cx="1535071" cy="1160735"/>
            <a:chOff x="7086600" y="1407502"/>
            <a:chExt cx="1535071" cy="1160735"/>
          </a:xfrm>
        </p:grpSpPr>
        <p:sp>
          <p:nvSpPr>
            <p:cNvPr id="78" name="TextBox 77">
              <a:extLst>
                <a:ext uri="{FF2B5EF4-FFF2-40B4-BE49-F238E27FC236}">
                  <a16:creationId xmlns:a16="http://schemas.microsoft.com/office/drawing/2014/main" xmlns="" id="{CD1E088B-2D02-D745-B09F-D6B1BECBAD19}"/>
                </a:ext>
              </a:extLst>
            </p:cNvPr>
            <p:cNvSpPr txBox="1"/>
            <p:nvPr/>
          </p:nvSpPr>
          <p:spPr>
            <a:xfrm>
              <a:off x="7086600" y="2106572"/>
              <a:ext cx="1535071" cy="461665"/>
            </a:xfrm>
            <a:prstGeom prst="rect">
              <a:avLst/>
            </a:prstGeom>
            <a:noFill/>
          </p:spPr>
          <p:txBody>
            <a:bodyPr wrap="square" rtlCol="0">
              <a:spAutoFit/>
            </a:bodyPr>
            <a:lstStyle/>
            <a:p>
              <a:pPr algn="ctr">
                <a:buClr>
                  <a:srgbClr val="007DB8"/>
                </a:buClr>
              </a:pPr>
              <a:r>
                <a:rPr lang="es-419" sz="1200">
                  <a:solidFill>
                    <a:schemeClr val="bg2"/>
                  </a:solidFill>
                </a:rPr>
                <a:t>Acceso instantáneo </a:t>
              </a:r>
              <a:br>
                <a:rPr lang="es-419" sz="1200">
                  <a:solidFill>
                    <a:schemeClr val="bg2"/>
                  </a:solidFill>
                </a:rPr>
              </a:br>
              <a:r>
                <a:rPr lang="es-419" sz="1200">
                  <a:solidFill>
                    <a:schemeClr val="bg2"/>
                  </a:solidFill>
                </a:rPr>
                <a:t>+ restauración</a:t>
              </a:r>
            </a:p>
          </p:txBody>
        </p:sp>
        <p:grpSp>
          <p:nvGrpSpPr>
            <p:cNvPr id="11" name="Group 10">
              <a:extLst>
                <a:ext uri="{FF2B5EF4-FFF2-40B4-BE49-F238E27FC236}">
                  <a16:creationId xmlns:a16="http://schemas.microsoft.com/office/drawing/2014/main" xmlns="" id="{8874A0E0-33A1-8E4F-B489-29BD03A8B0DC}"/>
                </a:ext>
              </a:extLst>
            </p:cNvPr>
            <p:cNvGrpSpPr/>
            <p:nvPr/>
          </p:nvGrpSpPr>
          <p:grpSpPr>
            <a:xfrm>
              <a:off x="7406708" y="1407502"/>
              <a:ext cx="812800" cy="812800"/>
              <a:chOff x="7793968" y="1407502"/>
              <a:chExt cx="812800" cy="812800"/>
            </a:xfrm>
          </p:grpSpPr>
          <p:pic>
            <p:nvPicPr>
              <p:cNvPr id="83" name="Picture 82" descr="refresh-arrows-icon-blue.png">
                <a:extLst>
                  <a:ext uri="{FF2B5EF4-FFF2-40B4-BE49-F238E27FC236}">
                    <a16:creationId xmlns:a16="http://schemas.microsoft.com/office/drawing/2014/main" xmlns="" id="{A2760BEA-C715-C54D-A779-0C88C9B54122}"/>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7793968" y="1407502"/>
                <a:ext cx="812800" cy="812800"/>
              </a:xfrm>
              <a:prstGeom prst="rect">
                <a:avLst/>
              </a:prstGeom>
            </p:spPr>
          </p:pic>
          <p:pic>
            <p:nvPicPr>
              <p:cNvPr id="10" name="Picture 9">
                <a:extLst>
                  <a:ext uri="{FF2B5EF4-FFF2-40B4-BE49-F238E27FC236}">
                    <a16:creationId xmlns:a16="http://schemas.microsoft.com/office/drawing/2014/main" xmlns="" id="{4D97F00B-510B-6A4D-A7E8-3F2239934EC0}"/>
                  </a:ext>
                </a:extLst>
              </p:cNvPr>
              <p:cNvPicPr>
                <a:picLocks noChangeAspect="1"/>
              </p:cNvPicPr>
              <p:nvPr/>
            </p:nvPicPr>
            <p:blipFill>
              <a:blip r:embed="rId9" cstate="screen">
                <a:lum bright="-100000"/>
                <a:extLst>
                  <a:ext uri="{28A0092B-C50C-407E-A947-70E740481C1C}">
                    <a14:useLocalDpi xmlns:a14="http://schemas.microsoft.com/office/drawing/2010/main"/>
                  </a:ext>
                </a:extLst>
              </a:blip>
              <a:stretch>
                <a:fillRect/>
              </a:stretch>
            </p:blipFill>
            <p:spPr>
              <a:xfrm>
                <a:off x="8120673" y="1712185"/>
                <a:ext cx="175022" cy="206437"/>
              </a:xfrm>
              <a:prstGeom prst="rect">
                <a:avLst/>
              </a:prstGeom>
            </p:spPr>
          </p:pic>
        </p:grpSp>
      </p:grpSp>
      <p:grpSp>
        <p:nvGrpSpPr>
          <p:cNvPr id="4" name="Group 3">
            <a:extLst>
              <a:ext uri="{FF2B5EF4-FFF2-40B4-BE49-F238E27FC236}">
                <a16:creationId xmlns:a16="http://schemas.microsoft.com/office/drawing/2014/main" xmlns="" id="{66FB7870-973D-487C-8746-D1AB7B446729}"/>
              </a:ext>
            </a:extLst>
          </p:cNvPr>
          <p:cNvGrpSpPr/>
          <p:nvPr/>
        </p:nvGrpSpPr>
        <p:grpSpPr>
          <a:xfrm>
            <a:off x="628974" y="2508863"/>
            <a:ext cx="1181849" cy="1124116"/>
            <a:chOff x="628974" y="2740927"/>
            <a:chExt cx="1181849" cy="1124116"/>
          </a:xfrm>
        </p:grpSpPr>
        <p:pic>
          <p:nvPicPr>
            <p:cNvPr id="75" name="Picture 74">
              <a:extLst>
                <a:ext uri="{FF2B5EF4-FFF2-40B4-BE49-F238E27FC236}">
                  <a16:creationId xmlns:a16="http://schemas.microsoft.com/office/drawing/2014/main" xmlns="" id="{516B6C14-6A0E-BB4F-B5A2-81D03F09F80C}"/>
                </a:ext>
              </a:extLst>
            </p:cNvPr>
            <p:cNvPicPr>
              <a:picLocks noChangeAspect="1"/>
            </p:cNvPicPr>
            <p:nvPr/>
          </p:nvPicPr>
          <p:blipFill>
            <a:blip r:embed="rId10" cstate="screen">
              <a:lum bright="-100000"/>
              <a:extLst>
                <a:ext uri="{28A0092B-C50C-407E-A947-70E740481C1C}">
                  <a14:useLocalDpi xmlns:a14="http://schemas.microsoft.com/office/drawing/2010/main"/>
                </a:ext>
              </a:extLst>
            </a:blip>
            <a:stretch>
              <a:fillRect/>
            </a:stretch>
          </p:blipFill>
          <p:spPr>
            <a:xfrm>
              <a:off x="912217" y="2740927"/>
              <a:ext cx="615362" cy="599309"/>
            </a:xfrm>
            <a:prstGeom prst="rect">
              <a:avLst/>
            </a:prstGeom>
          </p:spPr>
        </p:pic>
        <p:sp>
          <p:nvSpPr>
            <p:cNvPr id="79" name="TextBox 78">
              <a:extLst>
                <a:ext uri="{FF2B5EF4-FFF2-40B4-BE49-F238E27FC236}">
                  <a16:creationId xmlns:a16="http://schemas.microsoft.com/office/drawing/2014/main" xmlns="" id="{EB2B7FB9-59A4-224A-BBE2-2BAF3AA031CC}"/>
                </a:ext>
              </a:extLst>
            </p:cNvPr>
            <p:cNvSpPr txBox="1"/>
            <p:nvPr/>
          </p:nvSpPr>
          <p:spPr>
            <a:xfrm>
              <a:off x="628974" y="3403378"/>
              <a:ext cx="1181849" cy="461665"/>
            </a:xfrm>
            <a:prstGeom prst="rect">
              <a:avLst/>
            </a:prstGeom>
            <a:noFill/>
          </p:spPr>
          <p:txBody>
            <a:bodyPr wrap="square" rtlCol="0">
              <a:spAutoFit/>
            </a:bodyPr>
            <a:lstStyle/>
            <a:p>
              <a:pPr algn="ctr">
                <a:buClr>
                  <a:srgbClr val="007DB8"/>
                </a:buClr>
              </a:pPr>
              <a:r>
                <a:rPr lang="es-419" sz="1200">
                  <a:solidFill>
                    <a:schemeClr val="bg2"/>
                  </a:solidFill>
                </a:rPr>
                <a:t>Búsqueda </a:t>
              </a:r>
            </a:p>
            <a:p>
              <a:pPr algn="ctr">
                <a:buClr>
                  <a:srgbClr val="007DB8"/>
                </a:buClr>
              </a:pPr>
              <a:r>
                <a:rPr lang="es-419" sz="1200">
                  <a:solidFill>
                    <a:schemeClr val="bg2"/>
                  </a:solidFill>
                </a:rPr>
                <a:t>y análisis</a:t>
              </a:r>
            </a:p>
          </p:txBody>
        </p:sp>
      </p:grpSp>
      <p:grpSp>
        <p:nvGrpSpPr>
          <p:cNvPr id="8" name="Group 7">
            <a:extLst>
              <a:ext uri="{FF2B5EF4-FFF2-40B4-BE49-F238E27FC236}">
                <a16:creationId xmlns:a16="http://schemas.microsoft.com/office/drawing/2014/main" xmlns="" id="{9E06AD7F-A13C-49ED-9D88-8633B9F9D089}"/>
              </a:ext>
            </a:extLst>
          </p:cNvPr>
          <p:cNvGrpSpPr/>
          <p:nvPr/>
        </p:nvGrpSpPr>
        <p:grpSpPr>
          <a:xfrm>
            <a:off x="7320593" y="2534720"/>
            <a:ext cx="1181849" cy="1055373"/>
            <a:chOff x="7320593" y="2766784"/>
            <a:chExt cx="1181849" cy="1055373"/>
          </a:xfrm>
        </p:grpSpPr>
        <p:grpSp>
          <p:nvGrpSpPr>
            <p:cNvPr id="80" name="Group 126">
              <a:extLst>
                <a:ext uri="{FF2B5EF4-FFF2-40B4-BE49-F238E27FC236}">
                  <a16:creationId xmlns:a16="http://schemas.microsoft.com/office/drawing/2014/main" xmlns="" id="{8E686DB2-138B-6E44-B925-01EEE2217423}"/>
                </a:ext>
              </a:extLst>
            </p:cNvPr>
            <p:cNvGrpSpPr>
              <a:grpSpLocks noChangeAspect="1"/>
            </p:cNvGrpSpPr>
            <p:nvPr/>
          </p:nvGrpSpPr>
          <p:grpSpPr bwMode="auto">
            <a:xfrm>
              <a:off x="7635981" y="2766784"/>
              <a:ext cx="551072" cy="510392"/>
              <a:chOff x="4184" y="1441"/>
              <a:chExt cx="1016" cy="941"/>
            </a:xfrm>
            <a:solidFill>
              <a:schemeClr val="bg2"/>
            </a:solidFill>
          </p:grpSpPr>
          <p:sp>
            <p:nvSpPr>
              <p:cNvPr id="81" name="Freeform 127">
                <a:extLst>
                  <a:ext uri="{FF2B5EF4-FFF2-40B4-BE49-F238E27FC236}">
                    <a16:creationId xmlns:a16="http://schemas.microsoft.com/office/drawing/2014/main" xmlns="" id="{26E245B5-9AB3-E64E-A619-49F8C19D03DD}"/>
                  </a:ext>
                </a:extLst>
              </p:cNvPr>
              <p:cNvSpPr>
                <a:spLocks noEditPoints="1"/>
              </p:cNvSpPr>
              <p:nvPr/>
            </p:nvSpPr>
            <p:spPr bwMode="auto">
              <a:xfrm>
                <a:off x="4451" y="1441"/>
                <a:ext cx="749" cy="750"/>
              </a:xfrm>
              <a:custGeom>
                <a:avLst/>
                <a:gdLst>
                  <a:gd name="T0" fmla="*/ 255 w 315"/>
                  <a:gd name="T1" fmla="*/ 315 h 315"/>
                  <a:gd name="T2" fmla="*/ 227 w 315"/>
                  <a:gd name="T3" fmla="*/ 315 h 315"/>
                  <a:gd name="T4" fmla="*/ 209 w 315"/>
                  <a:gd name="T5" fmla="*/ 309 h 315"/>
                  <a:gd name="T6" fmla="*/ 201 w 315"/>
                  <a:gd name="T7" fmla="*/ 309 h 315"/>
                  <a:gd name="T8" fmla="*/ 183 w 315"/>
                  <a:gd name="T9" fmla="*/ 315 h 315"/>
                  <a:gd name="T10" fmla="*/ 147 w 315"/>
                  <a:gd name="T11" fmla="*/ 315 h 315"/>
                  <a:gd name="T12" fmla="*/ 119 w 315"/>
                  <a:gd name="T13" fmla="*/ 315 h 315"/>
                  <a:gd name="T14" fmla="*/ 101 w 315"/>
                  <a:gd name="T15" fmla="*/ 309 h 315"/>
                  <a:gd name="T16" fmla="*/ 93 w 315"/>
                  <a:gd name="T17" fmla="*/ 309 h 315"/>
                  <a:gd name="T18" fmla="*/ 75 w 315"/>
                  <a:gd name="T19" fmla="*/ 315 h 315"/>
                  <a:gd name="T20" fmla="*/ 39 w 315"/>
                  <a:gd name="T21" fmla="*/ 315 h 315"/>
                  <a:gd name="T22" fmla="*/ 281 w 315"/>
                  <a:gd name="T23" fmla="*/ 308 h 315"/>
                  <a:gd name="T24" fmla="*/ 16 w 315"/>
                  <a:gd name="T25" fmla="*/ 299 h 315"/>
                  <a:gd name="T26" fmla="*/ 307 w 315"/>
                  <a:gd name="T27" fmla="*/ 298 h 315"/>
                  <a:gd name="T28" fmla="*/ 7 w 315"/>
                  <a:gd name="T29" fmla="*/ 297 h 315"/>
                  <a:gd name="T30" fmla="*/ 0 w 315"/>
                  <a:gd name="T31" fmla="*/ 279 h 315"/>
                  <a:gd name="T32" fmla="*/ 0 w 315"/>
                  <a:gd name="T33" fmla="*/ 279 h 315"/>
                  <a:gd name="T34" fmla="*/ 6 w 315"/>
                  <a:gd name="T35" fmla="*/ 260 h 315"/>
                  <a:gd name="T36" fmla="*/ 309 w 315"/>
                  <a:gd name="T37" fmla="*/ 254 h 315"/>
                  <a:gd name="T38" fmla="*/ 0 w 315"/>
                  <a:gd name="T39" fmla="*/ 232 h 315"/>
                  <a:gd name="T40" fmla="*/ 315 w 315"/>
                  <a:gd name="T41" fmla="*/ 226 h 315"/>
                  <a:gd name="T42" fmla="*/ 6 w 315"/>
                  <a:gd name="T43" fmla="*/ 224 h 315"/>
                  <a:gd name="T44" fmla="*/ 6 w 315"/>
                  <a:gd name="T45" fmla="*/ 206 h 315"/>
                  <a:gd name="T46" fmla="*/ 309 w 315"/>
                  <a:gd name="T47" fmla="*/ 200 h 315"/>
                  <a:gd name="T48" fmla="*/ 0 w 315"/>
                  <a:gd name="T49" fmla="*/ 178 h 315"/>
                  <a:gd name="T50" fmla="*/ 315 w 315"/>
                  <a:gd name="T51" fmla="*/ 172 h 315"/>
                  <a:gd name="T52" fmla="*/ 6 w 315"/>
                  <a:gd name="T53" fmla="*/ 170 h 315"/>
                  <a:gd name="T54" fmla="*/ 6 w 315"/>
                  <a:gd name="T55" fmla="*/ 152 h 315"/>
                  <a:gd name="T56" fmla="*/ 309 w 315"/>
                  <a:gd name="T57" fmla="*/ 146 h 315"/>
                  <a:gd name="T58" fmla="*/ 0 w 315"/>
                  <a:gd name="T59" fmla="*/ 124 h 315"/>
                  <a:gd name="T60" fmla="*/ 315 w 315"/>
                  <a:gd name="T61" fmla="*/ 118 h 315"/>
                  <a:gd name="T62" fmla="*/ 6 w 315"/>
                  <a:gd name="T63" fmla="*/ 116 h 315"/>
                  <a:gd name="T64" fmla="*/ 6 w 315"/>
                  <a:gd name="T65" fmla="*/ 98 h 315"/>
                  <a:gd name="T66" fmla="*/ 309 w 315"/>
                  <a:gd name="T67" fmla="*/ 92 h 315"/>
                  <a:gd name="T68" fmla="*/ 0 w 315"/>
                  <a:gd name="T69" fmla="*/ 70 h 315"/>
                  <a:gd name="T70" fmla="*/ 315 w 315"/>
                  <a:gd name="T71" fmla="*/ 64 h 315"/>
                  <a:gd name="T72" fmla="*/ 6 w 315"/>
                  <a:gd name="T73" fmla="*/ 62 h 315"/>
                  <a:gd name="T74" fmla="*/ 6 w 315"/>
                  <a:gd name="T75" fmla="*/ 44 h 315"/>
                  <a:gd name="T76" fmla="*/ 6 w 315"/>
                  <a:gd name="T77" fmla="*/ 44 h 315"/>
                  <a:gd name="T78" fmla="*/ 9 w 315"/>
                  <a:gd name="T79" fmla="*/ 28 h 315"/>
                  <a:gd name="T80" fmla="*/ 298 w 315"/>
                  <a:gd name="T81" fmla="*/ 16 h 315"/>
                  <a:gd name="T82" fmla="*/ 24 w 315"/>
                  <a:gd name="T83" fmla="*/ 4 h 315"/>
                  <a:gd name="T84" fmla="*/ 295 w 315"/>
                  <a:gd name="T85" fmla="*/ 6 h 315"/>
                  <a:gd name="T86" fmla="*/ 42 w 315"/>
                  <a:gd name="T87" fmla="*/ 6 h 315"/>
                  <a:gd name="T88" fmla="*/ 266 w 315"/>
                  <a:gd name="T89" fmla="*/ 0 h 315"/>
                  <a:gd name="T90" fmla="*/ 248 w 315"/>
                  <a:gd name="T91" fmla="*/ 0 h 315"/>
                  <a:gd name="T92" fmla="*/ 240 w 315"/>
                  <a:gd name="T93" fmla="*/ 0 h 315"/>
                  <a:gd name="T94" fmla="*/ 222 w 315"/>
                  <a:gd name="T95" fmla="*/ 6 h 315"/>
                  <a:gd name="T96" fmla="*/ 186 w 315"/>
                  <a:gd name="T97" fmla="*/ 6 h 315"/>
                  <a:gd name="T98" fmla="*/ 158 w 315"/>
                  <a:gd name="T99" fmla="*/ 6 h 315"/>
                  <a:gd name="T100" fmla="*/ 140 w 315"/>
                  <a:gd name="T101" fmla="*/ 0 h 315"/>
                  <a:gd name="T102" fmla="*/ 132 w 315"/>
                  <a:gd name="T103" fmla="*/ 0 h 315"/>
                  <a:gd name="T104" fmla="*/ 114 w 315"/>
                  <a:gd name="T105" fmla="*/ 6 h 315"/>
                  <a:gd name="T106" fmla="*/ 78 w 315"/>
                  <a:gd name="T107" fmla="*/ 6 h 315"/>
                  <a:gd name="T108" fmla="*/ 50 w 315"/>
                  <a:gd name="T109"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 h="315">
                    <a:moveTo>
                      <a:pt x="274" y="315"/>
                    </a:moveTo>
                    <a:cubicBezTo>
                      <a:pt x="263" y="315"/>
                      <a:pt x="263" y="315"/>
                      <a:pt x="263" y="315"/>
                    </a:cubicBezTo>
                    <a:cubicBezTo>
                      <a:pt x="263" y="309"/>
                      <a:pt x="263" y="309"/>
                      <a:pt x="263" y="309"/>
                    </a:cubicBezTo>
                    <a:cubicBezTo>
                      <a:pt x="273" y="309"/>
                      <a:pt x="273" y="309"/>
                      <a:pt x="273" y="309"/>
                    </a:cubicBezTo>
                    <a:lnTo>
                      <a:pt x="274" y="315"/>
                    </a:lnTo>
                    <a:close/>
                    <a:moveTo>
                      <a:pt x="255" y="315"/>
                    </a:moveTo>
                    <a:cubicBezTo>
                      <a:pt x="245" y="315"/>
                      <a:pt x="245" y="315"/>
                      <a:pt x="245" y="315"/>
                    </a:cubicBezTo>
                    <a:cubicBezTo>
                      <a:pt x="245" y="309"/>
                      <a:pt x="245" y="309"/>
                      <a:pt x="245" y="309"/>
                    </a:cubicBezTo>
                    <a:cubicBezTo>
                      <a:pt x="255" y="309"/>
                      <a:pt x="255" y="309"/>
                      <a:pt x="255" y="309"/>
                    </a:cubicBezTo>
                    <a:lnTo>
                      <a:pt x="255" y="315"/>
                    </a:lnTo>
                    <a:close/>
                    <a:moveTo>
                      <a:pt x="237" y="315"/>
                    </a:moveTo>
                    <a:cubicBezTo>
                      <a:pt x="227" y="315"/>
                      <a:pt x="227" y="315"/>
                      <a:pt x="227" y="315"/>
                    </a:cubicBezTo>
                    <a:cubicBezTo>
                      <a:pt x="227" y="309"/>
                      <a:pt x="227" y="309"/>
                      <a:pt x="227" y="309"/>
                    </a:cubicBezTo>
                    <a:cubicBezTo>
                      <a:pt x="237" y="309"/>
                      <a:pt x="237" y="309"/>
                      <a:pt x="237" y="309"/>
                    </a:cubicBezTo>
                    <a:lnTo>
                      <a:pt x="237" y="315"/>
                    </a:lnTo>
                    <a:close/>
                    <a:moveTo>
                      <a:pt x="219" y="315"/>
                    </a:moveTo>
                    <a:cubicBezTo>
                      <a:pt x="209" y="315"/>
                      <a:pt x="209" y="315"/>
                      <a:pt x="209" y="315"/>
                    </a:cubicBezTo>
                    <a:cubicBezTo>
                      <a:pt x="209" y="309"/>
                      <a:pt x="209" y="309"/>
                      <a:pt x="209" y="309"/>
                    </a:cubicBezTo>
                    <a:cubicBezTo>
                      <a:pt x="219" y="309"/>
                      <a:pt x="219" y="309"/>
                      <a:pt x="219" y="309"/>
                    </a:cubicBezTo>
                    <a:lnTo>
                      <a:pt x="219" y="315"/>
                    </a:lnTo>
                    <a:close/>
                    <a:moveTo>
                      <a:pt x="201" y="315"/>
                    </a:moveTo>
                    <a:cubicBezTo>
                      <a:pt x="191" y="315"/>
                      <a:pt x="191" y="315"/>
                      <a:pt x="191" y="315"/>
                    </a:cubicBezTo>
                    <a:cubicBezTo>
                      <a:pt x="191" y="309"/>
                      <a:pt x="191" y="309"/>
                      <a:pt x="191" y="309"/>
                    </a:cubicBezTo>
                    <a:cubicBezTo>
                      <a:pt x="201" y="309"/>
                      <a:pt x="201" y="309"/>
                      <a:pt x="201" y="309"/>
                    </a:cubicBezTo>
                    <a:lnTo>
                      <a:pt x="201" y="315"/>
                    </a:lnTo>
                    <a:close/>
                    <a:moveTo>
                      <a:pt x="183" y="315"/>
                    </a:moveTo>
                    <a:cubicBezTo>
                      <a:pt x="173" y="315"/>
                      <a:pt x="173" y="315"/>
                      <a:pt x="173" y="315"/>
                    </a:cubicBezTo>
                    <a:cubicBezTo>
                      <a:pt x="173" y="309"/>
                      <a:pt x="173" y="309"/>
                      <a:pt x="173" y="309"/>
                    </a:cubicBezTo>
                    <a:cubicBezTo>
                      <a:pt x="183" y="309"/>
                      <a:pt x="183" y="309"/>
                      <a:pt x="183" y="309"/>
                    </a:cubicBezTo>
                    <a:lnTo>
                      <a:pt x="183" y="315"/>
                    </a:lnTo>
                    <a:close/>
                    <a:moveTo>
                      <a:pt x="165" y="315"/>
                    </a:moveTo>
                    <a:cubicBezTo>
                      <a:pt x="155" y="315"/>
                      <a:pt x="155" y="315"/>
                      <a:pt x="155" y="315"/>
                    </a:cubicBezTo>
                    <a:cubicBezTo>
                      <a:pt x="155" y="309"/>
                      <a:pt x="155" y="309"/>
                      <a:pt x="155" y="309"/>
                    </a:cubicBezTo>
                    <a:cubicBezTo>
                      <a:pt x="165" y="309"/>
                      <a:pt x="165" y="309"/>
                      <a:pt x="165" y="309"/>
                    </a:cubicBezTo>
                    <a:lnTo>
                      <a:pt x="165" y="315"/>
                    </a:lnTo>
                    <a:close/>
                    <a:moveTo>
                      <a:pt x="147" y="315"/>
                    </a:moveTo>
                    <a:cubicBezTo>
                      <a:pt x="137" y="315"/>
                      <a:pt x="137" y="315"/>
                      <a:pt x="137" y="315"/>
                    </a:cubicBezTo>
                    <a:cubicBezTo>
                      <a:pt x="137" y="309"/>
                      <a:pt x="137" y="309"/>
                      <a:pt x="137" y="309"/>
                    </a:cubicBezTo>
                    <a:cubicBezTo>
                      <a:pt x="147" y="309"/>
                      <a:pt x="147" y="309"/>
                      <a:pt x="147" y="309"/>
                    </a:cubicBezTo>
                    <a:lnTo>
                      <a:pt x="147" y="315"/>
                    </a:lnTo>
                    <a:close/>
                    <a:moveTo>
                      <a:pt x="129" y="315"/>
                    </a:moveTo>
                    <a:cubicBezTo>
                      <a:pt x="119" y="315"/>
                      <a:pt x="119" y="315"/>
                      <a:pt x="119" y="315"/>
                    </a:cubicBezTo>
                    <a:cubicBezTo>
                      <a:pt x="119" y="309"/>
                      <a:pt x="119" y="309"/>
                      <a:pt x="119" y="309"/>
                    </a:cubicBezTo>
                    <a:cubicBezTo>
                      <a:pt x="129" y="309"/>
                      <a:pt x="129" y="309"/>
                      <a:pt x="129" y="309"/>
                    </a:cubicBezTo>
                    <a:lnTo>
                      <a:pt x="129" y="315"/>
                    </a:lnTo>
                    <a:close/>
                    <a:moveTo>
                      <a:pt x="111" y="315"/>
                    </a:moveTo>
                    <a:cubicBezTo>
                      <a:pt x="101" y="315"/>
                      <a:pt x="101" y="315"/>
                      <a:pt x="101" y="315"/>
                    </a:cubicBezTo>
                    <a:cubicBezTo>
                      <a:pt x="101" y="309"/>
                      <a:pt x="101" y="309"/>
                      <a:pt x="101" y="309"/>
                    </a:cubicBezTo>
                    <a:cubicBezTo>
                      <a:pt x="111" y="309"/>
                      <a:pt x="111" y="309"/>
                      <a:pt x="111" y="309"/>
                    </a:cubicBezTo>
                    <a:lnTo>
                      <a:pt x="111" y="315"/>
                    </a:lnTo>
                    <a:close/>
                    <a:moveTo>
                      <a:pt x="93" y="315"/>
                    </a:moveTo>
                    <a:cubicBezTo>
                      <a:pt x="83" y="315"/>
                      <a:pt x="83" y="315"/>
                      <a:pt x="83" y="315"/>
                    </a:cubicBezTo>
                    <a:cubicBezTo>
                      <a:pt x="83" y="309"/>
                      <a:pt x="83" y="309"/>
                      <a:pt x="83" y="309"/>
                    </a:cubicBezTo>
                    <a:cubicBezTo>
                      <a:pt x="93" y="309"/>
                      <a:pt x="93" y="309"/>
                      <a:pt x="93" y="309"/>
                    </a:cubicBezTo>
                    <a:lnTo>
                      <a:pt x="93" y="315"/>
                    </a:lnTo>
                    <a:close/>
                    <a:moveTo>
                      <a:pt x="75" y="315"/>
                    </a:moveTo>
                    <a:cubicBezTo>
                      <a:pt x="65" y="315"/>
                      <a:pt x="65" y="315"/>
                      <a:pt x="65" y="315"/>
                    </a:cubicBezTo>
                    <a:cubicBezTo>
                      <a:pt x="65" y="309"/>
                      <a:pt x="65" y="309"/>
                      <a:pt x="65" y="309"/>
                    </a:cubicBezTo>
                    <a:cubicBezTo>
                      <a:pt x="75" y="309"/>
                      <a:pt x="75" y="309"/>
                      <a:pt x="75" y="309"/>
                    </a:cubicBezTo>
                    <a:lnTo>
                      <a:pt x="75" y="315"/>
                    </a:lnTo>
                    <a:close/>
                    <a:moveTo>
                      <a:pt x="57" y="315"/>
                    </a:moveTo>
                    <a:cubicBezTo>
                      <a:pt x="47" y="315"/>
                      <a:pt x="47" y="315"/>
                      <a:pt x="47" y="315"/>
                    </a:cubicBezTo>
                    <a:cubicBezTo>
                      <a:pt x="47" y="309"/>
                      <a:pt x="47" y="309"/>
                      <a:pt x="47" y="309"/>
                    </a:cubicBezTo>
                    <a:cubicBezTo>
                      <a:pt x="57" y="309"/>
                      <a:pt x="57" y="309"/>
                      <a:pt x="57" y="309"/>
                    </a:cubicBezTo>
                    <a:lnTo>
                      <a:pt x="57" y="315"/>
                    </a:lnTo>
                    <a:close/>
                    <a:moveTo>
                      <a:pt x="39" y="315"/>
                    </a:moveTo>
                    <a:cubicBezTo>
                      <a:pt x="36" y="315"/>
                      <a:pt x="32" y="314"/>
                      <a:pt x="29" y="313"/>
                    </a:cubicBezTo>
                    <a:cubicBezTo>
                      <a:pt x="30" y="308"/>
                      <a:pt x="30" y="308"/>
                      <a:pt x="30" y="308"/>
                    </a:cubicBezTo>
                    <a:cubicBezTo>
                      <a:pt x="33" y="308"/>
                      <a:pt x="36" y="309"/>
                      <a:pt x="40" y="309"/>
                    </a:cubicBezTo>
                    <a:lnTo>
                      <a:pt x="39" y="315"/>
                    </a:lnTo>
                    <a:close/>
                    <a:moveTo>
                      <a:pt x="282" y="314"/>
                    </a:moveTo>
                    <a:cubicBezTo>
                      <a:pt x="281" y="308"/>
                      <a:pt x="281" y="308"/>
                      <a:pt x="281" y="308"/>
                    </a:cubicBezTo>
                    <a:cubicBezTo>
                      <a:pt x="284" y="308"/>
                      <a:pt x="287" y="307"/>
                      <a:pt x="290" y="305"/>
                    </a:cubicBezTo>
                    <a:cubicBezTo>
                      <a:pt x="292" y="311"/>
                      <a:pt x="292" y="311"/>
                      <a:pt x="292" y="311"/>
                    </a:cubicBezTo>
                    <a:cubicBezTo>
                      <a:pt x="289" y="312"/>
                      <a:pt x="286" y="314"/>
                      <a:pt x="282" y="314"/>
                    </a:cubicBezTo>
                    <a:close/>
                    <a:moveTo>
                      <a:pt x="21" y="310"/>
                    </a:moveTo>
                    <a:cubicBezTo>
                      <a:pt x="18" y="308"/>
                      <a:pt x="15" y="306"/>
                      <a:pt x="12" y="303"/>
                    </a:cubicBezTo>
                    <a:cubicBezTo>
                      <a:pt x="16" y="299"/>
                      <a:pt x="16" y="299"/>
                      <a:pt x="16" y="299"/>
                    </a:cubicBezTo>
                    <a:cubicBezTo>
                      <a:pt x="19" y="301"/>
                      <a:pt x="21" y="303"/>
                      <a:pt x="24" y="305"/>
                    </a:cubicBezTo>
                    <a:lnTo>
                      <a:pt x="21" y="310"/>
                    </a:lnTo>
                    <a:close/>
                    <a:moveTo>
                      <a:pt x="299" y="306"/>
                    </a:moveTo>
                    <a:cubicBezTo>
                      <a:pt x="296" y="301"/>
                      <a:pt x="296" y="301"/>
                      <a:pt x="296" y="301"/>
                    </a:cubicBezTo>
                    <a:cubicBezTo>
                      <a:pt x="298" y="299"/>
                      <a:pt x="300" y="297"/>
                      <a:pt x="302" y="295"/>
                    </a:cubicBezTo>
                    <a:cubicBezTo>
                      <a:pt x="307" y="298"/>
                      <a:pt x="307" y="298"/>
                      <a:pt x="307" y="298"/>
                    </a:cubicBezTo>
                    <a:cubicBezTo>
                      <a:pt x="305" y="301"/>
                      <a:pt x="302" y="304"/>
                      <a:pt x="299" y="306"/>
                    </a:cubicBezTo>
                    <a:close/>
                    <a:moveTo>
                      <a:pt x="7" y="297"/>
                    </a:moveTo>
                    <a:cubicBezTo>
                      <a:pt x="5" y="294"/>
                      <a:pt x="3" y="290"/>
                      <a:pt x="2" y="287"/>
                    </a:cubicBezTo>
                    <a:cubicBezTo>
                      <a:pt x="8" y="285"/>
                      <a:pt x="8" y="285"/>
                      <a:pt x="8" y="285"/>
                    </a:cubicBezTo>
                    <a:cubicBezTo>
                      <a:pt x="9" y="288"/>
                      <a:pt x="10" y="291"/>
                      <a:pt x="12" y="293"/>
                    </a:cubicBezTo>
                    <a:lnTo>
                      <a:pt x="7" y="297"/>
                    </a:lnTo>
                    <a:close/>
                    <a:moveTo>
                      <a:pt x="311" y="291"/>
                    </a:moveTo>
                    <a:cubicBezTo>
                      <a:pt x="306" y="288"/>
                      <a:pt x="306" y="288"/>
                      <a:pt x="306" y="288"/>
                    </a:cubicBezTo>
                    <a:cubicBezTo>
                      <a:pt x="307" y="286"/>
                      <a:pt x="308" y="283"/>
                      <a:pt x="308" y="280"/>
                    </a:cubicBezTo>
                    <a:cubicBezTo>
                      <a:pt x="314" y="280"/>
                      <a:pt x="314" y="280"/>
                      <a:pt x="314" y="280"/>
                    </a:cubicBezTo>
                    <a:cubicBezTo>
                      <a:pt x="314" y="284"/>
                      <a:pt x="313" y="288"/>
                      <a:pt x="311" y="291"/>
                    </a:cubicBezTo>
                    <a:close/>
                    <a:moveTo>
                      <a:pt x="0" y="279"/>
                    </a:moveTo>
                    <a:cubicBezTo>
                      <a:pt x="0" y="277"/>
                      <a:pt x="0" y="275"/>
                      <a:pt x="0" y="274"/>
                    </a:cubicBezTo>
                    <a:cubicBezTo>
                      <a:pt x="0" y="268"/>
                      <a:pt x="0" y="268"/>
                      <a:pt x="0" y="268"/>
                    </a:cubicBezTo>
                    <a:cubicBezTo>
                      <a:pt x="6" y="268"/>
                      <a:pt x="6" y="268"/>
                      <a:pt x="6" y="268"/>
                    </a:cubicBezTo>
                    <a:cubicBezTo>
                      <a:pt x="6" y="274"/>
                      <a:pt x="6" y="274"/>
                      <a:pt x="6" y="274"/>
                    </a:cubicBezTo>
                    <a:cubicBezTo>
                      <a:pt x="6" y="275"/>
                      <a:pt x="6" y="276"/>
                      <a:pt x="6" y="278"/>
                    </a:cubicBezTo>
                    <a:lnTo>
                      <a:pt x="0" y="279"/>
                    </a:lnTo>
                    <a:close/>
                    <a:moveTo>
                      <a:pt x="315" y="272"/>
                    </a:moveTo>
                    <a:cubicBezTo>
                      <a:pt x="309" y="272"/>
                      <a:pt x="309" y="272"/>
                      <a:pt x="309" y="272"/>
                    </a:cubicBezTo>
                    <a:cubicBezTo>
                      <a:pt x="309" y="262"/>
                      <a:pt x="309" y="262"/>
                      <a:pt x="309" y="262"/>
                    </a:cubicBezTo>
                    <a:cubicBezTo>
                      <a:pt x="315" y="262"/>
                      <a:pt x="315" y="262"/>
                      <a:pt x="315" y="262"/>
                    </a:cubicBezTo>
                    <a:lnTo>
                      <a:pt x="315" y="272"/>
                    </a:lnTo>
                    <a:close/>
                    <a:moveTo>
                      <a:pt x="6" y="260"/>
                    </a:moveTo>
                    <a:cubicBezTo>
                      <a:pt x="0" y="260"/>
                      <a:pt x="0" y="260"/>
                      <a:pt x="0" y="260"/>
                    </a:cubicBezTo>
                    <a:cubicBezTo>
                      <a:pt x="0" y="250"/>
                      <a:pt x="0" y="250"/>
                      <a:pt x="0" y="250"/>
                    </a:cubicBezTo>
                    <a:cubicBezTo>
                      <a:pt x="6" y="250"/>
                      <a:pt x="6" y="250"/>
                      <a:pt x="6" y="250"/>
                    </a:cubicBezTo>
                    <a:lnTo>
                      <a:pt x="6" y="260"/>
                    </a:lnTo>
                    <a:close/>
                    <a:moveTo>
                      <a:pt x="315" y="254"/>
                    </a:moveTo>
                    <a:cubicBezTo>
                      <a:pt x="309" y="254"/>
                      <a:pt x="309" y="254"/>
                      <a:pt x="309" y="254"/>
                    </a:cubicBezTo>
                    <a:cubicBezTo>
                      <a:pt x="309" y="244"/>
                      <a:pt x="309" y="244"/>
                      <a:pt x="309" y="244"/>
                    </a:cubicBezTo>
                    <a:cubicBezTo>
                      <a:pt x="315" y="244"/>
                      <a:pt x="315" y="244"/>
                      <a:pt x="315" y="244"/>
                    </a:cubicBezTo>
                    <a:lnTo>
                      <a:pt x="315" y="254"/>
                    </a:lnTo>
                    <a:close/>
                    <a:moveTo>
                      <a:pt x="6" y="242"/>
                    </a:moveTo>
                    <a:cubicBezTo>
                      <a:pt x="0" y="242"/>
                      <a:pt x="0" y="242"/>
                      <a:pt x="0" y="242"/>
                    </a:cubicBezTo>
                    <a:cubicBezTo>
                      <a:pt x="0" y="232"/>
                      <a:pt x="0" y="232"/>
                      <a:pt x="0" y="232"/>
                    </a:cubicBezTo>
                    <a:cubicBezTo>
                      <a:pt x="6" y="232"/>
                      <a:pt x="6" y="232"/>
                      <a:pt x="6" y="232"/>
                    </a:cubicBezTo>
                    <a:lnTo>
                      <a:pt x="6" y="242"/>
                    </a:lnTo>
                    <a:close/>
                    <a:moveTo>
                      <a:pt x="315" y="236"/>
                    </a:moveTo>
                    <a:cubicBezTo>
                      <a:pt x="309" y="236"/>
                      <a:pt x="309" y="236"/>
                      <a:pt x="309" y="236"/>
                    </a:cubicBezTo>
                    <a:cubicBezTo>
                      <a:pt x="309" y="226"/>
                      <a:pt x="309" y="226"/>
                      <a:pt x="309" y="226"/>
                    </a:cubicBezTo>
                    <a:cubicBezTo>
                      <a:pt x="315" y="226"/>
                      <a:pt x="315" y="226"/>
                      <a:pt x="315" y="226"/>
                    </a:cubicBezTo>
                    <a:lnTo>
                      <a:pt x="315" y="236"/>
                    </a:lnTo>
                    <a:close/>
                    <a:moveTo>
                      <a:pt x="6" y="224"/>
                    </a:moveTo>
                    <a:cubicBezTo>
                      <a:pt x="0" y="224"/>
                      <a:pt x="0" y="224"/>
                      <a:pt x="0" y="224"/>
                    </a:cubicBezTo>
                    <a:cubicBezTo>
                      <a:pt x="0" y="214"/>
                      <a:pt x="0" y="214"/>
                      <a:pt x="0" y="214"/>
                    </a:cubicBezTo>
                    <a:cubicBezTo>
                      <a:pt x="6" y="214"/>
                      <a:pt x="6" y="214"/>
                      <a:pt x="6" y="214"/>
                    </a:cubicBezTo>
                    <a:lnTo>
                      <a:pt x="6" y="224"/>
                    </a:lnTo>
                    <a:close/>
                    <a:moveTo>
                      <a:pt x="315" y="218"/>
                    </a:moveTo>
                    <a:cubicBezTo>
                      <a:pt x="309" y="218"/>
                      <a:pt x="309" y="218"/>
                      <a:pt x="309" y="218"/>
                    </a:cubicBezTo>
                    <a:cubicBezTo>
                      <a:pt x="309" y="208"/>
                      <a:pt x="309" y="208"/>
                      <a:pt x="309" y="208"/>
                    </a:cubicBezTo>
                    <a:cubicBezTo>
                      <a:pt x="315" y="208"/>
                      <a:pt x="315" y="208"/>
                      <a:pt x="315" y="208"/>
                    </a:cubicBezTo>
                    <a:lnTo>
                      <a:pt x="315" y="218"/>
                    </a:lnTo>
                    <a:close/>
                    <a:moveTo>
                      <a:pt x="6" y="206"/>
                    </a:moveTo>
                    <a:cubicBezTo>
                      <a:pt x="0" y="206"/>
                      <a:pt x="0" y="206"/>
                      <a:pt x="0" y="206"/>
                    </a:cubicBezTo>
                    <a:cubicBezTo>
                      <a:pt x="0" y="196"/>
                      <a:pt x="0" y="196"/>
                      <a:pt x="0" y="196"/>
                    </a:cubicBezTo>
                    <a:cubicBezTo>
                      <a:pt x="6" y="196"/>
                      <a:pt x="6" y="196"/>
                      <a:pt x="6" y="196"/>
                    </a:cubicBezTo>
                    <a:lnTo>
                      <a:pt x="6" y="206"/>
                    </a:lnTo>
                    <a:close/>
                    <a:moveTo>
                      <a:pt x="315" y="200"/>
                    </a:moveTo>
                    <a:cubicBezTo>
                      <a:pt x="309" y="200"/>
                      <a:pt x="309" y="200"/>
                      <a:pt x="309" y="200"/>
                    </a:cubicBezTo>
                    <a:cubicBezTo>
                      <a:pt x="309" y="190"/>
                      <a:pt x="309" y="190"/>
                      <a:pt x="309" y="190"/>
                    </a:cubicBezTo>
                    <a:cubicBezTo>
                      <a:pt x="315" y="190"/>
                      <a:pt x="315" y="190"/>
                      <a:pt x="315" y="190"/>
                    </a:cubicBezTo>
                    <a:lnTo>
                      <a:pt x="315" y="200"/>
                    </a:lnTo>
                    <a:close/>
                    <a:moveTo>
                      <a:pt x="6" y="188"/>
                    </a:moveTo>
                    <a:cubicBezTo>
                      <a:pt x="0" y="188"/>
                      <a:pt x="0" y="188"/>
                      <a:pt x="0" y="188"/>
                    </a:cubicBezTo>
                    <a:cubicBezTo>
                      <a:pt x="0" y="178"/>
                      <a:pt x="0" y="178"/>
                      <a:pt x="0" y="178"/>
                    </a:cubicBezTo>
                    <a:cubicBezTo>
                      <a:pt x="6" y="178"/>
                      <a:pt x="6" y="178"/>
                      <a:pt x="6" y="178"/>
                    </a:cubicBezTo>
                    <a:lnTo>
                      <a:pt x="6" y="188"/>
                    </a:lnTo>
                    <a:close/>
                    <a:moveTo>
                      <a:pt x="315" y="182"/>
                    </a:moveTo>
                    <a:cubicBezTo>
                      <a:pt x="309" y="182"/>
                      <a:pt x="309" y="182"/>
                      <a:pt x="309" y="182"/>
                    </a:cubicBezTo>
                    <a:cubicBezTo>
                      <a:pt x="309" y="172"/>
                      <a:pt x="309" y="172"/>
                      <a:pt x="309" y="172"/>
                    </a:cubicBezTo>
                    <a:cubicBezTo>
                      <a:pt x="315" y="172"/>
                      <a:pt x="315" y="172"/>
                      <a:pt x="315" y="172"/>
                    </a:cubicBezTo>
                    <a:lnTo>
                      <a:pt x="315" y="182"/>
                    </a:lnTo>
                    <a:close/>
                    <a:moveTo>
                      <a:pt x="6" y="170"/>
                    </a:moveTo>
                    <a:cubicBezTo>
                      <a:pt x="0" y="170"/>
                      <a:pt x="0" y="170"/>
                      <a:pt x="0" y="170"/>
                    </a:cubicBezTo>
                    <a:cubicBezTo>
                      <a:pt x="0" y="160"/>
                      <a:pt x="0" y="160"/>
                      <a:pt x="0" y="160"/>
                    </a:cubicBezTo>
                    <a:cubicBezTo>
                      <a:pt x="6" y="160"/>
                      <a:pt x="6" y="160"/>
                      <a:pt x="6" y="160"/>
                    </a:cubicBezTo>
                    <a:lnTo>
                      <a:pt x="6" y="170"/>
                    </a:lnTo>
                    <a:close/>
                    <a:moveTo>
                      <a:pt x="315" y="164"/>
                    </a:moveTo>
                    <a:cubicBezTo>
                      <a:pt x="309" y="164"/>
                      <a:pt x="309" y="164"/>
                      <a:pt x="309" y="164"/>
                    </a:cubicBezTo>
                    <a:cubicBezTo>
                      <a:pt x="309" y="154"/>
                      <a:pt x="309" y="154"/>
                      <a:pt x="309" y="154"/>
                    </a:cubicBezTo>
                    <a:cubicBezTo>
                      <a:pt x="315" y="154"/>
                      <a:pt x="315" y="154"/>
                      <a:pt x="315" y="154"/>
                    </a:cubicBezTo>
                    <a:lnTo>
                      <a:pt x="315" y="164"/>
                    </a:lnTo>
                    <a:close/>
                    <a:moveTo>
                      <a:pt x="6" y="152"/>
                    </a:moveTo>
                    <a:cubicBezTo>
                      <a:pt x="0" y="152"/>
                      <a:pt x="0" y="152"/>
                      <a:pt x="0" y="152"/>
                    </a:cubicBezTo>
                    <a:cubicBezTo>
                      <a:pt x="0" y="142"/>
                      <a:pt x="0" y="142"/>
                      <a:pt x="0" y="142"/>
                    </a:cubicBezTo>
                    <a:cubicBezTo>
                      <a:pt x="6" y="142"/>
                      <a:pt x="6" y="142"/>
                      <a:pt x="6" y="142"/>
                    </a:cubicBezTo>
                    <a:lnTo>
                      <a:pt x="6" y="152"/>
                    </a:lnTo>
                    <a:close/>
                    <a:moveTo>
                      <a:pt x="315" y="146"/>
                    </a:moveTo>
                    <a:cubicBezTo>
                      <a:pt x="309" y="146"/>
                      <a:pt x="309" y="146"/>
                      <a:pt x="309" y="146"/>
                    </a:cubicBezTo>
                    <a:cubicBezTo>
                      <a:pt x="309" y="136"/>
                      <a:pt x="309" y="136"/>
                      <a:pt x="309" y="136"/>
                    </a:cubicBezTo>
                    <a:cubicBezTo>
                      <a:pt x="315" y="136"/>
                      <a:pt x="315" y="136"/>
                      <a:pt x="315" y="136"/>
                    </a:cubicBezTo>
                    <a:lnTo>
                      <a:pt x="315" y="146"/>
                    </a:lnTo>
                    <a:close/>
                    <a:moveTo>
                      <a:pt x="6" y="134"/>
                    </a:moveTo>
                    <a:cubicBezTo>
                      <a:pt x="0" y="134"/>
                      <a:pt x="0" y="134"/>
                      <a:pt x="0" y="134"/>
                    </a:cubicBezTo>
                    <a:cubicBezTo>
                      <a:pt x="0" y="124"/>
                      <a:pt x="0" y="124"/>
                      <a:pt x="0" y="124"/>
                    </a:cubicBezTo>
                    <a:cubicBezTo>
                      <a:pt x="6" y="124"/>
                      <a:pt x="6" y="124"/>
                      <a:pt x="6" y="124"/>
                    </a:cubicBezTo>
                    <a:lnTo>
                      <a:pt x="6" y="134"/>
                    </a:lnTo>
                    <a:close/>
                    <a:moveTo>
                      <a:pt x="315" y="128"/>
                    </a:moveTo>
                    <a:cubicBezTo>
                      <a:pt x="309" y="128"/>
                      <a:pt x="309" y="128"/>
                      <a:pt x="309" y="128"/>
                    </a:cubicBezTo>
                    <a:cubicBezTo>
                      <a:pt x="309" y="118"/>
                      <a:pt x="309" y="118"/>
                      <a:pt x="309" y="118"/>
                    </a:cubicBezTo>
                    <a:cubicBezTo>
                      <a:pt x="315" y="118"/>
                      <a:pt x="315" y="118"/>
                      <a:pt x="315" y="118"/>
                    </a:cubicBezTo>
                    <a:lnTo>
                      <a:pt x="315" y="128"/>
                    </a:lnTo>
                    <a:close/>
                    <a:moveTo>
                      <a:pt x="6" y="116"/>
                    </a:moveTo>
                    <a:cubicBezTo>
                      <a:pt x="0" y="116"/>
                      <a:pt x="0" y="116"/>
                      <a:pt x="0" y="116"/>
                    </a:cubicBezTo>
                    <a:cubicBezTo>
                      <a:pt x="0" y="106"/>
                      <a:pt x="0" y="106"/>
                      <a:pt x="0" y="106"/>
                    </a:cubicBezTo>
                    <a:cubicBezTo>
                      <a:pt x="6" y="106"/>
                      <a:pt x="6" y="106"/>
                      <a:pt x="6" y="106"/>
                    </a:cubicBezTo>
                    <a:lnTo>
                      <a:pt x="6" y="116"/>
                    </a:lnTo>
                    <a:close/>
                    <a:moveTo>
                      <a:pt x="315" y="110"/>
                    </a:moveTo>
                    <a:cubicBezTo>
                      <a:pt x="309" y="110"/>
                      <a:pt x="309" y="110"/>
                      <a:pt x="309" y="110"/>
                    </a:cubicBezTo>
                    <a:cubicBezTo>
                      <a:pt x="309" y="100"/>
                      <a:pt x="309" y="100"/>
                      <a:pt x="309" y="100"/>
                    </a:cubicBezTo>
                    <a:cubicBezTo>
                      <a:pt x="315" y="100"/>
                      <a:pt x="315" y="100"/>
                      <a:pt x="315" y="100"/>
                    </a:cubicBezTo>
                    <a:lnTo>
                      <a:pt x="315" y="110"/>
                    </a:lnTo>
                    <a:close/>
                    <a:moveTo>
                      <a:pt x="6" y="98"/>
                    </a:moveTo>
                    <a:cubicBezTo>
                      <a:pt x="0" y="98"/>
                      <a:pt x="0" y="98"/>
                      <a:pt x="0" y="98"/>
                    </a:cubicBezTo>
                    <a:cubicBezTo>
                      <a:pt x="0" y="88"/>
                      <a:pt x="0" y="88"/>
                      <a:pt x="0" y="88"/>
                    </a:cubicBezTo>
                    <a:cubicBezTo>
                      <a:pt x="6" y="88"/>
                      <a:pt x="6" y="88"/>
                      <a:pt x="6" y="88"/>
                    </a:cubicBezTo>
                    <a:lnTo>
                      <a:pt x="6" y="98"/>
                    </a:lnTo>
                    <a:close/>
                    <a:moveTo>
                      <a:pt x="315" y="92"/>
                    </a:moveTo>
                    <a:cubicBezTo>
                      <a:pt x="309" y="92"/>
                      <a:pt x="309" y="92"/>
                      <a:pt x="309" y="92"/>
                    </a:cubicBezTo>
                    <a:cubicBezTo>
                      <a:pt x="309" y="82"/>
                      <a:pt x="309" y="82"/>
                      <a:pt x="309" y="82"/>
                    </a:cubicBezTo>
                    <a:cubicBezTo>
                      <a:pt x="315" y="82"/>
                      <a:pt x="315" y="82"/>
                      <a:pt x="315" y="82"/>
                    </a:cubicBezTo>
                    <a:lnTo>
                      <a:pt x="315" y="92"/>
                    </a:lnTo>
                    <a:close/>
                    <a:moveTo>
                      <a:pt x="6" y="80"/>
                    </a:moveTo>
                    <a:cubicBezTo>
                      <a:pt x="0" y="80"/>
                      <a:pt x="0" y="80"/>
                      <a:pt x="0" y="80"/>
                    </a:cubicBezTo>
                    <a:cubicBezTo>
                      <a:pt x="0" y="70"/>
                      <a:pt x="0" y="70"/>
                      <a:pt x="0" y="70"/>
                    </a:cubicBezTo>
                    <a:cubicBezTo>
                      <a:pt x="6" y="70"/>
                      <a:pt x="6" y="70"/>
                      <a:pt x="6" y="70"/>
                    </a:cubicBezTo>
                    <a:lnTo>
                      <a:pt x="6" y="80"/>
                    </a:lnTo>
                    <a:close/>
                    <a:moveTo>
                      <a:pt x="315" y="74"/>
                    </a:moveTo>
                    <a:cubicBezTo>
                      <a:pt x="309" y="74"/>
                      <a:pt x="309" y="74"/>
                      <a:pt x="309" y="74"/>
                    </a:cubicBezTo>
                    <a:cubicBezTo>
                      <a:pt x="309" y="64"/>
                      <a:pt x="309" y="64"/>
                      <a:pt x="309" y="64"/>
                    </a:cubicBezTo>
                    <a:cubicBezTo>
                      <a:pt x="315" y="64"/>
                      <a:pt x="315" y="64"/>
                      <a:pt x="315" y="64"/>
                    </a:cubicBezTo>
                    <a:lnTo>
                      <a:pt x="315" y="74"/>
                    </a:lnTo>
                    <a:close/>
                    <a:moveTo>
                      <a:pt x="6" y="62"/>
                    </a:moveTo>
                    <a:cubicBezTo>
                      <a:pt x="0" y="62"/>
                      <a:pt x="0" y="62"/>
                      <a:pt x="0" y="62"/>
                    </a:cubicBezTo>
                    <a:cubicBezTo>
                      <a:pt x="0" y="52"/>
                      <a:pt x="0" y="52"/>
                      <a:pt x="0" y="52"/>
                    </a:cubicBezTo>
                    <a:cubicBezTo>
                      <a:pt x="6" y="52"/>
                      <a:pt x="6" y="52"/>
                      <a:pt x="6" y="52"/>
                    </a:cubicBezTo>
                    <a:lnTo>
                      <a:pt x="6" y="62"/>
                    </a:lnTo>
                    <a:close/>
                    <a:moveTo>
                      <a:pt x="315" y="56"/>
                    </a:moveTo>
                    <a:cubicBezTo>
                      <a:pt x="309" y="56"/>
                      <a:pt x="309" y="56"/>
                      <a:pt x="309" y="56"/>
                    </a:cubicBezTo>
                    <a:cubicBezTo>
                      <a:pt x="309" y="46"/>
                      <a:pt x="309" y="46"/>
                      <a:pt x="309" y="46"/>
                    </a:cubicBezTo>
                    <a:cubicBezTo>
                      <a:pt x="315" y="46"/>
                      <a:pt x="315" y="46"/>
                      <a:pt x="315" y="46"/>
                    </a:cubicBezTo>
                    <a:lnTo>
                      <a:pt x="315" y="56"/>
                    </a:lnTo>
                    <a:close/>
                    <a:moveTo>
                      <a:pt x="6" y="44"/>
                    </a:moveTo>
                    <a:cubicBezTo>
                      <a:pt x="0" y="44"/>
                      <a:pt x="0" y="44"/>
                      <a:pt x="0" y="44"/>
                    </a:cubicBezTo>
                    <a:cubicBezTo>
                      <a:pt x="0" y="42"/>
                      <a:pt x="0" y="42"/>
                      <a:pt x="0" y="42"/>
                    </a:cubicBezTo>
                    <a:cubicBezTo>
                      <a:pt x="0" y="39"/>
                      <a:pt x="0" y="36"/>
                      <a:pt x="1" y="34"/>
                    </a:cubicBezTo>
                    <a:cubicBezTo>
                      <a:pt x="6" y="35"/>
                      <a:pt x="6" y="35"/>
                      <a:pt x="6" y="35"/>
                    </a:cubicBezTo>
                    <a:cubicBezTo>
                      <a:pt x="6" y="37"/>
                      <a:pt x="6" y="39"/>
                      <a:pt x="6" y="42"/>
                    </a:cubicBezTo>
                    <a:lnTo>
                      <a:pt x="6" y="44"/>
                    </a:lnTo>
                    <a:close/>
                    <a:moveTo>
                      <a:pt x="309" y="38"/>
                    </a:moveTo>
                    <a:cubicBezTo>
                      <a:pt x="308" y="35"/>
                      <a:pt x="308" y="32"/>
                      <a:pt x="307" y="29"/>
                    </a:cubicBezTo>
                    <a:cubicBezTo>
                      <a:pt x="312" y="27"/>
                      <a:pt x="312" y="27"/>
                      <a:pt x="312" y="27"/>
                    </a:cubicBezTo>
                    <a:cubicBezTo>
                      <a:pt x="314" y="31"/>
                      <a:pt x="314" y="34"/>
                      <a:pt x="315" y="38"/>
                    </a:cubicBezTo>
                    <a:lnTo>
                      <a:pt x="309" y="38"/>
                    </a:lnTo>
                    <a:close/>
                    <a:moveTo>
                      <a:pt x="9" y="28"/>
                    </a:moveTo>
                    <a:cubicBezTo>
                      <a:pt x="3" y="25"/>
                      <a:pt x="3" y="25"/>
                      <a:pt x="3" y="25"/>
                    </a:cubicBezTo>
                    <a:cubicBezTo>
                      <a:pt x="4" y="22"/>
                      <a:pt x="6" y="19"/>
                      <a:pt x="9" y="16"/>
                    </a:cubicBezTo>
                    <a:cubicBezTo>
                      <a:pt x="13" y="20"/>
                      <a:pt x="13" y="20"/>
                      <a:pt x="13" y="20"/>
                    </a:cubicBezTo>
                    <a:cubicBezTo>
                      <a:pt x="11" y="22"/>
                      <a:pt x="10" y="25"/>
                      <a:pt x="9" y="28"/>
                    </a:cubicBezTo>
                    <a:close/>
                    <a:moveTo>
                      <a:pt x="303" y="23"/>
                    </a:moveTo>
                    <a:cubicBezTo>
                      <a:pt x="302" y="20"/>
                      <a:pt x="300" y="18"/>
                      <a:pt x="298" y="16"/>
                    </a:cubicBezTo>
                    <a:cubicBezTo>
                      <a:pt x="302" y="11"/>
                      <a:pt x="302" y="11"/>
                      <a:pt x="302" y="11"/>
                    </a:cubicBezTo>
                    <a:cubicBezTo>
                      <a:pt x="304" y="14"/>
                      <a:pt x="307" y="16"/>
                      <a:pt x="309" y="19"/>
                    </a:cubicBezTo>
                    <a:lnTo>
                      <a:pt x="303" y="23"/>
                    </a:lnTo>
                    <a:close/>
                    <a:moveTo>
                      <a:pt x="18" y="14"/>
                    </a:moveTo>
                    <a:cubicBezTo>
                      <a:pt x="14" y="10"/>
                      <a:pt x="14" y="10"/>
                      <a:pt x="14" y="10"/>
                    </a:cubicBezTo>
                    <a:cubicBezTo>
                      <a:pt x="17" y="8"/>
                      <a:pt x="20" y="6"/>
                      <a:pt x="24" y="4"/>
                    </a:cubicBezTo>
                    <a:cubicBezTo>
                      <a:pt x="26" y="9"/>
                      <a:pt x="26" y="9"/>
                      <a:pt x="26" y="9"/>
                    </a:cubicBezTo>
                    <a:cubicBezTo>
                      <a:pt x="23" y="11"/>
                      <a:pt x="21" y="12"/>
                      <a:pt x="18" y="14"/>
                    </a:cubicBezTo>
                    <a:close/>
                    <a:moveTo>
                      <a:pt x="292" y="11"/>
                    </a:moveTo>
                    <a:cubicBezTo>
                      <a:pt x="289" y="10"/>
                      <a:pt x="286" y="8"/>
                      <a:pt x="283" y="7"/>
                    </a:cubicBezTo>
                    <a:cubicBezTo>
                      <a:pt x="285" y="2"/>
                      <a:pt x="285" y="2"/>
                      <a:pt x="285" y="2"/>
                    </a:cubicBezTo>
                    <a:cubicBezTo>
                      <a:pt x="288" y="3"/>
                      <a:pt x="292" y="4"/>
                      <a:pt x="295" y="6"/>
                    </a:cubicBezTo>
                    <a:lnTo>
                      <a:pt x="292" y="11"/>
                    </a:lnTo>
                    <a:close/>
                    <a:moveTo>
                      <a:pt x="33" y="7"/>
                    </a:moveTo>
                    <a:cubicBezTo>
                      <a:pt x="32" y="1"/>
                      <a:pt x="32" y="1"/>
                      <a:pt x="32" y="1"/>
                    </a:cubicBezTo>
                    <a:cubicBezTo>
                      <a:pt x="35" y="0"/>
                      <a:pt x="38" y="0"/>
                      <a:pt x="41" y="0"/>
                    </a:cubicBezTo>
                    <a:cubicBezTo>
                      <a:pt x="42" y="0"/>
                      <a:pt x="42" y="0"/>
                      <a:pt x="42" y="0"/>
                    </a:cubicBezTo>
                    <a:cubicBezTo>
                      <a:pt x="42" y="6"/>
                      <a:pt x="42" y="6"/>
                      <a:pt x="42" y="6"/>
                    </a:cubicBezTo>
                    <a:cubicBezTo>
                      <a:pt x="41" y="6"/>
                      <a:pt x="41" y="6"/>
                      <a:pt x="41" y="6"/>
                    </a:cubicBezTo>
                    <a:cubicBezTo>
                      <a:pt x="39" y="6"/>
                      <a:pt x="36" y="6"/>
                      <a:pt x="33" y="7"/>
                    </a:cubicBezTo>
                    <a:close/>
                    <a:moveTo>
                      <a:pt x="276" y="6"/>
                    </a:moveTo>
                    <a:cubicBezTo>
                      <a:pt x="275" y="6"/>
                      <a:pt x="274" y="6"/>
                      <a:pt x="273" y="6"/>
                    </a:cubicBezTo>
                    <a:cubicBezTo>
                      <a:pt x="266" y="6"/>
                      <a:pt x="266" y="6"/>
                      <a:pt x="266" y="6"/>
                    </a:cubicBezTo>
                    <a:cubicBezTo>
                      <a:pt x="266" y="0"/>
                      <a:pt x="266" y="0"/>
                      <a:pt x="266" y="0"/>
                    </a:cubicBezTo>
                    <a:cubicBezTo>
                      <a:pt x="273" y="0"/>
                      <a:pt x="273" y="0"/>
                      <a:pt x="273" y="0"/>
                    </a:cubicBezTo>
                    <a:cubicBezTo>
                      <a:pt x="274" y="0"/>
                      <a:pt x="276" y="0"/>
                      <a:pt x="277" y="0"/>
                    </a:cubicBezTo>
                    <a:lnTo>
                      <a:pt x="276" y="6"/>
                    </a:lnTo>
                    <a:close/>
                    <a:moveTo>
                      <a:pt x="258" y="6"/>
                    </a:moveTo>
                    <a:cubicBezTo>
                      <a:pt x="248" y="6"/>
                      <a:pt x="248" y="6"/>
                      <a:pt x="248" y="6"/>
                    </a:cubicBezTo>
                    <a:cubicBezTo>
                      <a:pt x="248" y="0"/>
                      <a:pt x="248" y="0"/>
                      <a:pt x="248" y="0"/>
                    </a:cubicBezTo>
                    <a:cubicBezTo>
                      <a:pt x="258" y="0"/>
                      <a:pt x="258" y="0"/>
                      <a:pt x="258" y="0"/>
                    </a:cubicBezTo>
                    <a:lnTo>
                      <a:pt x="258" y="6"/>
                    </a:lnTo>
                    <a:close/>
                    <a:moveTo>
                      <a:pt x="240" y="6"/>
                    </a:moveTo>
                    <a:cubicBezTo>
                      <a:pt x="230" y="6"/>
                      <a:pt x="230" y="6"/>
                      <a:pt x="230" y="6"/>
                    </a:cubicBezTo>
                    <a:cubicBezTo>
                      <a:pt x="230" y="0"/>
                      <a:pt x="230" y="0"/>
                      <a:pt x="230" y="0"/>
                    </a:cubicBezTo>
                    <a:cubicBezTo>
                      <a:pt x="240" y="0"/>
                      <a:pt x="240" y="0"/>
                      <a:pt x="240" y="0"/>
                    </a:cubicBezTo>
                    <a:lnTo>
                      <a:pt x="240" y="6"/>
                    </a:lnTo>
                    <a:close/>
                    <a:moveTo>
                      <a:pt x="222" y="6"/>
                    </a:moveTo>
                    <a:cubicBezTo>
                      <a:pt x="212" y="6"/>
                      <a:pt x="212" y="6"/>
                      <a:pt x="212" y="6"/>
                    </a:cubicBezTo>
                    <a:cubicBezTo>
                      <a:pt x="212" y="0"/>
                      <a:pt x="212" y="0"/>
                      <a:pt x="212" y="0"/>
                    </a:cubicBezTo>
                    <a:cubicBezTo>
                      <a:pt x="222" y="0"/>
                      <a:pt x="222" y="0"/>
                      <a:pt x="222" y="0"/>
                    </a:cubicBezTo>
                    <a:lnTo>
                      <a:pt x="222" y="6"/>
                    </a:lnTo>
                    <a:close/>
                    <a:moveTo>
                      <a:pt x="204" y="6"/>
                    </a:moveTo>
                    <a:cubicBezTo>
                      <a:pt x="194" y="6"/>
                      <a:pt x="194" y="6"/>
                      <a:pt x="194" y="6"/>
                    </a:cubicBezTo>
                    <a:cubicBezTo>
                      <a:pt x="194" y="0"/>
                      <a:pt x="194" y="0"/>
                      <a:pt x="194" y="0"/>
                    </a:cubicBezTo>
                    <a:cubicBezTo>
                      <a:pt x="204" y="0"/>
                      <a:pt x="204" y="0"/>
                      <a:pt x="204" y="0"/>
                    </a:cubicBezTo>
                    <a:lnTo>
                      <a:pt x="204" y="6"/>
                    </a:lnTo>
                    <a:close/>
                    <a:moveTo>
                      <a:pt x="186" y="6"/>
                    </a:moveTo>
                    <a:cubicBezTo>
                      <a:pt x="176" y="6"/>
                      <a:pt x="176" y="6"/>
                      <a:pt x="176" y="6"/>
                    </a:cubicBezTo>
                    <a:cubicBezTo>
                      <a:pt x="176" y="0"/>
                      <a:pt x="176" y="0"/>
                      <a:pt x="176" y="0"/>
                    </a:cubicBezTo>
                    <a:cubicBezTo>
                      <a:pt x="186" y="0"/>
                      <a:pt x="186" y="0"/>
                      <a:pt x="186" y="0"/>
                    </a:cubicBezTo>
                    <a:lnTo>
                      <a:pt x="186" y="6"/>
                    </a:lnTo>
                    <a:close/>
                    <a:moveTo>
                      <a:pt x="168" y="6"/>
                    </a:moveTo>
                    <a:cubicBezTo>
                      <a:pt x="158" y="6"/>
                      <a:pt x="158" y="6"/>
                      <a:pt x="158" y="6"/>
                    </a:cubicBezTo>
                    <a:cubicBezTo>
                      <a:pt x="158" y="0"/>
                      <a:pt x="158" y="0"/>
                      <a:pt x="158" y="0"/>
                    </a:cubicBezTo>
                    <a:cubicBezTo>
                      <a:pt x="168" y="0"/>
                      <a:pt x="168" y="0"/>
                      <a:pt x="168" y="0"/>
                    </a:cubicBezTo>
                    <a:lnTo>
                      <a:pt x="168" y="6"/>
                    </a:lnTo>
                    <a:close/>
                    <a:moveTo>
                      <a:pt x="150" y="6"/>
                    </a:moveTo>
                    <a:cubicBezTo>
                      <a:pt x="140" y="6"/>
                      <a:pt x="140" y="6"/>
                      <a:pt x="140" y="6"/>
                    </a:cubicBezTo>
                    <a:cubicBezTo>
                      <a:pt x="140" y="0"/>
                      <a:pt x="140" y="0"/>
                      <a:pt x="140" y="0"/>
                    </a:cubicBezTo>
                    <a:cubicBezTo>
                      <a:pt x="150" y="0"/>
                      <a:pt x="150" y="0"/>
                      <a:pt x="150" y="0"/>
                    </a:cubicBezTo>
                    <a:lnTo>
                      <a:pt x="150" y="6"/>
                    </a:lnTo>
                    <a:close/>
                    <a:moveTo>
                      <a:pt x="132" y="6"/>
                    </a:moveTo>
                    <a:cubicBezTo>
                      <a:pt x="122" y="6"/>
                      <a:pt x="122" y="6"/>
                      <a:pt x="122" y="6"/>
                    </a:cubicBezTo>
                    <a:cubicBezTo>
                      <a:pt x="122" y="0"/>
                      <a:pt x="122" y="0"/>
                      <a:pt x="122" y="0"/>
                    </a:cubicBezTo>
                    <a:cubicBezTo>
                      <a:pt x="132" y="0"/>
                      <a:pt x="132" y="0"/>
                      <a:pt x="132" y="0"/>
                    </a:cubicBezTo>
                    <a:lnTo>
                      <a:pt x="132" y="6"/>
                    </a:lnTo>
                    <a:close/>
                    <a:moveTo>
                      <a:pt x="114" y="6"/>
                    </a:moveTo>
                    <a:cubicBezTo>
                      <a:pt x="104" y="6"/>
                      <a:pt x="104" y="6"/>
                      <a:pt x="104" y="6"/>
                    </a:cubicBezTo>
                    <a:cubicBezTo>
                      <a:pt x="104" y="0"/>
                      <a:pt x="104" y="0"/>
                      <a:pt x="104" y="0"/>
                    </a:cubicBezTo>
                    <a:cubicBezTo>
                      <a:pt x="114" y="0"/>
                      <a:pt x="114" y="0"/>
                      <a:pt x="114" y="0"/>
                    </a:cubicBezTo>
                    <a:lnTo>
                      <a:pt x="114" y="6"/>
                    </a:lnTo>
                    <a:close/>
                    <a:moveTo>
                      <a:pt x="96" y="6"/>
                    </a:moveTo>
                    <a:cubicBezTo>
                      <a:pt x="86" y="6"/>
                      <a:pt x="86" y="6"/>
                      <a:pt x="86" y="6"/>
                    </a:cubicBezTo>
                    <a:cubicBezTo>
                      <a:pt x="86" y="0"/>
                      <a:pt x="86" y="0"/>
                      <a:pt x="86" y="0"/>
                    </a:cubicBezTo>
                    <a:cubicBezTo>
                      <a:pt x="96" y="0"/>
                      <a:pt x="96" y="0"/>
                      <a:pt x="96" y="0"/>
                    </a:cubicBezTo>
                    <a:lnTo>
                      <a:pt x="96" y="6"/>
                    </a:lnTo>
                    <a:close/>
                    <a:moveTo>
                      <a:pt x="78" y="6"/>
                    </a:moveTo>
                    <a:cubicBezTo>
                      <a:pt x="68" y="6"/>
                      <a:pt x="68" y="6"/>
                      <a:pt x="68" y="6"/>
                    </a:cubicBezTo>
                    <a:cubicBezTo>
                      <a:pt x="68" y="0"/>
                      <a:pt x="68" y="0"/>
                      <a:pt x="68" y="0"/>
                    </a:cubicBezTo>
                    <a:cubicBezTo>
                      <a:pt x="78" y="0"/>
                      <a:pt x="78" y="0"/>
                      <a:pt x="78" y="0"/>
                    </a:cubicBezTo>
                    <a:lnTo>
                      <a:pt x="78" y="6"/>
                    </a:lnTo>
                    <a:close/>
                    <a:moveTo>
                      <a:pt x="60" y="6"/>
                    </a:moveTo>
                    <a:cubicBezTo>
                      <a:pt x="50" y="6"/>
                      <a:pt x="50" y="6"/>
                      <a:pt x="50" y="6"/>
                    </a:cubicBezTo>
                    <a:cubicBezTo>
                      <a:pt x="50" y="0"/>
                      <a:pt x="50" y="0"/>
                      <a:pt x="50" y="0"/>
                    </a:cubicBezTo>
                    <a:cubicBezTo>
                      <a:pt x="60" y="0"/>
                      <a:pt x="60" y="0"/>
                      <a:pt x="60" y="0"/>
                    </a:cubicBezTo>
                    <a:lnTo>
                      <a:pt x="6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chemeClr val="bg2"/>
                  </a:solidFill>
                  <a:latin typeface="Calibri" panose="020F0502020204030204"/>
                </a:endParaRPr>
              </a:p>
            </p:txBody>
          </p:sp>
          <p:sp>
            <p:nvSpPr>
              <p:cNvPr id="84" name="Freeform 128">
                <a:extLst>
                  <a:ext uri="{FF2B5EF4-FFF2-40B4-BE49-F238E27FC236}">
                    <a16:creationId xmlns:a16="http://schemas.microsoft.com/office/drawing/2014/main" xmlns="" id="{3BFB65D3-7A3E-974C-91AA-67D441323913}"/>
                  </a:ext>
                </a:extLst>
              </p:cNvPr>
              <p:cNvSpPr>
                <a:spLocks noEditPoints="1"/>
              </p:cNvSpPr>
              <p:nvPr/>
            </p:nvSpPr>
            <p:spPr bwMode="auto">
              <a:xfrm>
                <a:off x="4184" y="1618"/>
                <a:ext cx="766" cy="764"/>
              </a:xfrm>
              <a:custGeom>
                <a:avLst/>
                <a:gdLst>
                  <a:gd name="T0" fmla="*/ 277 w 322"/>
                  <a:gd name="T1" fmla="*/ 321 h 321"/>
                  <a:gd name="T2" fmla="*/ 45 w 322"/>
                  <a:gd name="T3" fmla="*/ 321 h 321"/>
                  <a:gd name="T4" fmla="*/ 0 w 322"/>
                  <a:gd name="T5" fmla="*/ 277 h 321"/>
                  <a:gd name="T6" fmla="*/ 0 w 322"/>
                  <a:gd name="T7" fmla="*/ 45 h 321"/>
                  <a:gd name="T8" fmla="*/ 45 w 322"/>
                  <a:gd name="T9" fmla="*/ 0 h 321"/>
                  <a:gd name="T10" fmla="*/ 277 w 322"/>
                  <a:gd name="T11" fmla="*/ 0 h 321"/>
                  <a:gd name="T12" fmla="*/ 322 w 322"/>
                  <a:gd name="T13" fmla="*/ 45 h 321"/>
                  <a:gd name="T14" fmla="*/ 322 w 322"/>
                  <a:gd name="T15" fmla="*/ 277 h 321"/>
                  <a:gd name="T16" fmla="*/ 277 w 322"/>
                  <a:gd name="T17" fmla="*/ 321 h 321"/>
                  <a:gd name="T18" fmla="*/ 45 w 322"/>
                  <a:gd name="T19" fmla="*/ 12 h 321"/>
                  <a:gd name="T20" fmla="*/ 12 w 322"/>
                  <a:gd name="T21" fmla="*/ 45 h 321"/>
                  <a:gd name="T22" fmla="*/ 12 w 322"/>
                  <a:gd name="T23" fmla="*/ 277 h 321"/>
                  <a:gd name="T24" fmla="*/ 45 w 322"/>
                  <a:gd name="T25" fmla="*/ 309 h 321"/>
                  <a:gd name="T26" fmla="*/ 277 w 322"/>
                  <a:gd name="T27" fmla="*/ 309 h 321"/>
                  <a:gd name="T28" fmla="*/ 310 w 322"/>
                  <a:gd name="T29" fmla="*/ 277 h 321"/>
                  <a:gd name="T30" fmla="*/ 310 w 322"/>
                  <a:gd name="T31" fmla="*/ 45 h 321"/>
                  <a:gd name="T32" fmla="*/ 277 w 322"/>
                  <a:gd name="T33" fmla="*/ 12 h 321"/>
                  <a:gd name="T34" fmla="*/ 45 w 322"/>
                  <a:gd name="T35" fmla="*/ 1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2" h="321">
                    <a:moveTo>
                      <a:pt x="277" y="321"/>
                    </a:moveTo>
                    <a:cubicBezTo>
                      <a:pt x="45" y="321"/>
                      <a:pt x="45" y="321"/>
                      <a:pt x="45" y="321"/>
                    </a:cubicBezTo>
                    <a:cubicBezTo>
                      <a:pt x="20" y="321"/>
                      <a:pt x="0" y="301"/>
                      <a:pt x="0" y="277"/>
                    </a:cubicBezTo>
                    <a:cubicBezTo>
                      <a:pt x="0" y="45"/>
                      <a:pt x="0" y="45"/>
                      <a:pt x="0" y="45"/>
                    </a:cubicBezTo>
                    <a:cubicBezTo>
                      <a:pt x="0" y="20"/>
                      <a:pt x="20" y="0"/>
                      <a:pt x="45" y="0"/>
                    </a:cubicBezTo>
                    <a:cubicBezTo>
                      <a:pt x="277" y="0"/>
                      <a:pt x="277" y="0"/>
                      <a:pt x="277" y="0"/>
                    </a:cubicBezTo>
                    <a:cubicBezTo>
                      <a:pt x="302" y="0"/>
                      <a:pt x="322" y="20"/>
                      <a:pt x="322" y="45"/>
                    </a:cubicBezTo>
                    <a:cubicBezTo>
                      <a:pt x="322" y="277"/>
                      <a:pt x="322" y="277"/>
                      <a:pt x="322" y="277"/>
                    </a:cubicBezTo>
                    <a:cubicBezTo>
                      <a:pt x="322" y="301"/>
                      <a:pt x="302" y="321"/>
                      <a:pt x="277" y="321"/>
                    </a:cubicBezTo>
                    <a:close/>
                    <a:moveTo>
                      <a:pt x="45" y="12"/>
                    </a:moveTo>
                    <a:cubicBezTo>
                      <a:pt x="27" y="12"/>
                      <a:pt x="12" y="27"/>
                      <a:pt x="12" y="45"/>
                    </a:cubicBezTo>
                    <a:cubicBezTo>
                      <a:pt x="12" y="277"/>
                      <a:pt x="12" y="277"/>
                      <a:pt x="12" y="277"/>
                    </a:cubicBezTo>
                    <a:cubicBezTo>
                      <a:pt x="12" y="295"/>
                      <a:pt x="27" y="309"/>
                      <a:pt x="45" y="309"/>
                    </a:cubicBezTo>
                    <a:cubicBezTo>
                      <a:pt x="277" y="309"/>
                      <a:pt x="277" y="309"/>
                      <a:pt x="277" y="309"/>
                    </a:cubicBezTo>
                    <a:cubicBezTo>
                      <a:pt x="295" y="309"/>
                      <a:pt x="310" y="295"/>
                      <a:pt x="310" y="277"/>
                    </a:cubicBezTo>
                    <a:cubicBezTo>
                      <a:pt x="310" y="45"/>
                      <a:pt x="310" y="45"/>
                      <a:pt x="310" y="45"/>
                    </a:cubicBezTo>
                    <a:cubicBezTo>
                      <a:pt x="310" y="27"/>
                      <a:pt x="295" y="12"/>
                      <a:pt x="277" y="12"/>
                    </a:cubicBezTo>
                    <a:lnTo>
                      <a:pt x="4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chemeClr val="bg2"/>
                  </a:solidFill>
                  <a:latin typeface="Calibri" panose="020F0502020204030204"/>
                </a:endParaRPr>
              </a:p>
            </p:txBody>
          </p:sp>
        </p:grpSp>
        <p:sp>
          <p:nvSpPr>
            <p:cNvPr id="85" name="TextBox 84">
              <a:extLst>
                <a:ext uri="{FF2B5EF4-FFF2-40B4-BE49-F238E27FC236}">
                  <a16:creationId xmlns:a16="http://schemas.microsoft.com/office/drawing/2014/main" xmlns="" id="{B665700D-F823-6B44-AC18-DF9CF503BA64}"/>
                </a:ext>
              </a:extLst>
            </p:cNvPr>
            <p:cNvSpPr txBox="1"/>
            <p:nvPr/>
          </p:nvSpPr>
          <p:spPr>
            <a:xfrm>
              <a:off x="7320593" y="3360492"/>
              <a:ext cx="1181849" cy="461665"/>
            </a:xfrm>
            <a:prstGeom prst="rect">
              <a:avLst/>
            </a:prstGeom>
            <a:noFill/>
          </p:spPr>
          <p:txBody>
            <a:bodyPr wrap="square" rtlCol="0">
              <a:spAutoFit/>
            </a:bodyPr>
            <a:lstStyle/>
            <a:p>
              <a:pPr algn="ctr">
                <a:buClr>
                  <a:srgbClr val="007DB8"/>
                </a:buClr>
              </a:pPr>
              <a:r>
                <a:rPr lang="es-419" sz="1200">
                  <a:solidFill>
                    <a:schemeClr val="bg2"/>
                  </a:solidFill>
                </a:rPr>
                <a:t>Integración </a:t>
              </a:r>
              <a:br>
                <a:rPr lang="es-419" sz="1200">
                  <a:solidFill>
                    <a:schemeClr val="bg2"/>
                  </a:solidFill>
                </a:rPr>
              </a:br>
              <a:r>
                <a:rPr lang="es-419" sz="1200">
                  <a:solidFill>
                    <a:schemeClr val="bg2"/>
                  </a:solidFill>
                </a:rPr>
                <a:t>de VMware</a:t>
              </a:r>
            </a:p>
          </p:txBody>
        </p:sp>
      </p:grpSp>
      <p:sp>
        <p:nvSpPr>
          <p:cNvPr id="5" name="Title 4">
            <a:extLst>
              <a:ext uri="{FF2B5EF4-FFF2-40B4-BE49-F238E27FC236}">
                <a16:creationId xmlns:a16="http://schemas.microsoft.com/office/drawing/2014/main" xmlns="" id="{44E3E5BD-022F-4932-A069-60EB0341BE3D}"/>
              </a:ext>
            </a:extLst>
          </p:cNvPr>
          <p:cNvSpPr>
            <a:spLocks noGrp="1"/>
          </p:cNvSpPr>
          <p:nvPr>
            <p:ph type="title"/>
          </p:nvPr>
        </p:nvSpPr>
        <p:spPr/>
        <p:txBody>
          <a:bodyPr/>
          <a:lstStyle/>
          <a:p>
            <a:r>
              <a:rPr lang="es-419"/>
              <a:t>DP4400</a:t>
            </a:r>
          </a:p>
        </p:txBody>
      </p:sp>
      <p:sp>
        <p:nvSpPr>
          <p:cNvPr id="2" name="Subtitle 1">
            <a:extLst>
              <a:ext uri="{FF2B5EF4-FFF2-40B4-BE49-F238E27FC236}">
                <a16:creationId xmlns:a16="http://schemas.microsoft.com/office/drawing/2014/main" xmlns="" id="{C18B834A-31CC-4589-9EC1-76FB0F651E58}"/>
              </a:ext>
            </a:extLst>
          </p:cNvPr>
          <p:cNvSpPr>
            <a:spLocks noGrp="1"/>
          </p:cNvSpPr>
          <p:nvPr>
            <p:ph type="subTitle" idx="1"/>
          </p:nvPr>
        </p:nvSpPr>
        <p:spPr>
          <a:xfrm>
            <a:off x="285750" y="628650"/>
            <a:ext cx="8572500" cy="215444"/>
          </a:xfrm>
        </p:spPr>
        <p:txBody>
          <a:bodyPr/>
          <a:lstStyle/>
          <a:p>
            <a:r>
              <a:rPr lang="es-419"/>
              <a:t>Hecho a la medida para las organizaciones pequeñas y medianas</a:t>
            </a:r>
          </a:p>
        </p:txBody>
      </p:sp>
      <p:sp>
        <p:nvSpPr>
          <p:cNvPr id="14" name="TextBox 13">
            <a:extLst>
              <a:ext uri="{FF2B5EF4-FFF2-40B4-BE49-F238E27FC236}">
                <a16:creationId xmlns:a16="http://schemas.microsoft.com/office/drawing/2014/main" xmlns="" id="{61FE03CB-17FE-4137-9D20-9BF02B4E854C}"/>
              </a:ext>
            </a:extLst>
          </p:cNvPr>
          <p:cNvSpPr txBox="1"/>
          <p:nvPr/>
        </p:nvSpPr>
        <p:spPr>
          <a:xfrm>
            <a:off x="2713963" y="3504615"/>
            <a:ext cx="3544239" cy="538609"/>
          </a:xfrm>
          <a:prstGeom prst="rect">
            <a:avLst/>
          </a:prstGeom>
          <a:noFill/>
        </p:spPr>
        <p:txBody>
          <a:bodyPr wrap="none" lIns="0" tIns="0" rIns="0" bIns="0" rtlCol="0">
            <a:spAutoFit/>
          </a:bodyPr>
          <a:lstStyle/>
          <a:p>
            <a:pPr algn="ctr"/>
            <a:r>
              <a:rPr lang="es-419" sz="1800">
                <a:solidFill>
                  <a:schemeClr val="bg2"/>
                </a:solidFill>
              </a:rPr>
              <a:t>Se puede implementar en horas.</a:t>
            </a:r>
            <a:br>
              <a:rPr lang="es-419" sz="1800">
                <a:solidFill>
                  <a:schemeClr val="bg2"/>
                </a:solidFill>
              </a:rPr>
            </a:br>
            <a:r>
              <a:rPr lang="es-419" sz="1700" b="1">
                <a:solidFill>
                  <a:schemeClr val="bg1"/>
                </a:solidFill>
              </a:rPr>
              <a:t>Simple y eficiente. Garantizado*.</a:t>
            </a:r>
          </a:p>
        </p:txBody>
      </p:sp>
      <p:sp>
        <p:nvSpPr>
          <p:cNvPr id="73" name="TextBox 72">
            <a:extLst>
              <a:ext uri="{FF2B5EF4-FFF2-40B4-BE49-F238E27FC236}">
                <a16:creationId xmlns:a16="http://schemas.microsoft.com/office/drawing/2014/main" xmlns="" id="{53C90028-96EE-47B5-ABEE-0DE5CB5C804E}"/>
              </a:ext>
            </a:extLst>
          </p:cNvPr>
          <p:cNvSpPr txBox="1"/>
          <p:nvPr/>
        </p:nvSpPr>
        <p:spPr>
          <a:xfrm>
            <a:off x="3682334" y="4629150"/>
            <a:ext cx="1779333" cy="123111"/>
          </a:xfrm>
          <a:prstGeom prst="rect">
            <a:avLst/>
          </a:prstGeom>
          <a:noFill/>
        </p:spPr>
        <p:txBody>
          <a:bodyPr wrap="none" lIns="0" tIns="0" rIns="0" bIns="0" rtlCol="0">
            <a:spAutoFit/>
          </a:bodyPr>
          <a:lstStyle/>
          <a:p>
            <a:pPr algn="ctr"/>
            <a:r>
              <a:rPr lang="es-419" sz="800"/>
              <a:t>* Se aplican términos y condiciones adicionales.</a:t>
            </a:r>
          </a:p>
        </p:txBody>
      </p:sp>
    </p:spTree>
    <p:extLst>
      <p:ext uri="{BB962C8B-B14F-4D97-AF65-F5344CB8AC3E}">
        <p14:creationId xmlns:p14="http://schemas.microsoft.com/office/powerpoint/2010/main" val="14691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0.00062 L 0.37205 0.26173 " pathEditMode="relative" rAng="0" ptsTypes="AA">
                                      <p:cBhvr>
                                        <p:cTn id="6" dur="2000" fill="hold"/>
                                        <p:tgtEl>
                                          <p:spTgt spid="6"/>
                                        </p:tgtEl>
                                        <p:attrNameLst>
                                          <p:attrName>ppt_x</p:attrName>
                                          <p:attrName>ppt_y</p:attrName>
                                        </p:attrNameLst>
                                      </p:cBhvr>
                                      <p:rCtr x="18611" y="13117"/>
                                    </p:animMotion>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par>
                                <p:cTn id="7" presetID="0" presetClass="path" presetSubtype="0" accel="50000" decel="50000" fill="hold" nodeType="withEffect">
                                  <p:stCondLst>
                                    <p:cond delay="0"/>
                                  </p:stCondLst>
                                  <p:childTnLst>
                                    <p:animMotion origin="layout" path="M 4.44444E-6 1.85185E-6 L 0.2335 0.27808 " pathEditMode="relative" rAng="0" ptsTypes="AA">
                                      <p:cBhvr>
                                        <p:cTn id="8" dur="2000" fill="hold"/>
                                        <p:tgtEl>
                                          <p:spTgt spid="3"/>
                                        </p:tgtEl>
                                        <p:attrNameLst>
                                          <p:attrName>ppt_x</p:attrName>
                                          <p:attrName>ppt_y</p:attrName>
                                        </p:attrNameLst>
                                      </p:cBhvr>
                                      <p:rCtr x="11667" y="13889"/>
                                    </p:animMotion>
                                  </p:childTnLst>
                                  <p:subTnLst>
                                    <p:set>
                                      <p:cBhvr override="childStyle">
                                        <p:cTn dur="1" fill="hold" display="0" masterRel="sameClick" afterEffect="1">
                                          <p:stCondLst>
                                            <p:cond evt="end" delay="0">
                                              <p:tn val="7"/>
                                            </p:cond>
                                          </p:stCondLst>
                                        </p:cTn>
                                        <p:tgtEl>
                                          <p:spTgt spid="3"/>
                                        </p:tgtEl>
                                        <p:attrNameLst>
                                          <p:attrName>style.visibility</p:attrName>
                                        </p:attrNameLst>
                                      </p:cBhvr>
                                      <p:to>
                                        <p:strVal val="hidden"/>
                                      </p:to>
                                    </p:set>
                                  </p:subTnLst>
                                </p:cTn>
                              </p:par>
                              <p:par>
                                <p:cTn id="9" presetID="0" presetClass="path" presetSubtype="0" accel="50000" decel="50000" fill="hold" nodeType="withEffect">
                                  <p:stCondLst>
                                    <p:cond delay="0"/>
                                  </p:stCondLst>
                                  <p:childTnLst>
                                    <p:animMotion origin="layout" path="M 5.55556E-7 -3.33333E-6 L 0.07361 0.26081 " pathEditMode="relative" rAng="0" ptsTypes="AA">
                                      <p:cBhvr>
                                        <p:cTn id="10" dur="2000" fill="hold"/>
                                        <p:tgtEl>
                                          <p:spTgt spid="119"/>
                                        </p:tgtEl>
                                        <p:attrNameLst>
                                          <p:attrName>ppt_x</p:attrName>
                                          <p:attrName>ppt_y</p:attrName>
                                        </p:attrNameLst>
                                      </p:cBhvr>
                                      <p:rCtr x="3681" y="13025"/>
                                    </p:animMotion>
                                  </p:childTnLst>
                                  <p:subTnLst>
                                    <p:set>
                                      <p:cBhvr override="childStyle">
                                        <p:cTn dur="1" fill="hold" display="0" masterRel="sameClick" afterEffect="1">
                                          <p:stCondLst>
                                            <p:cond evt="end" delay="0">
                                              <p:tn val="9"/>
                                            </p:cond>
                                          </p:stCondLst>
                                        </p:cTn>
                                        <p:tgtEl>
                                          <p:spTgt spid="119"/>
                                        </p:tgtEl>
                                        <p:attrNameLst>
                                          <p:attrName>style.visibility</p:attrName>
                                        </p:attrNameLst>
                                      </p:cBhvr>
                                      <p:to>
                                        <p:strVal val="hidden"/>
                                      </p:to>
                                    </p:set>
                                  </p:subTnLst>
                                </p:cTn>
                              </p:par>
                              <p:par>
                                <p:cTn id="11" presetID="0" presetClass="path" presetSubtype="0" accel="50000" decel="50000" fill="hold" nodeType="withEffect">
                                  <p:stCondLst>
                                    <p:cond delay="0"/>
                                  </p:stCondLst>
                                  <p:childTnLst>
                                    <p:animMotion origin="layout" path="M 1.38889E-6 -1.23457E-6 L -0.07205 0.2713 " pathEditMode="relative" rAng="0" ptsTypes="AA">
                                      <p:cBhvr>
                                        <p:cTn id="12" dur="2000" fill="hold"/>
                                        <p:tgtEl>
                                          <p:spTgt spid="159"/>
                                        </p:tgtEl>
                                        <p:attrNameLst>
                                          <p:attrName>ppt_x</p:attrName>
                                          <p:attrName>ppt_y</p:attrName>
                                        </p:attrNameLst>
                                      </p:cBhvr>
                                      <p:rCtr x="-3611" y="13549"/>
                                    </p:animMotion>
                                  </p:childTnLst>
                                  <p:subTnLst>
                                    <p:set>
                                      <p:cBhvr override="childStyle">
                                        <p:cTn dur="1" fill="hold" display="0" masterRel="sameClick" afterEffect="1">
                                          <p:stCondLst>
                                            <p:cond evt="end" delay="0">
                                              <p:tn val="11"/>
                                            </p:cond>
                                          </p:stCondLst>
                                        </p:cTn>
                                        <p:tgtEl>
                                          <p:spTgt spid="159"/>
                                        </p:tgtEl>
                                        <p:attrNameLst>
                                          <p:attrName>style.visibility</p:attrName>
                                        </p:attrNameLst>
                                      </p:cBhvr>
                                      <p:to>
                                        <p:strVal val="hidden"/>
                                      </p:to>
                                    </p:set>
                                  </p:subTnLst>
                                </p:cTn>
                              </p:par>
                              <p:par>
                                <p:cTn id="13" presetID="0" presetClass="path" presetSubtype="0" accel="50000" decel="50000" fill="hold" nodeType="withEffect">
                                  <p:stCondLst>
                                    <p:cond delay="0"/>
                                  </p:stCondLst>
                                  <p:childTnLst>
                                    <p:animMotion origin="layout" path="M -5.55556E-7 2.46914E-7 L -0.20868 0.26018 " pathEditMode="relative" rAng="0" ptsTypes="AA">
                                      <p:cBhvr>
                                        <p:cTn id="14" dur="2000" fill="hold"/>
                                        <p:tgtEl>
                                          <p:spTgt spid="7"/>
                                        </p:tgtEl>
                                        <p:attrNameLst>
                                          <p:attrName>ppt_x</p:attrName>
                                          <p:attrName>ppt_y</p:attrName>
                                        </p:attrNameLst>
                                      </p:cBhvr>
                                      <p:rCtr x="-10434" y="12994"/>
                                    </p:animMotion>
                                  </p:childTnLst>
                                  <p:subTnLst>
                                    <p:set>
                                      <p:cBhvr override="childStyle">
                                        <p:cTn dur="1" fill="hold" display="0" masterRel="sameClick" afterEffect="1">
                                          <p:stCondLst>
                                            <p:cond evt="end" delay="0">
                                              <p:tn val="13"/>
                                            </p:cond>
                                          </p:stCondLst>
                                        </p:cTn>
                                        <p:tgtEl>
                                          <p:spTgt spid="7"/>
                                        </p:tgtEl>
                                        <p:attrNameLst>
                                          <p:attrName>style.visibility</p:attrName>
                                        </p:attrNameLst>
                                      </p:cBhvr>
                                      <p:to>
                                        <p:strVal val="hidden"/>
                                      </p:to>
                                    </p:set>
                                  </p:subTnLst>
                                </p:cTn>
                              </p:par>
                              <p:par>
                                <p:cTn id="15" presetID="0" presetClass="path" presetSubtype="0" accel="50000" decel="50000" fill="hold" nodeType="withEffect">
                                  <p:stCondLst>
                                    <p:cond delay="0"/>
                                  </p:stCondLst>
                                  <p:childTnLst>
                                    <p:animMotion origin="layout" path="M -0.00017 0.00092 L -0.35399 0.26358 " pathEditMode="relative" rAng="0" ptsTypes="AA">
                                      <p:cBhvr>
                                        <p:cTn id="16" dur="2000" fill="hold"/>
                                        <p:tgtEl>
                                          <p:spTgt spid="13"/>
                                        </p:tgtEl>
                                        <p:attrNameLst>
                                          <p:attrName>ppt_x</p:attrName>
                                          <p:attrName>ppt_y</p:attrName>
                                        </p:attrNameLst>
                                      </p:cBhvr>
                                      <p:rCtr x="-17691" y="13117"/>
                                    </p:animMotion>
                                  </p:childTnLst>
                                  <p:subTnLst>
                                    <p:set>
                                      <p:cBhvr override="childStyle">
                                        <p:cTn dur="1" fill="hold" display="0" masterRel="sameClick" afterEffect="1">
                                          <p:stCondLst>
                                            <p:cond evt="end" delay="0">
                                              <p:tn val="15"/>
                                            </p:cond>
                                          </p:stCondLst>
                                        </p:cTn>
                                        <p:tgtEl>
                                          <p:spTgt spid="13"/>
                                        </p:tgtEl>
                                        <p:attrNameLst>
                                          <p:attrName>style.visibility</p:attrName>
                                        </p:attrNameLst>
                                      </p:cBhvr>
                                      <p:to>
                                        <p:strVal val="hidden"/>
                                      </p:to>
                                    </p:set>
                                  </p:subTnLst>
                                </p:cTn>
                              </p:par>
                              <p:par>
                                <p:cTn id="17" presetID="42" presetClass="path" presetSubtype="0" accel="50000" decel="50000" fill="hold" nodeType="withEffect">
                                  <p:stCondLst>
                                    <p:cond delay="0"/>
                                  </p:stCondLst>
                                  <p:childTnLst>
                                    <p:animMotion origin="layout" path="M -4.16667E-6 -3.7037E-7 L -0.3651 0.04259 " pathEditMode="relative" rAng="0" ptsTypes="AA">
                                      <p:cBhvr>
                                        <p:cTn id="18" dur="2000" fill="hold"/>
                                        <p:tgtEl>
                                          <p:spTgt spid="8"/>
                                        </p:tgtEl>
                                        <p:attrNameLst>
                                          <p:attrName>ppt_x</p:attrName>
                                          <p:attrName>ppt_y</p:attrName>
                                        </p:attrNameLst>
                                      </p:cBhvr>
                                      <p:rCtr x="-18264" y="2130"/>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subTnLst>
                                </p:cTn>
                              </p:par>
                              <p:par>
                                <p:cTn id="19" presetID="42" presetClass="path" presetSubtype="0" accel="50000" decel="50000" fill="hold" nodeType="withEffect">
                                  <p:stCondLst>
                                    <p:cond delay="0"/>
                                  </p:stCondLst>
                                  <p:childTnLst>
                                    <p:animMotion origin="layout" path="M -3.33333E-6 -3.58025E-6 L 0.36667 0.0571 " pathEditMode="relative" rAng="0" ptsTypes="AA">
                                      <p:cBhvr>
                                        <p:cTn id="20" dur="2000" fill="hold"/>
                                        <p:tgtEl>
                                          <p:spTgt spid="4"/>
                                        </p:tgtEl>
                                        <p:attrNameLst>
                                          <p:attrName>ppt_x</p:attrName>
                                          <p:attrName>ppt_y</p:attrName>
                                        </p:attrNameLst>
                                      </p:cBhvr>
                                      <p:rCtr x="18333" y="2840"/>
                                    </p:animMotion>
                                  </p:childTnLst>
                                  <p:subTnLst>
                                    <p:set>
                                      <p:cBhvr override="childStyle">
                                        <p:cTn dur="1" fill="hold" display="0" masterRel="sameClick" afterEffect="1">
                                          <p:stCondLst>
                                            <p:cond evt="end" delay="0">
                                              <p:tn val="19"/>
                                            </p:cond>
                                          </p:stCondLst>
                                        </p:cTn>
                                        <p:tgtEl>
                                          <p:spTgt spid="4"/>
                                        </p:tgtEl>
                                        <p:attrNameLst>
                                          <p:attrName>style.visibility</p:attrName>
                                        </p:attrNameLst>
                                      </p:cBhvr>
                                      <p:to>
                                        <p:strVal val="hidden"/>
                                      </p:to>
                                    </p:set>
                                  </p:sub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0 -4.93827E-6 L -0.00451 -0.1216 " pathEditMode="relative" rAng="0" ptsTypes="AA">
                                      <p:cBhvr>
                                        <p:cTn id="23" dur="2000" fill="hold"/>
                                        <p:tgtEl>
                                          <p:spTgt spid="77"/>
                                        </p:tgtEl>
                                        <p:attrNameLst>
                                          <p:attrName>ppt_x</p:attrName>
                                          <p:attrName>ppt_y</p:attrName>
                                        </p:attrNameLst>
                                      </p:cBhvr>
                                      <p:rCtr x="-226" y="-6080"/>
                                    </p:animMotion>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wipe(left)">
                                      <p:cBhvr>
                                        <p:cTn id="35" dur="500"/>
                                        <p:tgtEl>
                                          <p:spTgt spid="137"/>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310464" y="426511"/>
            <a:ext cx="4109135" cy="338554"/>
          </a:xfrm>
          <a:prstGeom prst="rect">
            <a:avLst/>
          </a:prstGeom>
          <a:noFill/>
        </p:spPr>
        <p:txBody>
          <a:bodyPr wrap="square" rtlCol="0">
            <a:spAutoFit/>
          </a:bodyPr>
          <a:lstStyle/>
          <a:p>
            <a:pPr defTabSz="914378">
              <a:buClr>
                <a:srgbClr val="007DB8"/>
              </a:buClr>
            </a:pPr>
            <a:endParaRPr lang="en-US" sz="1600" b="1" spc="300" dirty="0">
              <a:solidFill>
                <a:srgbClr val="007DB8">
                  <a:lumMod val="60000"/>
                  <a:lumOff val="40000"/>
                </a:srgbClr>
              </a:solidFill>
              <a:latin typeface="Aria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534"/>
          <a:stretch/>
        </p:blipFill>
        <p:spPr>
          <a:xfrm>
            <a:off x="2889107" y="759804"/>
            <a:ext cx="6241038" cy="4097946"/>
          </a:xfrm>
          <a:prstGeom prst="rect">
            <a:avLst/>
          </a:prstGeom>
        </p:spPr>
      </p:pic>
      <p:sp>
        <p:nvSpPr>
          <p:cNvPr id="2" name="Title 1">
            <a:extLst>
              <a:ext uri="{FF2B5EF4-FFF2-40B4-BE49-F238E27FC236}">
                <a16:creationId xmlns:a16="http://schemas.microsoft.com/office/drawing/2014/main" xmlns="" id="{FB2BDA92-9314-46E2-A936-6B1F7B7549C7}"/>
              </a:ext>
            </a:extLst>
          </p:cNvPr>
          <p:cNvSpPr>
            <a:spLocks noGrp="1"/>
          </p:cNvSpPr>
          <p:nvPr>
            <p:ph type="title"/>
          </p:nvPr>
        </p:nvSpPr>
        <p:spPr/>
        <p:txBody>
          <a:bodyPr/>
          <a:lstStyle/>
          <a:p>
            <a:r>
              <a:rPr lang="es-419" dirty="0"/>
              <a:t>Administrador de sistemas</a:t>
            </a:r>
          </a:p>
        </p:txBody>
      </p:sp>
      <p:sp>
        <p:nvSpPr>
          <p:cNvPr id="4" name="Subtitle 3">
            <a:extLst>
              <a:ext uri="{FF2B5EF4-FFF2-40B4-BE49-F238E27FC236}">
                <a16:creationId xmlns:a16="http://schemas.microsoft.com/office/drawing/2014/main" xmlns="" id="{54A19D87-EB10-4A4C-AD8A-106589C68835}"/>
              </a:ext>
            </a:extLst>
          </p:cNvPr>
          <p:cNvSpPr>
            <a:spLocks noGrp="1"/>
          </p:cNvSpPr>
          <p:nvPr>
            <p:ph type="subTitle" idx="1"/>
          </p:nvPr>
        </p:nvSpPr>
        <p:spPr/>
        <p:txBody>
          <a:bodyPr/>
          <a:lstStyle/>
          <a:p>
            <a:r>
              <a:rPr lang="es-419"/>
              <a:t>Administración de sus datos fácil de usar</a:t>
            </a:r>
          </a:p>
        </p:txBody>
      </p:sp>
      <p:graphicFrame>
        <p:nvGraphicFramePr>
          <p:cNvPr id="7" name="Diagram 6">
            <a:extLst>
              <a:ext uri="{FF2B5EF4-FFF2-40B4-BE49-F238E27FC236}">
                <a16:creationId xmlns:a16="http://schemas.microsoft.com/office/drawing/2014/main" xmlns="" id="{0B0A9B89-9094-47AB-B7C1-31DF6BE8B6D8}"/>
              </a:ext>
            </a:extLst>
          </p:cNvPr>
          <p:cNvGraphicFramePr/>
          <p:nvPr>
            <p:extLst>
              <p:ext uri="{D42A27DB-BD31-4B8C-83A1-F6EECF244321}">
                <p14:modId xmlns:p14="http://schemas.microsoft.com/office/powerpoint/2010/main" val="3729907946"/>
              </p:ext>
            </p:extLst>
          </p:nvPr>
        </p:nvGraphicFramePr>
        <p:xfrm>
          <a:off x="533400" y="1428750"/>
          <a:ext cx="5334000" cy="2565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hlinkClick r:id="" action="ppaction://noaction"/>
            <a:extLst>
              <a:ext uri="{FF2B5EF4-FFF2-40B4-BE49-F238E27FC236}">
                <a16:creationId xmlns:a16="http://schemas.microsoft.com/office/drawing/2014/main" xmlns="" id="{5AE65149-5C67-4661-8A84-0CAAFDD8261A}"/>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3052322" y="3128562"/>
            <a:ext cx="487990" cy="487988"/>
          </a:xfrm>
          <a:prstGeom prst="rect">
            <a:avLst/>
          </a:prstGeom>
        </p:spPr>
      </p:pic>
      <p:pic>
        <p:nvPicPr>
          <p:cNvPr id="19" name="Picture 18">
            <a:hlinkClick r:id="" action="ppaction://noaction"/>
            <a:extLst>
              <a:ext uri="{FF2B5EF4-FFF2-40B4-BE49-F238E27FC236}">
                <a16:creationId xmlns:a16="http://schemas.microsoft.com/office/drawing/2014/main" xmlns="" id="{D60CA700-0F72-40DB-AB1F-8FC9CB40D5C9}"/>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3052322" y="1776624"/>
            <a:ext cx="487988" cy="487988"/>
          </a:xfrm>
          <a:prstGeom prst="rect">
            <a:avLst/>
          </a:prstGeom>
        </p:spPr>
      </p:pic>
      <p:pic>
        <p:nvPicPr>
          <p:cNvPr id="21" name="Picture 20">
            <a:extLst>
              <a:ext uri="{FF2B5EF4-FFF2-40B4-BE49-F238E27FC236}">
                <a16:creationId xmlns:a16="http://schemas.microsoft.com/office/drawing/2014/main" xmlns="" id="{0562A42A-37F7-4CDF-8F35-FB5CA1D8200E}"/>
              </a:ext>
            </a:extLst>
          </p:cNvPr>
          <p:cNvPicPr>
            <a:picLocks noChangeAspect="1"/>
          </p:cNvPicPr>
          <p:nvPr/>
        </p:nvPicPr>
        <p:blipFill>
          <a:blip r:embed="rId13" cstate="screen">
            <a:duotone>
              <a:prstClr val="black"/>
              <a:schemeClr val="bg1">
                <a:tint val="45000"/>
                <a:satMod val="400000"/>
              </a:schemeClr>
            </a:duoton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235256" y="3176192"/>
            <a:ext cx="345700" cy="440358"/>
          </a:xfrm>
          <a:prstGeom prst="rect">
            <a:avLst/>
          </a:prstGeom>
        </p:spPr>
      </p:pic>
      <p:pic>
        <p:nvPicPr>
          <p:cNvPr id="22" name="Picture 21">
            <a:extLst>
              <a:ext uri="{FF2B5EF4-FFF2-40B4-BE49-F238E27FC236}">
                <a16:creationId xmlns:a16="http://schemas.microsoft.com/office/drawing/2014/main" xmlns="" id="{81B98623-76F6-4DC3-B0EE-F30E9B13AB58}"/>
              </a:ext>
            </a:extLst>
          </p:cNvPr>
          <p:cNvPicPr>
            <a:picLocks noChangeAspect="1"/>
          </p:cNvPicPr>
          <p:nvPr/>
        </p:nvPicPr>
        <p:blipFill>
          <a:blip r:embed="rId15" cstate="screen">
            <a:duotone>
              <a:prstClr val="black"/>
              <a:schemeClr val="bg1">
                <a:tint val="45000"/>
                <a:satMod val="400000"/>
              </a:schemeClr>
            </a:duotone>
            <a:lum bright="-100000"/>
            <a:extLst>
              <a:ext uri="{28A0092B-C50C-407E-A947-70E740481C1C}">
                <a14:useLocalDpi xmlns:a14="http://schemas.microsoft.com/office/drawing/2010/main"/>
              </a:ext>
            </a:extLst>
          </a:blip>
          <a:stretch>
            <a:fillRect/>
          </a:stretch>
        </p:blipFill>
        <p:spPr>
          <a:xfrm>
            <a:off x="235256" y="1733550"/>
            <a:ext cx="459050" cy="461289"/>
          </a:xfrm>
          <a:prstGeom prst="rect">
            <a:avLst/>
          </a:prstGeom>
        </p:spPr>
      </p:pic>
    </p:spTree>
    <p:extLst>
      <p:ext uri="{BB962C8B-B14F-4D97-AF65-F5344CB8AC3E}">
        <p14:creationId xmlns:p14="http://schemas.microsoft.com/office/powerpoint/2010/main" val="77934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9C43BA5-AA54-0146-95E4-8F1E2A860C9E}"/>
              </a:ext>
            </a:extLst>
          </p:cNvPr>
          <p:cNvSpPr txBox="1">
            <a:spLocks/>
          </p:cNvSpPr>
          <p:nvPr/>
        </p:nvSpPr>
        <p:spPr>
          <a:xfrm>
            <a:off x="628650" y="2017752"/>
            <a:ext cx="7886700" cy="553998"/>
          </a:xfrm>
          <a:prstGeom prst="rect">
            <a:avLst/>
          </a:prstGeom>
        </p:spPr>
        <p:txBody>
          <a:bodyPr lIns="0" tIns="0" rIns="0" bIns="0" anchor="ctr" anchorCtr="0">
            <a:spAutoFit/>
          </a:bodyPr>
          <a:lstStyle>
            <a:lvl1pPr algn="l" defTabSz="685800" rtl="0" eaLnBrk="1" latinLnBrk="0" hangingPunct="1">
              <a:lnSpc>
                <a:spcPct val="90000"/>
              </a:lnSpc>
              <a:spcBef>
                <a:spcPct val="0"/>
              </a:spcBef>
              <a:buNone/>
              <a:defRPr sz="5400" kern="1200">
                <a:solidFill>
                  <a:schemeClr val="tx2"/>
                </a:solidFill>
                <a:latin typeface="Arial" panose="020B0604020202020204" pitchFamily="34" charset="0"/>
                <a:ea typeface="+mj-ea"/>
                <a:cs typeface="+mj-cs"/>
              </a:defRPr>
            </a:lvl1pPr>
          </a:lstStyle>
          <a:p>
            <a:pPr algn="ctr"/>
            <a:r>
              <a:rPr lang="es-419" sz="4000"/>
              <a:t>Eficiencia</a:t>
            </a:r>
          </a:p>
        </p:txBody>
      </p:sp>
    </p:spTree>
    <p:extLst>
      <p:ext uri="{BB962C8B-B14F-4D97-AF65-F5344CB8AC3E}">
        <p14:creationId xmlns:p14="http://schemas.microsoft.com/office/powerpoint/2010/main" val="13663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D3303E9D-6C0C-3B4E-B79A-CAAF1CB0D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52552"/>
            <a:ext cx="9160042" cy="2351459"/>
          </a:xfrm>
          <a:prstGeom prst="rect">
            <a:avLst/>
          </a:prstGeom>
        </p:spPr>
      </p:pic>
      <p:sp>
        <p:nvSpPr>
          <p:cNvPr id="33" name="TextBox 32">
            <a:extLst>
              <a:ext uri="{FF2B5EF4-FFF2-40B4-BE49-F238E27FC236}">
                <a16:creationId xmlns:a16="http://schemas.microsoft.com/office/drawing/2014/main" xmlns="" id="{DBF61A6E-1B49-054C-8BEB-E74C6ABD86A8}"/>
              </a:ext>
            </a:extLst>
          </p:cNvPr>
          <p:cNvSpPr txBox="1"/>
          <p:nvPr/>
        </p:nvSpPr>
        <p:spPr>
          <a:xfrm>
            <a:off x="2076706" y="1974283"/>
            <a:ext cx="2023946" cy="369332"/>
          </a:xfrm>
          <a:prstGeom prst="rect">
            <a:avLst/>
          </a:prstGeom>
          <a:noFill/>
        </p:spPr>
        <p:txBody>
          <a:bodyPr wrap="square" rtlCol="0" anchor="t" anchorCtr="0">
            <a:spAutoFit/>
          </a:bodyPr>
          <a:lstStyle/>
          <a:p>
            <a:pPr algn="ctr" defTabSz="685783"/>
            <a:r>
              <a:rPr lang="es-419" sz="1800">
                <a:solidFill>
                  <a:srgbClr val="FFFFFF"/>
                </a:solidFill>
                <a:latin typeface="Arial"/>
              </a:rPr>
              <a:t>Mejore los SLO</a:t>
            </a:r>
          </a:p>
        </p:txBody>
      </p:sp>
      <p:sp>
        <p:nvSpPr>
          <p:cNvPr id="34" name="TextBox 33">
            <a:extLst>
              <a:ext uri="{FF2B5EF4-FFF2-40B4-BE49-F238E27FC236}">
                <a16:creationId xmlns:a16="http://schemas.microsoft.com/office/drawing/2014/main" xmlns="" id="{A7AB7870-2E27-064B-B022-5A05EC981936}"/>
              </a:ext>
            </a:extLst>
          </p:cNvPr>
          <p:cNvSpPr txBox="1"/>
          <p:nvPr/>
        </p:nvSpPr>
        <p:spPr>
          <a:xfrm>
            <a:off x="4369570" y="1974283"/>
            <a:ext cx="2071547" cy="369332"/>
          </a:xfrm>
          <a:prstGeom prst="rect">
            <a:avLst/>
          </a:prstGeom>
          <a:noFill/>
        </p:spPr>
        <p:txBody>
          <a:bodyPr wrap="square" rtlCol="0" anchor="t" anchorCtr="0">
            <a:spAutoFit/>
          </a:bodyPr>
          <a:lstStyle/>
          <a:p>
            <a:pPr algn="ctr" defTabSz="685783">
              <a:spcBef>
                <a:spcPts val="1200"/>
              </a:spcBef>
            </a:pPr>
            <a:r>
              <a:rPr lang="es-419" sz="1800" dirty="0">
                <a:solidFill>
                  <a:srgbClr val="FFFFFF"/>
                </a:solidFill>
                <a:latin typeface="Arial"/>
              </a:rPr>
              <a:t>IOPS más altas          </a:t>
            </a:r>
          </a:p>
        </p:txBody>
      </p:sp>
      <p:sp>
        <p:nvSpPr>
          <p:cNvPr id="35" name="TextBox 34">
            <a:extLst>
              <a:ext uri="{FF2B5EF4-FFF2-40B4-BE49-F238E27FC236}">
                <a16:creationId xmlns:a16="http://schemas.microsoft.com/office/drawing/2014/main" xmlns="" id="{7E206617-25C5-DF42-B01B-E0BF75ADFEFB}"/>
              </a:ext>
            </a:extLst>
          </p:cNvPr>
          <p:cNvSpPr txBox="1"/>
          <p:nvPr/>
        </p:nvSpPr>
        <p:spPr>
          <a:xfrm>
            <a:off x="6643160" y="1974283"/>
            <a:ext cx="2508862" cy="369332"/>
          </a:xfrm>
          <a:prstGeom prst="rect">
            <a:avLst/>
          </a:prstGeom>
          <a:noFill/>
        </p:spPr>
        <p:txBody>
          <a:bodyPr wrap="square" rtlCol="0" anchor="t" anchorCtr="0">
            <a:spAutoFit/>
          </a:bodyPr>
          <a:lstStyle/>
          <a:p>
            <a:pPr algn="ctr" defTabSz="685783">
              <a:spcBef>
                <a:spcPts val="1200"/>
              </a:spcBef>
            </a:pPr>
            <a:r>
              <a:rPr lang="es-419" sz="1800">
                <a:solidFill>
                  <a:srgbClr val="FFFFFF"/>
                </a:solidFill>
                <a:latin typeface="Arial"/>
              </a:rPr>
              <a:t>Mayor compresión</a:t>
            </a:r>
          </a:p>
        </p:txBody>
      </p:sp>
      <p:grpSp>
        <p:nvGrpSpPr>
          <p:cNvPr id="36" name="Group 35">
            <a:extLst>
              <a:ext uri="{FF2B5EF4-FFF2-40B4-BE49-F238E27FC236}">
                <a16:creationId xmlns:a16="http://schemas.microsoft.com/office/drawing/2014/main" xmlns="" id="{BC4537B9-E390-CA4D-B196-C9E23932BC9F}"/>
              </a:ext>
            </a:extLst>
          </p:cNvPr>
          <p:cNvGrpSpPr/>
          <p:nvPr/>
        </p:nvGrpSpPr>
        <p:grpSpPr>
          <a:xfrm>
            <a:off x="4100653" y="1627229"/>
            <a:ext cx="2550528" cy="1802104"/>
            <a:chOff x="4100653" y="1620097"/>
            <a:chExt cx="2550528" cy="1488333"/>
          </a:xfrm>
        </p:grpSpPr>
        <p:cxnSp>
          <p:nvCxnSpPr>
            <p:cNvPr id="37" name="Straight Connector 36">
              <a:extLst>
                <a:ext uri="{FF2B5EF4-FFF2-40B4-BE49-F238E27FC236}">
                  <a16:creationId xmlns:a16="http://schemas.microsoft.com/office/drawing/2014/main" xmlns="" id="{22DFAA81-FD82-2E4F-9FEC-64ED9B52D2FF}"/>
                </a:ext>
              </a:extLst>
            </p:cNvPr>
            <p:cNvCxnSpPr>
              <a:cxnSpLocks/>
            </p:cNvCxnSpPr>
            <p:nvPr/>
          </p:nvCxnSpPr>
          <p:spPr>
            <a:xfrm>
              <a:off x="4100653" y="1620097"/>
              <a:ext cx="0" cy="14883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7984525-5C2B-6847-83FB-C5901DF1AE1A}"/>
                </a:ext>
              </a:extLst>
            </p:cNvPr>
            <p:cNvCxnSpPr>
              <a:cxnSpLocks/>
            </p:cNvCxnSpPr>
            <p:nvPr/>
          </p:nvCxnSpPr>
          <p:spPr>
            <a:xfrm>
              <a:off x="6651181" y="1620097"/>
              <a:ext cx="0" cy="14883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C50AB274-CC0E-456A-897F-1D4A4C87BAAB}"/>
              </a:ext>
            </a:extLst>
          </p:cNvPr>
          <p:cNvSpPr>
            <a:spLocks noGrp="1"/>
          </p:cNvSpPr>
          <p:nvPr>
            <p:ph type="title"/>
          </p:nvPr>
        </p:nvSpPr>
        <p:spPr/>
        <p:txBody>
          <a:bodyPr/>
          <a:lstStyle/>
          <a:p>
            <a:r>
              <a:rPr lang="es-419"/>
              <a:t>Potente protección de datos</a:t>
            </a:r>
          </a:p>
        </p:txBody>
      </p:sp>
      <p:sp>
        <p:nvSpPr>
          <p:cNvPr id="19" name="TextBox 18">
            <a:extLst>
              <a:ext uri="{FF2B5EF4-FFF2-40B4-BE49-F238E27FC236}">
                <a16:creationId xmlns:a16="http://schemas.microsoft.com/office/drawing/2014/main" xmlns="" id="{08AF800E-AA7F-48E7-87CF-C0C186F1CA54}"/>
              </a:ext>
            </a:extLst>
          </p:cNvPr>
          <p:cNvSpPr txBox="1"/>
          <p:nvPr/>
        </p:nvSpPr>
        <p:spPr>
          <a:xfrm>
            <a:off x="2076706" y="2458076"/>
            <a:ext cx="2023946" cy="1092607"/>
          </a:xfrm>
          <a:prstGeom prst="rect">
            <a:avLst/>
          </a:prstGeom>
          <a:noFill/>
        </p:spPr>
        <p:txBody>
          <a:bodyPr wrap="square" rtlCol="0" anchor="t" anchorCtr="0">
            <a:spAutoFit/>
          </a:bodyPr>
          <a:lstStyle/>
          <a:p>
            <a:pPr algn="ctr" defTabSz="685783">
              <a:spcBef>
                <a:spcPts val="600"/>
              </a:spcBef>
            </a:pPr>
            <a:r>
              <a:rPr lang="es-419" sz="1200">
                <a:solidFill>
                  <a:srgbClr val="FFFFFF"/>
                </a:solidFill>
                <a:latin typeface="Arial"/>
              </a:rPr>
              <a:t>Respaldos hasta un </a:t>
            </a:r>
            <a:br>
              <a:rPr lang="es-419" sz="1200">
                <a:solidFill>
                  <a:srgbClr val="FFFFFF"/>
                </a:solidFill>
                <a:latin typeface="Arial"/>
              </a:rPr>
            </a:br>
            <a:r>
              <a:rPr lang="es-419" sz="1200">
                <a:solidFill>
                  <a:srgbClr val="FFFFFF"/>
                </a:solidFill>
                <a:latin typeface="Arial"/>
              </a:rPr>
              <a:t>38 % más rápidos con hasta 94 TB/hr</a:t>
            </a:r>
            <a:r>
              <a:rPr lang="es-419" sz="1200" baseline="30000">
                <a:solidFill>
                  <a:srgbClr val="FFFFFF"/>
                </a:solidFill>
              </a:rPr>
              <a:t>1</a:t>
            </a:r>
          </a:p>
          <a:p>
            <a:pPr algn="ctr" defTabSz="685783">
              <a:spcBef>
                <a:spcPts val="600"/>
              </a:spcBef>
            </a:pPr>
            <a:r>
              <a:rPr lang="es-419" sz="1200">
                <a:solidFill>
                  <a:srgbClr val="FFFFFF"/>
                </a:solidFill>
                <a:latin typeface="Arial"/>
              </a:rPr>
              <a:t>Restauraciones hasta </a:t>
            </a:r>
            <a:br>
              <a:rPr lang="es-419" sz="1200">
                <a:solidFill>
                  <a:srgbClr val="FFFFFF"/>
                </a:solidFill>
                <a:latin typeface="Arial"/>
              </a:rPr>
            </a:br>
            <a:r>
              <a:rPr lang="es-419" sz="1200">
                <a:solidFill>
                  <a:srgbClr val="FFFFFF"/>
                </a:solidFill>
                <a:latin typeface="Arial"/>
              </a:rPr>
              <a:t>un 45 % más rápidas</a:t>
            </a:r>
            <a:r>
              <a:rPr lang="es-419" sz="1200" baseline="30000">
                <a:solidFill>
                  <a:srgbClr val="FFFFFF"/>
                </a:solidFill>
                <a:latin typeface="Arial"/>
              </a:rPr>
              <a:t>1</a:t>
            </a:r>
          </a:p>
        </p:txBody>
      </p:sp>
      <p:sp>
        <p:nvSpPr>
          <p:cNvPr id="20" name="TextBox 19">
            <a:extLst>
              <a:ext uri="{FF2B5EF4-FFF2-40B4-BE49-F238E27FC236}">
                <a16:creationId xmlns:a16="http://schemas.microsoft.com/office/drawing/2014/main" xmlns="" id="{5CF63CDA-7C08-43BE-9122-06E73BE3946A}"/>
              </a:ext>
            </a:extLst>
          </p:cNvPr>
          <p:cNvSpPr txBox="1"/>
          <p:nvPr/>
        </p:nvSpPr>
        <p:spPr>
          <a:xfrm>
            <a:off x="4114800" y="2502754"/>
            <a:ext cx="2514600" cy="830997"/>
          </a:xfrm>
          <a:prstGeom prst="rect">
            <a:avLst/>
          </a:prstGeom>
          <a:noFill/>
        </p:spPr>
        <p:txBody>
          <a:bodyPr wrap="square" rtlCol="0" anchor="t" anchorCtr="0">
            <a:spAutoFit/>
          </a:bodyPr>
          <a:lstStyle/>
          <a:p>
            <a:pPr algn="ctr" defTabSz="685783"/>
            <a:r>
              <a:rPr lang="es-419" sz="1200">
                <a:solidFill>
                  <a:srgbClr val="FFFFFF"/>
                </a:solidFill>
                <a:latin typeface="Arial"/>
              </a:rPr>
              <a:t>Acceso instantáneo/restauración instantánea hasta un 50 % más rápido con hasta 60 000 IOPS </a:t>
            </a:r>
            <a:br>
              <a:rPr lang="es-419" sz="1200">
                <a:solidFill>
                  <a:srgbClr val="FFFFFF"/>
                </a:solidFill>
                <a:latin typeface="Arial"/>
              </a:rPr>
            </a:br>
            <a:r>
              <a:rPr lang="es-419" sz="1200">
                <a:solidFill>
                  <a:srgbClr val="FFFFFF"/>
                </a:solidFill>
                <a:latin typeface="Arial"/>
              </a:rPr>
              <a:t>y hasta 64 VM</a:t>
            </a:r>
            <a:r>
              <a:rPr lang="es-419" sz="1200" baseline="30000">
                <a:solidFill>
                  <a:srgbClr val="FFFFFF"/>
                </a:solidFill>
                <a:latin typeface="Arial"/>
              </a:rPr>
              <a:t>2</a:t>
            </a:r>
          </a:p>
        </p:txBody>
      </p:sp>
      <p:sp>
        <p:nvSpPr>
          <p:cNvPr id="21" name="TextBox 20">
            <a:extLst>
              <a:ext uri="{FF2B5EF4-FFF2-40B4-BE49-F238E27FC236}">
                <a16:creationId xmlns:a16="http://schemas.microsoft.com/office/drawing/2014/main" xmlns="" id="{8EE8B7F9-C643-444A-ACAC-CA2F57D823A1}"/>
              </a:ext>
            </a:extLst>
          </p:cNvPr>
          <p:cNvSpPr txBox="1"/>
          <p:nvPr/>
        </p:nvSpPr>
        <p:spPr>
          <a:xfrm>
            <a:off x="6643160" y="2491086"/>
            <a:ext cx="2508862" cy="907941"/>
          </a:xfrm>
          <a:prstGeom prst="rect">
            <a:avLst/>
          </a:prstGeom>
          <a:noFill/>
        </p:spPr>
        <p:txBody>
          <a:bodyPr wrap="square" rtlCol="0" anchor="t" anchorCtr="0">
            <a:spAutoFit/>
          </a:bodyPr>
          <a:lstStyle/>
          <a:p>
            <a:pPr algn="ctr" defTabSz="685783">
              <a:spcBef>
                <a:spcPts val="600"/>
              </a:spcBef>
            </a:pPr>
            <a:r>
              <a:rPr lang="es-419" sz="1200">
                <a:solidFill>
                  <a:srgbClr val="FFFFFF"/>
                </a:solidFill>
                <a:latin typeface="Arial"/>
              </a:rPr>
              <a:t>Hasta 65 veces </a:t>
            </a:r>
            <a:br>
              <a:rPr lang="es-419" sz="1200">
                <a:solidFill>
                  <a:srgbClr val="FFFFFF"/>
                </a:solidFill>
                <a:latin typeface="Arial"/>
              </a:rPr>
            </a:br>
            <a:r>
              <a:rPr lang="es-419" sz="1200">
                <a:solidFill>
                  <a:srgbClr val="FFFFFF"/>
                </a:solidFill>
                <a:latin typeface="Arial"/>
              </a:rPr>
              <a:t>más desduplicación</a:t>
            </a:r>
            <a:r>
              <a:rPr lang="es-419" sz="1200" baseline="30000">
                <a:solidFill>
                  <a:srgbClr val="FFFFFF"/>
                </a:solidFill>
                <a:latin typeface="Arial"/>
              </a:rPr>
              <a:t>3</a:t>
            </a:r>
            <a:r>
              <a:rPr lang="es-419" sz="1200">
                <a:solidFill>
                  <a:srgbClr val="FFFFFF"/>
                </a:solidFill>
                <a:latin typeface="Arial"/>
              </a:rPr>
              <a:t> </a:t>
            </a:r>
          </a:p>
          <a:p>
            <a:pPr algn="ctr" defTabSz="685783">
              <a:spcBef>
                <a:spcPts val="600"/>
              </a:spcBef>
            </a:pPr>
            <a:r>
              <a:rPr lang="es-419" sz="1200">
                <a:solidFill>
                  <a:srgbClr val="FFFFFF"/>
                </a:solidFill>
                <a:latin typeface="Arial"/>
              </a:rPr>
              <a:t>Compresión de datos </a:t>
            </a:r>
            <a:br>
              <a:rPr lang="es-419" sz="1200">
                <a:solidFill>
                  <a:srgbClr val="FFFFFF"/>
                </a:solidFill>
                <a:latin typeface="Arial"/>
              </a:rPr>
            </a:br>
            <a:r>
              <a:rPr lang="es-419" sz="1200">
                <a:solidFill>
                  <a:srgbClr val="FFFFFF"/>
                </a:solidFill>
                <a:latin typeface="Arial"/>
              </a:rPr>
              <a:t>un 30 % mayor</a:t>
            </a:r>
            <a:r>
              <a:rPr lang="es-419" sz="1200" baseline="30000">
                <a:solidFill>
                  <a:srgbClr val="FFFFFF"/>
                </a:solidFill>
                <a:latin typeface="Arial"/>
              </a:rPr>
              <a:t>3</a:t>
            </a:r>
          </a:p>
        </p:txBody>
      </p:sp>
      <p:pic>
        <p:nvPicPr>
          <p:cNvPr id="5" name="Picture 4" descr="A picture containing graphical user interface&#10;&#10;Description automatically generated">
            <a:extLst>
              <a:ext uri="{FF2B5EF4-FFF2-40B4-BE49-F238E27FC236}">
                <a16:creationId xmlns:a16="http://schemas.microsoft.com/office/drawing/2014/main" xmlns="" id="{2FD8E940-D5BB-4105-B962-B6BBEE9AB96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783" b="96627" l="4839" r="96129">
                        <a14:foregroundMark x1="26452" y1="19759" x2="30645" y2="7711"/>
                        <a14:foregroundMark x1="30645" y1="7711" x2="49677" y2="6265"/>
                        <a14:foregroundMark x1="49677" y1="6265" x2="71290" y2="6747"/>
                        <a14:foregroundMark x1="4839" y1="87711" x2="6129" y2="96627"/>
                        <a14:foregroundMark x1="18710" y1="89398" x2="26129" y2="87229"/>
                        <a14:foregroundMark x1="24839" y1="85542" x2="29355" y2="85301"/>
                        <a14:foregroundMark x1="11935" y1="95904" x2="31935" y2="94699"/>
                        <a14:foregroundMark x1="31935" y1="94699" x2="50000" y2="94699"/>
                        <a14:foregroundMark x1="50000" y1="94699" x2="83226" y2="93253"/>
                        <a14:foregroundMark x1="83226" y1="93253" x2="28065" y2="92530"/>
                        <a14:foregroundMark x1="28065" y1="92530" x2="27419" y2="92530"/>
                        <a14:foregroundMark x1="30000" y1="91566" x2="39032" y2="90120"/>
                        <a14:foregroundMark x1="29677" y1="88916" x2="42581" y2="87952"/>
                        <a14:foregroundMark x1="96129" y1="87470" x2="95806" y2="96386"/>
                        <a14:foregroundMark x1="61613" y1="88916" x2="70323" y2="90361"/>
                      </a14:backgroundRemoval>
                    </a14:imgEffect>
                  </a14:imgLayer>
                </a14:imgProps>
              </a:ext>
            </a:extLst>
          </a:blip>
          <a:stretch>
            <a:fillRect/>
          </a:stretch>
        </p:blipFill>
        <p:spPr>
          <a:xfrm>
            <a:off x="-133350" y="971550"/>
            <a:ext cx="2952750" cy="3952875"/>
          </a:xfrm>
          <a:prstGeom prst="rect">
            <a:avLst/>
          </a:prstGeom>
        </p:spPr>
      </p:pic>
      <p:sp>
        <p:nvSpPr>
          <p:cNvPr id="3" name="TextBox 2">
            <a:extLst>
              <a:ext uri="{FF2B5EF4-FFF2-40B4-BE49-F238E27FC236}">
                <a16:creationId xmlns:a16="http://schemas.microsoft.com/office/drawing/2014/main" xmlns="" id="{9A6F65D5-F1DF-4E14-985B-83602FF0BF8A}"/>
              </a:ext>
            </a:extLst>
          </p:cNvPr>
          <p:cNvSpPr txBox="1"/>
          <p:nvPr/>
        </p:nvSpPr>
        <p:spPr>
          <a:xfrm>
            <a:off x="2854294" y="4365005"/>
            <a:ext cx="5299106" cy="646331"/>
          </a:xfrm>
          <a:prstGeom prst="rect">
            <a:avLst/>
          </a:prstGeom>
          <a:noFill/>
        </p:spPr>
        <p:txBody>
          <a:bodyPr wrap="square" lIns="0" tIns="0" rIns="0" bIns="0" rtlCol="0">
            <a:spAutoFit/>
          </a:bodyPr>
          <a:lstStyle/>
          <a:p>
            <a:pPr marL="57150" indent="-57150"/>
            <a:r>
              <a:rPr lang="es-419" sz="600" baseline="30000" dirty="0"/>
              <a:t>1</a:t>
            </a:r>
            <a:r>
              <a:rPr lang="es-419" sz="600" dirty="0"/>
              <a:t> Información basada en pruebas internas de Dell EMC con el protocolo DD </a:t>
            </a:r>
            <a:r>
              <a:rPr lang="es-419" sz="600" dirty="0" err="1"/>
              <a:t>Boost</a:t>
            </a:r>
            <a:r>
              <a:rPr lang="es-419" sz="600" dirty="0"/>
              <a:t> en DD9900 y DD8900 con DDOS 7.2 en relación con DD9800 y DP8800 con DDOS 7,2, abril de 2020. Los resultados reales pueden variar. </a:t>
            </a:r>
          </a:p>
          <a:p>
            <a:pPr marL="58738" indent="-58738"/>
            <a:r>
              <a:rPr lang="es-419" sz="600" baseline="30000" dirty="0"/>
              <a:t>2</a:t>
            </a:r>
            <a:r>
              <a:rPr lang="es-419" sz="600" dirty="0">
                <a:cs typeface="Arial"/>
              </a:rPr>
              <a:t> Basado en pruebas internas de Dell EMC mediante el uso de una lectura de 100 % de 8KB para medir IOPS pico, realizadas en </a:t>
            </a:r>
            <a:r>
              <a:rPr lang="es-419" sz="600" dirty="0" err="1">
                <a:cs typeface="Arial"/>
              </a:rPr>
              <a:t>PowerProtect</a:t>
            </a:r>
            <a:r>
              <a:rPr lang="es-419" sz="600" dirty="0">
                <a:cs typeface="Arial"/>
              </a:rPr>
              <a:t> DD9900 </a:t>
            </a:r>
            <a:br>
              <a:rPr lang="es-419" sz="600" dirty="0">
                <a:cs typeface="Arial"/>
              </a:rPr>
            </a:br>
            <a:r>
              <a:rPr lang="es-419" sz="600" dirty="0">
                <a:cs typeface="Arial"/>
              </a:rPr>
              <a:t>y DDOS 7.2, julio de 2020. Se realizó una reprueba en DD9900 dentro de DP8900, septiembre de 2020. Los resultados reales pueden variar. </a:t>
            </a:r>
          </a:p>
          <a:p>
            <a:pPr marL="57150" indent="-57150"/>
            <a:r>
              <a:rPr lang="es-419" sz="600" baseline="30000" dirty="0"/>
              <a:t>3</a:t>
            </a:r>
            <a:r>
              <a:rPr lang="es-419" sz="600" dirty="0"/>
              <a:t> Basado en el análisis de Dell EMC de telemetría de campo de dispositivos </a:t>
            </a:r>
            <a:r>
              <a:rPr lang="es-419" sz="600" dirty="0" err="1"/>
              <a:t>PowerProtect</a:t>
            </a:r>
            <a:r>
              <a:rPr lang="es-419" sz="600" dirty="0"/>
              <a:t> de la serie DD, octubre de 2020. Resultados aplicados </a:t>
            </a:r>
            <a:br>
              <a:rPr lang="es-419" sz="600" dirty="0"/>
            </a:br>
            <a:r>
              <a:rPr lang="es-419" sz="600" dirty="0"/>
              <a:t>a los dispositivos </a:t>
            </a:r>
            <a:r>
              <a:rPr lang="es-419" sz="600" dirty="0" err="1"/>
              <a:t>PowerProtect</a:t>
            </a:r>
            <a:r>
              <a:rPr lang="es-419" sz="600" dirty="0"/>
              <a:t> serie DD y DP. Los resultados pueden variar.</a:t>
            </a:r>
          </a:p>
          <a:p>
            <a:pPr algn="ctr"/>
            <a:endParaRPr lang="en-US" sz="600" dirty="0"/>
          </a:p>
        </p:txBody>
      </p:sp>
    </p:spTree>
    <p:extLst>
      <p:ext uri="{BB962C8B-B14F-4D97-AF65-F5344CB8AC3E}">
        <p14:creationId xmlns:p14="http://schemas.microsoft.com/office/powerpoint/2010/main" val="270879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xmlns="" id="{DB08CDAD-6E7B-454E-9AEA-5B4CF1B7DCB1}"/>
              </a:ext>
            </a:extLst>
          </p:cNvPr>
          <p:cNvSpPr txBox="1">
            <a:spLocks/>
          </p:cNvSpPr>
          <p:nvPr/>
        </p:nvSpPr>
        <p:spPr>
          <a:xfrm>
            <a:off x="533400" y="2166357"/>
            <a:ext cx="3151301" cy="938793"/>
          </a:xfrm>
          <a:prstGeom prst="rect">
            <a:avLst/>
          </a:prstGeom>
        </p:spPr>
        <p:txBody>
          <a:bodyPr lIns="0" rIns="0">
            <a:noAutofit/>
          </a:bodyPr>
          <a:lstStyle>
            <a:lvl1pPr algn="l" rtl="0" eaLnBrk="1" fontAlgn="base" hangingPunct="1">
              <a:lnSpc>
                <a:spcPct val="90000"/>
              </a:lnSpc>
              <a:spcBef>
                <a:spcPct val="0"/>
              </a:spcBef>
              <a:spcAft>
                <a:spcPct val="0"/>
              </a:spcAft>
              <a:defRPr sz="2800" b="0" cap="none" baseline="0">
                <a:solidFill>
                  <a:srgbClr val="007DB8"/>
                </a:solidFill>
                <a:latin typeface="Arial" panose="020B0604020202020204" pitchFamily="34" charset="0"/>
                <a:ea typeface="Arial"/>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endParaRPr lang="en-US" sz="3200" kern="0" dirty="0">
              <a:solidFill>
                <a:schemeClr val="bg2"/>
              </a:solidFill>
            </a:endParaRPr>
          </a:p>
        </p:txBody>
      </p:sp>
      <p:sp>
        <p:nvSpPr>
          <p:cNvPr id="4" name="Title 1">
            <a:extLst>
              <a:ext uri="{FF2B5EF4-FFF2-40B4-BE49-F238E27FC236}">
                <a16:creationId xmlns:a16="http://schemas.microsoft.com/office/drawing/2014/main" xmlns="" id="{BF3B86D4-CCE1-4847-9F73-96FB879B4203}"/>
              </a:ext>
            </a:extLst>
          </p:cNvPr>
          <p:cNvSpPr txBox="1">
            <a:spLocks/>
          </p:cNvSpPr>
          <p:nvPr/>
        </p:nvSpPr>
        <p:spPr>
          <a:xfrm>
            <a:off x="628650" y="2017752"/>
            <a:ext cx="7886700" cy="553998"/>
          </a:xfrm>
          <a:prstGeom prst="rect">
            <a:avLst/>
          </a:prstGeom>
        </p:spPr>
        <p:txBody>
          <a:bodyPr lIns="0" tIns="0" rIns="0" bIns="0" anchor="ctr" anchorCtr="0">
            <a:spAutoFit/>
          </a:bodyPr>
          <a:lstStyle>
            <a:lvl1pPr algn="l" defTabSz="685800" rtl="0" eaLnBrk="1" latinLnBrk="0" hangingPunct="1">
              <a:lnSpc>
                <a:spcPct val="90000"/>
              </a:lnSpc>
              <a:spcBef>
                <a:spcPct val="0"/>
              </a:spcBef>
              <a:buNone/>
              <a:defRPr sz="5400" kern="1200">
                <a:solidFill>
                  <a:schemeClr val="tx2"/>
                </a:solidFill>
                <a:latin typeface="Arial" panose="020B0604020202020204" pitchFamily="34" charset="0"/>
                <a:ea typeface="+mj-ea"/>
                <a:cs typeface="+mj-cs"/>
              </a:defRPr>
            </a:lvl1pPr>
          </a:lstStyle>
          <a:p>
            <a:pPr algn="ctr"/>
            <a:r>
              <a:rPr lang="es-419" sz="4000" dirty="0"/>
              <a:t>Aumento de la agilidad</a:t>
            </a:r>
          </a:p>
        </p:txBody>
      </p:sp>
    </p:spTree>
    <p:extLst>
      <p:ext uri="{BB962C8B-B14F-4D97-AF65-F5344CB8AC3E}">
        <p14:creationId xmlns:p14="http://schemas.microsoft.com/office/powerpoint/2010/main" val="304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3135" r="96287">
                        <a14:foregroundMark x1="3135" y1="20426" x2="3300" y2="83404"/>
                        <a14:foregroundMark x1="90759" y1="23830" x2="90347" y2="84681"/>
                        <a14:foregroundMark x1="96287" y1="18723" x2="95462" y2="87660"/>
                        <a14:foregroundMark x1="43482" y1="48936" x2="50825" y2="20000"/>
                        <a14:foregroundMark x1="50825" y1="20000" x2="52310" y2="18723"/>
                        <a14:foregroundMark x1="44884" y1="26809" x2="50578" y2="24681"/>
                        <a14:foregroundMark x1="16914" y1="23830" x2="21865" y2="12340"/>
                      </a14:backgroundRemoval>
                    </a14:imgEffect>
                  </a14:imgLayer>
                </a14:imgProps>
              </a:ext>
              <a:ext uri="{28A0092B-C50C-407E-A947-70E740481C1C}">
                <a14:useLocalDpi xmlns:a14="http://schemas.microsoft.com/office/drawing/2010/main"/>
              </a:ext>
            </a:extLst>
          </a:blip>
          <a:srcRect/>
          <a:stretch/>
        </p:blipFill>
        <p:spPr>
          <a:xfrm>
            <a:off x="2057400" y="1173292"/>
            <a:ext cx="5253036" cy="1017458"/>
          </a:xfrm>
          <a:prstGeom prst="rect">
            <a:avLst/>
          </a:prstGeom>
        </p:spPr>
      </p:pic>
      <p:sp>
        <p:nvSpPr>
          <p:cNvPr id="55" name="Title 2">
            <a:extLst>
              <a:ext uri="{FF2B5EF4-FFF2-40B4-BE49-F238E27FC236}">
                <a16:creationId xmlns:a16="http://schemas.microsoft.com/office/drawing/2014/main" xmlns="" id="{5BB01735-ED6D-41CD-90E0-17BA8AA04DD0}"/>
              </a:ext>
            </a:extLst>
          </p:cNvPr>
          <p:cNvSpPr>
            <a:spLocks noGrp="1"/>
          </p:cNvSpPr>
          <p:nvPr>
            <p:ph type="title"/>
          </p:nvPr>
        </p:nvSpPr>
        <p:spPr>
          <a:xfrm>
            <a:off x="285750" y="228600"/>
            <a:ext cx="8572500" cy="387798"/>
          </a:xfrm>
        </p:spPr>
        <p:txBody>
          <a:bodyPr/>
          <a:lstStyle/>
          <a:p>
            <a:r>
              <a:rPr lang="es-419"/>
              <a:t>Mayor agilidad</a:t>
            </a:r>
          </a:p>
        </p:txBody>
      </p:sp>
      <p:sp>
        <p:nvSpPr>
          <p:cNvPr id="2" name="Content Placeholder 1">
            <a:extLst>
              <a:ext uri="{FF2B5EF4-FFF2-40B4-BE49-F238E27FC236}">
                <a16:creationId xmlns:a16="http://schemas.microsoft.com/office/drawing/2014/main" xmlns="" id="{2004A129-C90A-476D-826E-8D698201F713}"/>
              </a:ext>
            </a:extLst>
          </p:cNvPr>
          <p:cNvSpPr>
            <a:spLocks noGrp="1"/>
          </p:cNvSpPr>
          <p:nvPr>
            <p:ph type="subTitle" idx="1"/>
          </p:nvPr>
        </p:nvSpPr>
        <p:spPr>
          <a:xfrm>
            <a:off x="285750" y="628650"/>
            <a:ext cx="8572500" cy="277512"/>
          </a:xfrm>
        </p:spPr>
        <p:txBody>
          <a:bodyPr/>
          <a:lstStyle/>
          <a:p>
            <a:pPr marL="285750" indent="-285750">
              <a:lnSpc>
                <a:spcPct val="125000"/>
              </a:lnSpc>
            </a:pPr>
            <a:r>
              <a:rPr lang="es-419" sz="1600"/>
              <a:t>Manténgase a la vanguardia de los nuevos y crecientes requisitos de protección de datos</a:t>
            </a:r>
          </a:p>
        </p:txBody>
      </p:sp>
      <p:sp>
        <p:nvSpPr>
          <p:cNvPr id="69" name="TextBox 68">
            <a:extLst>
              <a:ext uri="{FF2B5EF4-FFF2-40B4-BE49-F238E27FC236}">
                <a16:creationId xmlns:a16="http://schemas.microsoft.com/office/drawing/2014/main" xmlns="" id="{00D9AAA7-ACBC-4FC5-9586-C6A3D5ECDD52}"/>
              </a:ext>
            </a:extLst>
          </p:cNvPr>
          <p:cNvSpPr txBox="1"/>
          <p:nvPr/>
        </p:nvSpPr>
        <p:spPr>
          <a:xfrm>
            <a:off x="3152467" y="4761339"/>
            <a:ext cx="4495800" cy="123111"/>
          </a:xfrm>
          <a:prstGeom prst="rect">
            <a:avLst/>
          </a:prstGeom>
          <a:noFill/>
        </p:spPr>
        <p:txBody>
          <a:bodyPr wrap="square" lIns="0" tIns="0" rIns="0" bIns="0" rtlCol="0">
            <a:spAutoFit/>
          </a:bodyPr>
          <a:lstStyle/>
          <a:p>
            <a:r>
              <a:rPr lang="es-419" sz="800"/>
              <a:t>* Según pruebas internas de Dell de febrero de 2020</a:t>
            </a:r>
          </a:p>
        </p:txBody>
      </p:sp>
      <p:sp>
        <p:nvSpPr>
          <p:cNvPr id="71" name="Content Placeholder 2">
            <a:extLst>
              <a:ext uri="{FF2B5EF4-FFF2-40B4-BE49-F238E27FC236}">
                <a16:creationId xmlns:a16="http://schemas.microsoft.com/office/drawing/2014/main" xmlns="" id="{34CFF536-AAD8-43AD-8F50-D5C7CFDF904E}"/>
              </a:ext>
            </a:extLst>
          </p:cNvPr>
          <p:cNvSpPr txBox="1">
            <a:spLocks/>
          </p:cNvSpPr>
          <p:nvPr/>
        </p:nvSpPr>
        <p:spPr>
          <a:xfrm>
            <a:off x="252358" y="3530394"/>
            <a:ext cx="4747301" cy="12938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25000"/>
              </a:lnSpc>
            </a:pPr>
            <a:endParaRPr lang="en-US" sz="1600" dirty="0"/>
          </a:p>
        </p:txBody>
      </p:sp>
      <p:sp>
        <p:nvSpPr>
          <p:cNvPr id="5" name="TextBox 4">
            <a:extLst>
              <a:ext uri="{FF2B5EF4-FFF2-40B4-BE49-F238E27FC236}">
                <a16:creationId xmlns:a16="http://schemas.microsoft.com/office/drawing/2014/main" xmlns="" id="{19712F21-3825-4FB9-9696-DE399B958342}"/>
              </a:ext>
            </a:extLst>
          </p:cNvPr>
          <p:cNvSpPr txBox="1"/>
          <p:nvPr/>
        </p:nvSpPr>
        <p:spPr>
          <a:xfrm>
            <a:off x="7559337" y="2495357"/>
            <a:ext cx="1584663" cy="492443"/>
          </a:xfrm>
          <a:prstGeom prst="rect">
            <a:avLst/>
          </a:prstGeom>
          <a:noFill/>
        </p:spPr>
        <p:txBody>
          <a:bodyPr wrap="square" lIns="0" tIns="0" rIns="0" bIns="0" rtlCol="0">
            <a:spAutoFit/>
          </a:bodyPr>
          <a:lstStyle/>
          <a:p>
            <a:pPr indent="28575" algn="ctr"/>
            <a:r>
              <a:rPr lang="es-419" sz="1600" b="1" dirty="0" err="1">
                <a:solidFill>
                  <a:schemeClr val="bg2"/>
                </a:solidFill>
              </a:rPr>
              <a:t>PowerProtect</a:t>
            </a:r>
            <a:r>
              <a:rPr lang="es-419" sz="1600" b="1" dirty="0">
                <a:solidFill>
                  <a:schemeClr val="bg2"/>
                </a:solidFill>
              </a:rPr>
              <a:t> </a:t>
            </a:r>
            <a:br>
              <a:rPr lang="es-419" sz="1600" b="1" dirty="0">
                <a:solidFill>
                  <a:schemeClr val="bg2"/>
                </a:solidFill>
              </a:rPr>
            </a:br>
            <a:r>
              <a:rPr lang="es-419" sz="1600" b="1" dirty="0">
                <a:solidFill>
                  <a:schemeClr val="bg2"/>
                </a:solidFill>
              </a:rPr>
              <a:t>Data Manager</a:t>
            </a:r>
          </a:p>
        </p:txBody>
      </p:sp>
      <p:sp>
        <p:nvSpPr>
          <p:cNvPr id="9" name="TextBox 8">
            <a:extLst>
              <a:ext uri="{FF2B5EF4-FFF2-40B4-BE49-F238E27FC236}">
                <a16:creationId xmlns:a16="http://schemas.microsoft.com/office/drawing/2014/main" xmlns="" id="{CC510C51-C61D-462C-B0A9-4E4FBB63B639}"/>
              </a:ext>
            </a:extLst>
          </p:cNvPr>
          <p:cNvSpPr txBox="1"/>
          <p:nvPr/>
        </p:nvSpPr>
        <p:spPr>
          <a:xfrm>
            <a:off x="1635717" y="2587690"/>
            <a:ext cx="1084502" cy="369332"/>
          </a:xfrm>
          <a:prstGeom prst="rect">
            <a:avLst/>
          </a:prstGeom>
          <a:noFill/>
        </p:spPr>
        <p:txBody>
          <a:bodyPr wrap="square" lIns="0" tIns="0" rIns="0" bIns="0" rtlCol="0">
            <a:spAutoFit/>
          </a:bodyPr>
          <a:lstStyle/>
          <a:p>
            <a:pPr algn="ctr"/>
            <a:r>
              <a:rPr lang="es-419" sz="2400" b="1">
                <a:solidFill>
                  <a:schemeClr val="bg2"/>
                </a:solidFill>
              </a:rPr>
              <a:t>Nube</a:t>
            </a:r>
          </a:p>
        </p:txBody>
      </p:sp>
      <p:cxnSp>
        <p:nvCxnSpPr>
          <p:cNvPr id="38" name="Straight Connector 37">
            <a:extLst>
              <a:ext uri="{FF2B5EF4-FFF2-40B4-BE49-F238E27FC236}">
                <a16:creationId xmlns:a16="http://schemas.microsoft.com/office/drawing/2014/main" xmlns="" id="{5C8FA921-CB17-4ED5-B034-23FC664B5F40}"/>
              </a:ext>
            </a:extLst>
          </p:cNvPr>
          <p:cNvCxnSpPr>
            <a:cxnSpLocks/>
          </p:cNvCxnSpPr>
          <p:nvPr/>
        </p:nvCxnSpPr>
        <p:spPr>
          <a:xfrm>
            <a:off x="3243891" y="2190750"/>
            <a:ext cx="0" cy="25146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E591248-4465-4A3F-8A54-6AD2CCE98F59}"/>
              </a:ext>
            </a:extLst>
          </p:cNvPr>
          <p:cNvCxnSpPr>
            <a:cxnSpLocks/>
          </p:cNvCxnSpPr>
          <p:nvPr/>
        </p:nvCxnSpPr>
        <p:spPr>
          <a:xfrm>
            <a:off x="6246829" y="2190750"/>
            <a:ext cx="0" cy="25146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0E819D7B-EA17-4C49-A1BE-AE9F05CB9431}"/>
              </a:ext>
            </a:extLst>
          </p:cNvPr>
          <p:cNvSpPr txBox="1"/>
          <p:nvPr/>
        </p:nvSpPr>
        <p:spPr>
          <a:xfrm>
            <a:off x="3375376" y="3359616"/>
            <a:ext cx="2873023" cy="907941"/>
          </a:xfrm>
          <a:prstGeom prst="rect">
            <a:avLst/>
          </a:prstGeom>
          <a:noFill/>
        </p:spPr>
        <p:txBody>
          <a:bodyPr wrap="square" lIns="0" tIns="0" rIns="0" bIns="0" rtlCol="0">
            <a:spAutoFit/>
          </a:bodyPr>
          <a:lstStyle/>
          <a:p>
            <a:pPr marL="285750" indent="-285750">
              <a:spcAft>
                <a:spcPts val="1200"/>
              </a:spcAft>
              <a:buClr>
                <a:schemeClr val="tx2"/>
              </a:buClr>
              <a:buFont typeface="Arial" panose="020B0604020202020204" pitchFamily="34" charset="0"/>
              <a:buChar char="•"/>
            </a:pPr>
            <a:r>
              <a:rPr lang="es-419" sz="1200" spc="-20"/>
              <a:t>Políticas dinámicas, automatización </a:t>
            </a:r>
            <a:br>
              <a:rPr lang="es-419" sz="1200" spc="-20"/>
            </a:br>
            <a:r>
              <a:rPr lang="es-419" sz="1200" spc="-20"/>
              <a:t>y orquestación en toda la pila de protección</a:t>
            </a:r>
          </a:p>
          <a:p>
            <a:pPr marL="285750" indent="-285750">
              <a:spcAft>
                <a:spcPts val="1200"/>
              </a:spcAft>
              <a:buClr>
                <a:schemeClr val="tx2"/>
              </a:buClr>
              <a:buFont typeface="Arial" panose="020B0604020202020204" pitchFamily="34" charset="0"/>
              <a:buChar char="•"/>
            </a:pPr>
            <a:r>
              <a:rPr lang="es-419" sz="1200"/>
              <a:t>Integración transparente</a:t>
            </a:r>
          </a:p>
        </p:txBody>
      </p:sp>
      <p:sp>
        <p:nvSpPr>
          <p:cNvPr id="43" name="TextBox 42">
            <a:extLst>
              <a:ext uri="{FF2B5EF4-FFF2-40B4-BE49-F238E27FC236}">
                <a16:creationId xmlns:a16="http://schemas.microsoft.com/office/drawing/2014/main" xmlns="" id="{1F16ADDD-A119-41F1-B7CA-08D990E6F065}"/>
              </a:ext>
            </a:extLst>
          </p:cNvPr>
          <p:cNvSpPr txBox="1"/>
          <p:nvPr/>
        </p:nvSpPr>
        <p:spPr>
          <a:xfrm>
            <a:off x="167934" y="3359616"/>
            <a:ext cx="3032465" cy="1217962"/>
          </a:xfrm>
          <a:prstGeom prst="rect">
            <a:avLst/>
          </a:prstGeom>
          <a:noFill/>
        </p:spPr>
        <p:txBody>
          <a:bodyPr wrap="square" lIns="0" tIns="0" rIns="0" bIns="0" rtlCol="0">
            <a:spAutoFit/>
          </a:bodyPr>
          <a:lstStyle/>
          <a:p>
            <a:pPr marL="285750" indent="-285750">
              <a:lnSpc>
                <a:spcPct val="125000"/>
              </a:lnSpc>
              <a:spcAft>
                <a:spcPts val="800"/>
              </a:spcAft>
              <a:buClr>
                <a:schemeClr val="tx2"/>
              </a:buClr>
              <a:buFont typeface="Arial" panose="020B0604020202020204" pitchFamily="34" charset="0"/>
              <a:buChar char="•"/>
            </a:pPr>
            <a:r>
              <a:rPr lang="es-419" sz="1200" spc="-20" dirty="0"/>
              <a:t>Capacidades integradas en la nube </a:t>
            </a:r>
            <a:br>
              <a:rPr lang="es-419" sz="1200" spc="-20" dirty="0"/>
            </a:br>
            <a:r>
              <a:rPr lang="es-419" sz="1200" spc="-20" dirty="0"/>
              <a:t>para la retención a largo plazo y la recuperación ante desastres</a:t>
            </a:r>
          </a:p>
          <a:p>
            <a:pPr marL="285750" indent="-285750">
              <a:lnSpc>
                <a:spcPct val="120000"/>
              </a:lnSpc>
              <a:spcAft>
                <a:spcPts val="1200"/>
              </a:spcAft>
              <a:buClr>
                <a:schemeClr val="tx2"/>
              </a:buClr>
              <a:buFont typeface="Arial" panose="020B0604020202020204" pitchFamily="34" charset="0"/>
              <a:buChar char="•"/>
            </a:pPr>
            <a:r>
              <a:rPr lang="es-419" sz="1200" spc="-20" dirty="0"/>
              <a:t>Conmutación por error en 3 clics y conmutación por recuperación en 2 clics*</a:t>
            </a:r>
          </a:p>
        </p:txBody>
      </p:sp>
      <p:pic>
        <p:nvPicPr>
          <p:cNvPr id="44" name="Picture 43" descr="VMware logo white.png">
            <a:extLst>
              <a:ext uri="{FF2B5EF4-FFF2-40B4-BE49-F238E27FC236}">
                <a16:creationId xmlns:a16="http://schemas.microsoft.com/office/drawing/2014/main" xmlns="" id="{CD6B4453-CCC6-4C6F-A1B9-3BB308CCA8D5}"/>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4777670" y="2678156"/>
            <a:ext cx="1234440" cy="188400"/>
          </a:xfrm>
          <a:prstGeom prst="rect">
            <a:avLst/>
          </a:prstGeom>
        </p:spPr>
      </p:pic>
      <p:pic>
        <p:nvPicPr>
          <p:cNvPr id="13" name="Picture 12" descr="Icon&#10;&#10;Description automatically generated">
            <a:extLst>
              <a:ext uri="{FF2B5EF4-FFF2-40B4-BE49-F238E27FC236}">
                <a16:creationId xmlns:a16="http://schemas.microsoft.com/office/drawing/2014/main" xmlns="" id="{391A0209-FB60-4FBA-8289-BD4ABEE19B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9401" y="2360749"/>
            <a:ext cx="1252574" cy="823214"/>
          </a:xfrm>
          <a:prstGeom prst="rect">
            <a:avLst/>
          </a:prstGeom>
        </p:spPr>
      </p:pic>
      <p:pic>
        <p:nvPicPr>
          <p:cNvPr id="47" name="Picture 46">
            <a:extLst>
              <a:ext uri="{FF2B5EF4-FFF2-40B4-BE49-F238E27FC236}">
                <a16:creationId xmlns:a16="http://schemas.microsoft.com/office/drawing/2014/main" xmlns="" id="{C2F270B9-FE36-4ED6-BDB1-E4F3878905B9}"/>
              </a:ext>
            </a:extLst>
          </p:cNvPr>
          <p:cNvPicPr>
            <a:picLocks noChangeAspect="1"/>
          </p:cNvPicPr>
          <p:nvPr/>
        </p:nvPicPr>
        <p:blipFill>
          <a:blip r:embed="rId8"/>
          <a:stretch>
            <a:fillRect/>
          </a:stretch>
        </p:blipFill>
        <p:spPr>
          <a:xfrm>
            <a:off x="3509001" y="2328778"/>
            <a:ext cx="1051508" cy="887156"/>
          </a:xfrm>
          <a:prstGeom prst="rect">
            <a:avLst/>
          </a:prstGeom>
        </p:spPr>
      </p:pic>
      <p:pic>
        <p:nvPicPr>
          <p:cNvPr id="15" name="Picture 14" descr="A screen shot of a computer&#10;&#10;Description automatically generated">
            <a:extLst>
              <a:ext uri="{FF2B5EF4-FFF2-40B4-BE49-F238E27FC236}">
                <a16:creationId xmlns:a16="http://schemas.microsoft.com/office/drawing/2014/main" xmlns="" id="{FFAED8B5-F425-4E69-9E0D-AB4ADD55AD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78314" y="2343150"/>
            <a:ext cx="1165486" cy="1010812"/>
          </a:xfrm>
          <a:prstGeom prst="rect">
            <a:avLst/>
          </a:prstGeom>
        </p:spPr>
      </p:pic>
      <p:sp>
        <p:nvSpPr>
          <p:cNvPr id="51" name="TextBox 50">
            <a:extLst>
              <a:ext uri="{FF2B5EF4-FFF2-40B4-BE49-F238E27FC236}">
                <a16:creationId xmlns:a16="http://schemas.microsoft.com/office/drawing/2014/main" xmlns="" id="{D7DA8FFF-E08F-4A04-8C32-8EE3CD3D345D}"/>
              </a:ext>
            </a:extLst>
          </p:cNvPr>
          <p:cNvSpPr txBox="1"/>
          <p:nvPr/>
        </p:nvSpPr>
        <p:spPr>
          <a:xfrm>
            <a:off x="6460664" y="3359616"/>
            <a:ext cx="2683335" cy="1077218"/>
          </a:xfrm>
          <a:prstGeom prst="rect">
            <a:avLst/>
          </a:prstGeom>
          <a:noFill/>
        </p:spPr>
        <p:txBody>
          <a:bodyPr wrap="square" lIns="0" tIns="0" rIns="0" bIns="0" rtlCol="0">
            <a:spAutoFit/>
          </a:bodyPr>
          <a:lstStyle/>
          <a:p>
            <a:pPr marL="285750" indent="-285750">
              <a:spcAft>
                <a:spcPts val="1200"/>
              </a:spcAft>
              <a:buClr>
                <a:schemeClr val="tx2"/>
              </a:buClr>
              <a:buFont typeface="Arial" panose="020B0604020202020204" pitchFamily="34" charset="0"/>
              <a:buChar char="•"/>
            </a:pPr>
            <a:r>
              <a:rPr lang="es-419" sz="1200" spc="-20" dirty="0"/>
              <a:t>Objetivo de respaldos </a:t>
            </a:r>
            <a:br>
              <a:rPr lang="es-419" sz="1200" spc="-20" dirty="0"/>
            </a:br>
            <a:r>
              <a:rPr lang="es-419" sz="1200" spc="-20" dirty="0"/>
              <a:t>de </a:t>
            </a:r>
            <a:r>
              <a:rPr lang="es-419" sz="1200" spc="-20" dirty="0" err="1"/>
              <a:t>PowerProtect</a:t>
            </a:r>
            <a:r>
              <a:rPr lang="es-419" sz="1200" spc="-20" dirty="0"/>
              <a:t> DDMC </a:t>
            </a:r>
            <a:br>
              <a:rPr lang="es-419" sz="1200" spc="-20" dirty="0"/>
            </a:br>
            <a:r>
              <a:rPr lang="es-419" sz="1200" spc="-20" dirty="0"/>
              <a:t>a la serie DP</a:t>
            </a:r>
          </a:p>
          <a:p>
            <a:pPr marL="285750" indent="-285750">
              <a:spcAft>
                <a:spcPts val="1200"/>
              </a:spcAft>
              <a:buClr>
                <a:schemeClr val="tx2"/>
              </a:buClr>
              <a:buFont typeface="Arial" panose="020B0604020202020204" pitchFamily="34" charset="0"/>
              <a:buChar char="•"/>
            </a:pPr>
            <a:r>
              <a:rPr lang="es-419" sz="1200" dirty="0"/>
              <a:t>Generación de informes </a:t>
            </a:r>
            <a:br>
              <a:rPr lang="es-419" sz="1200" dirty="0"/>
            </a:br>
            <a:r>
              <a:rPr lang="es-419" sz="1200" dirty="0"/>
              <a:t>y monitoreo comunes</a:t>
            </a:r>
          </a:p>
        </p:txBody>
      </p:sp>
    </p:spTree>
    <p:extLst>
      <p:ext uri="{BB962C8B-B14F-4D97-AF65-F5344CB8AC3E}">
        <p14:creationId xmlns:p14="http://schemas.microsoft.com/office/powerpoint/2010/main" val="410094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3D3D6FE-F10D-448B-B8FD-2A31E495B310}"/>
              </a:ext>
            </a:extLst>
          </p:cNvPr>
          <p:cNvSpPr>
            <a:spLocks noGrp="1"/>
          </p:cNvSpPr>
          <p:nvPr>
            <p:ph type="title"/>
          </p:nvPr>
        </p:nvSpPr>
        <p:spPr/>
        <p:txBody>
          <a:bodyPr/>
          <a:lstStyle/>
          <a:p>
            <a:r>
              <a:rPr lang="es-419" dirty="0" smtClean="0"/>
              <a:t>Agenda</a:t>
            </a:r>
            <a:endParaRPr lang="es-419" dirty="0"/>
          </a:p>
        </p:txBody>
      </p:sp>
      <p:sp>
        <p:nvSpPr>
          <p:cNvPr id="2" name="Content Placeholder 1"/>
          <p:cNvSpPr>
            <a:spLocks noGrp="1"/>
          </p:cNvSpPr>
          <p:nvPr>
            <p:ph sz="half" idx="4294967295"/>
          </p:nvPr>
        </p:nvSpPr>
        <p:spPr>
          <a:xfrm>
            <a:off x="1447800" y="1485900"/>
            <a:ext cx="7696200" cy="2603500"/>
          </a:xfrm>
          <a:prstGeom prst="rect">
            <a:avLst/>
          </a:prstGeom>
        </p:spPr>
        <p:txBody>
          <a:bodyPr>
            <a:noAutofit/>
          </a:bodyPr>
          <a:lstStyle/>
          <a:p>
            <a:pPr marL="0" indent="0">
              <a:buClr>
                <a:schemeClr val="bg1"/>
              </a:buClr>
              <a:buNone/>
            </a:pPr>
            <a:r>
              <a:rPr lang="es-419" sz="2400" dirty="0">
                <a:solidFill>
                  <a:schemeClr val="bg2"/>
                </a:solidFill>
                <a:ea typeface="Arial" charset="0"/>
                <a:cs typeface="Arial" charset="0"/>
              </a:rPr>
              <a:t>Panorama de negocios y tecnología</a:t>
            </a:r>
          </a:p>
          <a:p>
            <a:pPr marL="0" indent="0">
              <a:buClr>
                <a:schemeClr val="bg1"/>
              </a:buClr>
              <a:buNone/>
            </a:pPr>
            <a:endParaRPr lang="en-US" sz="2400" dirty="0">
              <a:solidFill>
                <a:schemeClr val="bg2"/>
              </a:solidFill>
              <a:ea typeface="Arial" charset="0"/>
              <a:cs typeface="Arial" charset="0"/>
            </a:endParaRPr>
          </a:p>
          <a:p>
            <a:pPr marL="0" indent="0">
              <a:buClr>
                <a:schemeClr val="bg1"/>
              </a:buClr>
              <a:buNone/>
            </a:pPr>
            <a:r>
              <a:rPr lang="es-419" sz="2400" dirty="0">
                <a:solidFill>
                  <a:schemeClr val="bg2"/>
                </a:solidFill>
              </a:rPr>
              <a:t>Protección integral con Dell Technologies</a:t>
            </a:r>
          </a:p>
          <a:p>
            <a:pPr marL="0" indent="0">
              <a:buClr>
                <a:schemeClr val="bg1"/>
              </a:buClr>
              <a:buNone/>
            </a:pPr>
            <a:endParaRPr lang="en-US" sz="2400" dirty="0">
              <a:solidFill>
                <a:schemeClr val="bg2"/>
              </a:solidFill>
            </a:endParaRPr>
          </a:p>
          <a:p>
            <a:pPr marL="0" indent="0">
              <a:buClr>
                <a:schemeClr val="bg1"/>
              </a:buClr>
              <a:buNone/>
            </a:pPr>
            <a:r>
              <a:rPr lang="es-419" sz="2400" dirty="0">
                <a:solidFill>
                  <a:schemeClr val="bg2"/>
                </a:solidFill>
              </a:rPr>
              <a:t>Serie DP</a:t>
            </a:r>
          </a:p>
          <a:p>
            <a:pPr marL="173038" indent="-173038">
              <a:buClr>
                <a:schemeClr val="bg1"/>
              </a:buClr>
            </a:pPr>
            <a:endParaRPr lang="en-US" sz="1600" dirty="0">
              <a:solidFill>
                <a:schemeClr val="bg2"/>
              </a:solidFill>
            </a:endParaRPr>
          </a:p>
        </p:txBody>
      </p:sp>
      <p:cxnSp>
        <p:nvCxnSpPr>
          <p:cNvPr id="12" name="Straight Connector 11"/>
          <p:cNvCxnSpPr/>
          <p:nvPr/>
        </p:nvCxnSpPr>
        <p:spPr>
          <a:xfrm>
            <a:off x="4572000" y="2212764"/>
            <a:ext cx="0" cy="1149000"/>
          </a:xfrm>
          <a:prstGeom prst="line">
            <a:avLst/>
          </a:prstGeom>
          <a:ln w="12700" cmpd="sng">
            <a:solidFill>
              <a:srgbClr val="FFFFFF">
                <a:alpha val="13725"/>
              </a:srgbClr>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xmlns="" id="{8EDA9A20-A01A-4BF7-A632-CA8376996A4D}"/>
              </a:ext>
            </a:extLst>
          </p:cNvPr>
          <p:cNvGrpSpPr/>
          <p:nvPr/>
        </p:nvGrpSpPr>
        <p:grpSpPr>
          <a:xfrm>
            <a:off x="782556" y="1416912"/>
            <a:ext cx="535384" cy="535384"/>
            <a:chOff x="3187932" y="4486201"/>
            <a:chExt cx="914400" cy="914400"/>
          </a:xfrm>
        </p:grpSpPr>
        <p:sp>
          <p:nvSpPr>
            <p:cNvPr id="7" name="Oval 6">
              <a:extLst>
                <a:ext uri="{FF2B5EF4-FFF2-40B4-BE49-F238E27FC236}">
                  <a16:creationId xmlns:a16="http://schemas.microsoft.com/office/drawing/2014/main" xmlns="" id="{6A8869C8-9CF2-4E8B-94FA-5043F01B8D74}"/>
                </a:ext>
              </a:extLst>
            </p:cNvPr>
            <p:cNvSpPr/>
            <p:nvPr/>
          </p:nvSpPr>
          <p:spPr>
            <a:xfrm>
              <a:off x="3187932" y="4486201"/>
              <a:ext cx="914400" cy="9144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8" name="Graphic 7" descr="World">
              <a:extLst>
                <a:ext uri="{FF2B5EF4-FFF2-40B4-BE49-F238E27FC236}">
                  <a16:creationId xmlns:a16="http://schemas.microsoft.com/office/drawing/2014/main" xmlns="" id="{AD337B7A-1468-4253-B418-B6AC95F7FDC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187932" y="4486201"/>
              <a:ext cx="914400" cy="914400"/>
            </a:xfrm>
            <a:prstGeom prst="rect">
              <a:avLst/>
            </a:prstGeom>
          </p:spPr>
        </p:pic>
      </p:grpSp>
      <p:grpSp>
        <p:nvGrpSpPr>
          <p:cNvPr id="9" name="Group 8">
            <a:extLst>
              <a:ext uri="{FF2B5EF4-FFF2-40B4-BE49-F238E27FC236}">
                <a16:creationId xmlns:a16="http://schemas.microsoft.com/office/drawing/2014/main" xmlns="" id="{4C492AF5-B977-4DCA-8F29-D7C600F7CC7C}"/>
              </a:ext>
            </a:extLst>
          </p:cNvPr>
          <p:cNvGrpSpPr/>
          <p:nvPr/>
        </p:nvGrpSpPr>
        <p:grpSpPr>
          <a:xfrm>
            <a:off x="778444" y="2266950"/>
            <a:ext cx="539496" cy="539496"/>
            <a:chOff x="5638800" y="3786516"/>
            <a:chExt cx="926647" cy="954488"/>
          </a:xfrm>
        </p:grpSpPr>
        <p:sp>
          <p:nvSpPr>
            <p:cNvPr id="10" name="Oval 9">
              <a:extLst>
                <a:ext uri="{FF2B5EF4-FFF2-40B4-BE49-F238E27FC236}">
                  <a16:creationId xmlns:a16="http://schemas.microsoft.com/office/drawing/2014/main" xmlns="" id="{20A7CBFC-A7AA-472C-8090-1874C708E086}"/>
                </a:ext>
              </a:extLst>
            </p:cNvPr>
            <p:cNvSpPr/>
            <p:nvPr/>
          </p:nvSpPr>
          <p:spPr>
            <a:xfrm>
              <a:off x="5638800" y="3826604"/>
              <a:ext cx="914400" cy="9144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1" name="Graphic 10" descr="Social network">
              <a:extLst>
                <a:ext uri="{FF2B5EF4-FFF2-40B4-BE49-F238E27FC236}">
                  <a16:creationId xmlns:a16="http://schemas.microsoft.com/office/drawing/2014/main" xmlns="" id="{5C8263C5-9DE5-492F-BE6B-2E75B761D04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651047" y="3786516"/>
              <a:ext cx="914400" cy="914400"/>
            </a:xfrm>
            <a:prstGeom prst="rect">
              <a:avLst/>
            </a:prstGeom>
          </p:spPr>
        </p:pic>
      </p:grpSp>
      <p:grpSp>
        <p:nvGrpSpPr>
          <p:cNvPr id="13" name="Group 12">
            <a:extLst>
              <a:ext uri="{FF2B5EF4-FFF2-40B4-BE49-F238E27FC236}">
                <a16:creationId xmlns:a16="http://schemas.microsoft.com/office/drawing/2014/main" xmlns="" id="{B26EC9A8-CD13-419E-BD63-0979A3F26682}"/>
              </a:ext>
            </a:extLst>
          </p:cNvPr>
          <p:cNvGrpSpPr/>
          <p:nvPr/>
        </p:nvGrpSpPr>
        <p:grpSpPr>
          <a:xfrm>
            <a:off x="762000" y="3175254"/>
            <a:ext cx="539496" cy="539496"/>
            <a:chOff x="10751713" y="2454245"/>
            <a:chExt cx="914400" cy="914400"/>
          </a:xfrm>
        </p:grpSpPr>
        <p:sp>
          <p:nvSpPr>
            <p:cNvPr id="14" name="Oval 13">
              <a:extLst>
                <a:ext uri="{FF2B5EF4-FFF2-40B4-BE49-F238E27FC236}">
                  <a16:creationId xmlns:a16="http://schemas.microsoft.com/office/drawing/2014/main" xmlns="" id="{D744600F-2FAC-45D4-974B-717297EE80A1}"/>
                </a:ext>
              </a:extLst>
            </p:cNvPr>
            <p:cNvSpPr/>
            <p:nvPr/>
          </p:nvSpPr>
          <p:spPr>
            <a:xfrm>
              <a:off x="10751713" y="2454245"/>
              <a:ext cx="914400" cy="9144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5" name="Graphic 14" descr="Internet">
              <a:extLst>
                <a:ext uri="{FF2B5EF4-FFF2-40B4-BE49-F238E27FC236}">
                  <a16:creationId xmlns:a16="http://schemas.microsoft.com/office/drawing/2014/main" xmlns="" id="{9321EE10-B766-44F7-82EE-758D84D096B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816108" y="2511380"/>
              <a:ext cx="799436" cy="799436"/>
            </a:xfrm>
            <a:prstGeom prst="rect">
              <a:avLst/>
            </a:prstGeom>
          </p:spPr>
        </p:pic>
      </p:grpSp>
    </p:spTree>
    <p:extLst>
      <p:ext uri="{BB962C8B-B14F-4D97-AF65-F5344CB8AC3E}">
        <p14:creationId xmlns:p14="http://schemas.microsoft.com/office/powerpoint/2010/main" val="12138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Connector: Elbow 62">
            <a:extLst>
              <a:ext uri="{FF2B5EF4-FFF2-40B4-BE49-F238E27FC236}">
                <a16:creationId xmlns:a16="http://schemas.microsoft.com/office/drawing/2014/main" xmlns="" id="{0221D785-AE24-448D-9061-367A8F87A957}"/>
              </a:ext>
            </a:extLst>
          </p:cNvPr>
          <p:cNvCxnSpPr>
            <a:cxnSpLocks/>
            <a:endCxn id="57" idx="11"/>
          </p:cNvCxnSpPr>
          <p:nvPr/>
        </p:nvCxnSpPr>
        <p:spPr>
          <a:xfrm flipV="1">
            <a:off x="2679708" y="1809573"/>
            <a:ext cx="2787094" cy="220428"/>
          </a:xfrm>
          <a:prstGeom prst="bentConnector3">
            <a:avLst>
              <a:gd name="adj1" fmla="val 60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xmlns="" id="{315B7E67-AF4B-4414-AC4F-F71622157154}"/>
              </a:ext>
            </a:extLst>
          </p:cNvPr>
          <p:cNvCxnSpPr>
            <a:cxnSpLocks/>
            <a:endCxn id="59" idx="11"/>
          </p:cNvCxnSpPr>
          <p:nvPr/>
        </p:nvCxnSpPr>
        <p:spPr>
          <a:xfrm>
            <a:off x="2681860" y="2886254"/>
            <a:ext cx="3249472" cy="246024"/>
          </a:xfrm>
          <a:prstGeom prst="bentConnector3">
            <a:avLst>
              <a:gd name="adj1" fmla="val 44"/>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50901" y="1472184"/>
            <a:ext cx="1544800" cy="523220"/>
          </a:xfrm>
          <a:prstGeom prst="rect">
            <a:avLst/>
          </a:prstGeom>
          <a:noFill/>
        </p:spPr>
        <p:txBody>
          <a:bodyPr wrap="square" rtlCol="0">
            <a:spAutoFit/>
          </a:bodyPr>
          <a:lstStyle/>
          <a:p>
            <a:pPr algn="ctr">
              <a:spcBef>
                <a:spcPts val="0"/>
              </a:spcBef>
              <a:spcAft>
                <a:spcPts val="0"/>
              </a:spcAft>
              <a:buClr>
                <a:srgbClr val="007DB8"/>
              </a:buClr>
            </a:pPr>
            <a:r>
              <a:rPr lang="es-419" sz="1400" b="1" dirty="0">
                <a:solidFill>
                  <a:schemeClr val="bg1"/>
                </a:solidFill>
                <a:latin typeface="Arial"/>
              </a:rPr>
              <a:t>Retención</a:t>
            </a:r>
            <a:br>
              <a:rPr lang="es-419" sz="1400" b="1" dirty="0">
                <a:solidFill>
                  <a:schemeClr val="bg1"/>
                </a:solidFill>
                <a:latin typeface="Arial"/>
              </a:rPr>
            </a:br>
            <a:r>
              <a:rPr lang="es-419" sz="1400" b="1" dirty="0">
                <a:solidFill>
                  <a:schemeClr val="bg1"/>
                </a:solidFill>
                <a:latin typeface="Arial"/>
              </a:rPr>
              <a:t>a largo plazo</a:t>
            </a:r>
          </a:p>
        </p:txBody>
      </p:sp>
      <p:sp>
        <p:nvSpPr>
          <p:cNvPr id="42" name="TextBox 41"/>
          <p:cNvSpPr txBox="1"/>
          <p:nvPr/>
        </p:nvSpPr>
        <p:spPr>
          <a:xfrm>
            <a:off x="7540581" y="3019583"/>
            <a:ext cx="1684908" cy="307777"/>
          </a:xfrm>
          <a:prstGeom prst="rect">
            <a:avLst/>
          </a:prstGeom>
          <a:noFill/>
        </p:spPr>
        <p:txBody>
          <a:bodyPr wrap="square" rtlCol="0">
            <a:spAutoFit/>
          </a:bodyPr>
          <a:lstStyle/>
          <a:p>
            <a:pPr>
              <a:spcBef>
                <a:spcPts val="0"/>
              </a:spcBef>
              <a:spcAft>
                <a:spcPts val="0"/>
              </a:spcAft>
              <a:buClr>
                <a:srgbClr val="007DB8"/>
              </a:buClr>
            </a:pPr>
            <a:r>
              <a:rPr lang="es-419" sz="1400" b="1">
                <a:solidFill>
                  <a:schemeClr val="bg1"/>
                </a:solidFill>
                <a:latin typeface="Arial"/>
              </a:rPr>
              <a:t>Recuperación ante desastres</a:t>
            </a:r>
          </a:p>
        </p:txBody>
      </p:sp>
      <p:pic>
        <p:nvPicPr>
          <p:cNvPr id="65" name="Picture 6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107026" y="3006537"/>
            <a:ext cx="251013" cy="251013"/>
          </a:xfrm>
          <a:prstGeom prst="rect">
            <a:avLst/>
          </a:prstGeom>
        </p:spPr>
      </p:pic>
      <p:sp>
        <p:nvSpPr>
          <p:cNvPr id="67" name="Freeform 5">
            <a:extLst>
              <a:ext uri="{FF2B5EF4-FFF2-40B4-BE49-F238E27FC236}">
                <a16:creationId xmlns:a16="http://schemas.microsoft.com/office/drawing/2014/main" xmlns="" id="{23E5C6FB-ECDA-4E12-9A66-CB1D8A029C2F}"/>
              </a:ext>
            </a:extLst>
          </p:cNvPr>
          <p:cNvSpPr>
            <a:spLocks/>
          </p:cNvSpPr>
          <p:nvPr/>
        </p:nvSpPr>
        <p:spPr bwMode="auto">
          <a:xfrm flipH="1">
            <a:off x="5931332" y="2574506"/>
            <a:ext cx="1611313" cy="815974"/>
          </a:xfrm>
          <a:custGeom>
            <a:avLst/>
            <a:gdLst>
              <a:gd name="T0" fmla="*/ 3245 w 4093"/>
              <a:gd name="T1" fmla="*/ 449 h 2288"/>
              <a:gd name="T2" fmla="*/ 3245 w 4093"/>
              <a:gd name="T3" fmla="*/ 449 h 2288"/>
              <a:gd name="T4" fmla="*/ 3032 w 4093"/>
              <a:gd name="T5" fmla="*/ 503 h 2288"/>
              <a:gd name="T6" fmla="*/ 2261 w 4093"/>
              <a:gd name="T7" fmla="*/ 0 h 2288"/>
              <a:gd name="T8" fmla="*/ 1478 w 4093"/>
              <a:gd name="T9" fmla="*/ 531 h 2288"/>
              <a:gd name="T10" fmla="*/ 1269 w 4093"/>
              <a:gd name="T11" fmla="*/ 497 h 2288"/>
              <a:gd name="T12" fmla="*/ 605 w 4093"/>
              <a:gd name="T13" fmla="*/ 1116 h 2288"/>
              <a:gd name="T14" fmla="*/ 586 w 4093"/>
              <a:gd name="T15" fmla="*/ 1115 h 2288"/>
              <a:gd name="T16" fmla="*/ 0 w 4093"/>
              <a:gd name="T17" fmla="*/ 1701 h 2288"/>
              <a:gd name="T18" fmla="*/ 586 w 4093"/>
              <a:gd name="T19" fmla="*/ 2288 h 2288"/>
              <a:gd name="T20" fmla="*/ 3369 w 4093"/>
              <a:gd name="T21" fmla="*/ 2288 h 2288"/>
              <a:gd name="T22" fmla="*/ 4093 w 4093"/>
              <a:gd name="T23" fmla="*/ 1564 h 2288"/>
              <a:gd name="T24" fmla="*/ 3691 w 4093"/>
              <a:gd name="T25" fmla="*/ 917 h 2288"/>
              <a:gd name="T26" fmla="*/ 3692 w 4093"/>
              <a:gd name="T27" fmla="*/ 896 h 2288"/>
              <a:gd name="T28" fmla="*/ 3245 w 4093"/>
              <a:gd name="T29" fmla="*/ 449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3" h="2288">
                <a:moveTo>
                  <a:pt x="3245" y="449"/>
                </a:moveTo>
                <a:lnTo>
                  <a:pt x="3245" y="449"/>
                </a:lnTo>
                <a:cubicBezTo>
                  <a:pt x="3168" y="449"/>
                  <a:pt x="3095" y="469"/>
                  <a:pt x="3032" y="503"/>
                </a:cubicBezTo>
                <a:cubicBezTo>
                  <a:pt x="2902" y="206"/>
                  <a:pt x="2606" y="0"/>
                  <a:pt x="2261" y="0"/>
                </a:cubicBezTo>
                <a:cubicBezTo>
                  <a:pt x="1905" y="0"/>
                  <a:pt x="1602" y="219"/>
                  <a:pt x="1478" y="531"/>
                </a:cubicBezTo>
                <a:cubicBezTo>
                  <a:pt x="1412" y="509"/>
                  <a:pt x="1342" y="497"/>
                  <a:pt x="1269" y="497"/>
                </a:cubicBezTo>
                <a:cubicBezTo>
                  <a:pt x="917" y="497"/>
                  <a:pt x="629" y="770"/>
                  <a:pt x="605" y="1116"/>
                </a:cubicBezTo>
                <a:cubicBezTo>
                  <a:pt x="599" y="1116"/>
                  <a:pt x="592" y="1115"/>
                  <a:pt x="586" y="1115"/>
                </a:cubicBezTo>
                <a:cubicBezTo>
                  <a:pt x="262" y="1115"/>
                  <a:pt x="0" y="1378"/>
                  <a:pt x="0" y="1701"/>
                </a:cubicBezTo>
                <a:cubicBezTo>
                  <a:pt x="0" y="2025"/>
                  <a:pt x="262" y="2288"/>
                  <a:pt x="586" y="2288"/>
                </a:cubicBezTo>
                <a:lnTo>
                  <a:pt x="3369" y="2288"/>
                </a:lnTo>
                <a:cubicBezTo>
                  <a:pt x="3769" y="2288"/>
                  <a:pt x="4093" y="1964"/>
                  <a:pt x="4093" y="1564"/>
                </a:cubicBezTo>
                <a:cubicBezTo>
                  <a:pt x="4093" y="1281"/>
                  <a:pt x="3929" y="1035"/>
                  <a:pt x="3691" y="917"/>
                </a:cubicBezTo>
                <a:cubicBezTo>
                  <a:pt x="3692" y="910"/>
                  <a:pt x="3692" y="903"/>
                  <a:pt x="3692" y="896"/>
                </a:cubicBezTo>
                <a:cubicBezTo>
                  <a:pt x="3692" y="649"/>
                  <a:pt x="3492" y="449"/>
                  <a:pt x="3245" y="449"/>
                </a:cubicBezTo>
                <a:close/>
              </a:path>
            </a:pathLst>
          </a:custGeom>
          <a:solidFill>
            <a:schemeClr val="tx2"/>
          </a:solidFill>
          <a:ln w="19050">
            <a:solidFill>
              <a:srgbClr val="8CDA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6" name="Picture 75"/>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107026" y="1657350"/>
            <a:ext cx="251013" cy="251013"/>
          </a:xfrm>
          <a:prstGeom prst="rect">
            <a:avLst/>
          </a:prstGeom>
        </p:spPr>
      </p:pic>
      <p:pic>
        <p:nvPicPr>
          <p:cNvPr id="60" name="Picture 59"/>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3135" r="96287">
                        <a14:foregroundMark x1="3135" y1="20426" x2="3300" y2="83404"/>
                        <a14:foregroundMark x1="90759" y1="23830" x2="90347" y2="84681"/>
                        <a14:foregroundMark x1="96287" y1="18723" x2="95462" y2="87660"/>
                        <a14:foregroundMark x1="43482" y1="48936" x2="50825" y2="20000"/>
                        <a14:foregroundMark x1="50825" y1="20000" x2="52310" y2="18723"/>
                        <a14:foregroundMark x1="44884" y1="26809" x2="50578" y2="24681"/>
                        <a14:foregroundMark x1="16914" y1="23830" x2="21865" y2="12340"/>
                      </a14:backgroundRemoval>
                    </a14:imgEffect>
                  </a14:imgLayer>
                </a14:imgProps>
              </a:ext>
              <a:ext uri="{28A0092B-C50C-407E-A947-70E740481C1C}">
                <a14:useLocalDpi xmlns:a14="http://schemas.microsoft.com/office/drawing/2010/main"/>
              </a:ext>
            </a:extLst>
          </a:blip>
          <a:srcRect/>
          <a:stretch/>
        </p:blipFill>
        <p:spPr>
          <a:xfrm>
            <a:off x="-228600" y="1986353"/>
            <a:ext cx="5228260" cy="1012658"/>
          </a:xfrm>
          <a:prstGeom prst="rect">
            <a:avLst/>
          </a:prstGeom>
        </p:spPr>
      </p:pic>
      <p:pic>
        <p:nvPicPr>
          <p:cNvPr id="35" name="Picture 4" descr="Image result for amazon web servic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05176" y="2815957"/>
            <a:ext cx="674516" cy="593993"/>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3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6938" y="3039547"/>
            <a:ext cx="639653" cy="244015"/>
          </a:xfrm>
          <a:prstGeom prst="rect">
            <a:avLst/>
          </a:prstGeom>
        </p:spPr>
      </p:pic>
      <p:sp>
        <p:nvSpPr>
          <p:cNvPr id="59" name="Freeform 5">
            <a:extLst>
              <a:ext uri="{FF2B5EF4-FFF2-40B4-BE49-F238E27FC236}">
                <a16:creationId xmlns:a16="http://schemas.microsoft.com/office/drawing/2014/main" xmlns="" id="{23E5C6FB-ECDA-4E12-9A66-CB1D8A029C2F}"/>
              </a:ext>
            </a:extLst>
          </p:cNvPr>
          <p:cNvSpPr>
            <a:spLocks/>
          </p:cNvSpPr>
          <p:nvPr/>
        </p:nvSpPr>
        <p:spPr bwMode="auto">
          <a:xfrm flipH="1">
            <a:off x="5931332" y="2574506"/>
            <a:ext cx="1611313" cy="815974"/>
          </a:xfrm>
          <a:custGeom>
            <a:avLst/>
            <a:gdLst>
              <a:gd name="T0" fmla="*/ 3245 w 4093"/>
              <a:gd name="T1" fmla="*/ 449 h 2288"/>
              <a:gd name="T2" fmla="*/ 3245 w 4093"/>
              <a:gd name="T3" fmla="*/ 449 h 2288"/>
              <a:gd name="T4" fmla="*/ 3032 w 4093"/>
              <a:gd name="T5" fmla="*/ 503 h 2288"/>
              <a:gd name="T6" fmla="*/ 2261 w 4093"/>
              <a:gd name="T7" fmla="*/ 0 h 2288"/>
              <a:gd name="T8" fmla="*/ 1478 w 4093"/>
              <a:gd name="T9" fmla="*/ 531 h 2288"/>
              <a:gd name="T10" fmla="*/ 1269 w 4093"/>
              <a:gd name="T11" fmla="*/ 497 h 2288"/>
              <a:gd name="T12" fmla="*/ 605 w 4093"/>
              <a:gd name="T13" fmla="*/ 1116 h 2288"/>
              <a:gd name="T14" fmla="*/ 586 w 4093"/>
              <a:gd name="T15" fmla="*/ 1115 h 2288"/>
              <a:gd name="T16" fmla="*/ 0 w 4093"/>
              <a:gd name="T17" fmla="*/ 1701 h 2288"/>
              <a:gd name="T18" fmla="*/ 586 w 4093"/>
              <a:gd name="T19" fmla="*/ 2288 h 2288"/>
              <a:gd name="T20" fmla="*/ 3369 w 4093"/>
              <a:gd name="T21" fmla="*/ 2288 h 2288"/>
              <a:gd name="T22" fmla="*/ 4093 w 4093"/>
              <a:gd name="T23" fmla="*/ 1564 h 2288"/>
              <a:gd name="T24" fmla="*/ 3691 w 4093"/>
              <a:gd name="T25" fmla="*/ 917 h 2288"/>
              <a:gd name="T26" fmla="*/ 3692 w 4093"/>
              <a:gd name="T27" fmla="*/ 896 h 2288"/>
              <a:gd name="T28" fmla="*/ 3245 w 4093"/>
              <a:gd name="T29" fmla="*/ 449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3" h="2288">
                <a:moveTo>
                  <a:pt x="3245" y="449"/>
                </a:moveTo>
                <a:lnTo>
                  <a:pt x="3245" y="449"/>
                </a:lnTo>
                <a:cubicBezTo>
                  <a:pt x="3168" y="449"/>
                  <a:pt x="3095" y="469"/>
                  <a:pt x="3032" y="503"/>
                </a:cubicBezTo>
                <a:cubicBezTo>
                  <a:pt x="2902" y="206"/>
                  <a:pt x="2606" y="0"/>
                  <a:pt x="2261" y="0"/>
                </a:cubicBezTo>
                <a:cubicBezTo>
                  <a:pt x="1905" y="0"/>
                  <a:pt x="1602" y="219"/>
                  <a:pt x="1478" y="531"/>
                </a:cubicBezTo>
                <a:cubicBezTo>
                  <a:pt x="1412" y="509"/>
                  <a:pt x="1342" y="497"/>
                  <a:pt x="1269" y="497"/>
                </a:cubicBezTo>
                <a:cubicBezTo>
                  <a:pt x="917" y="497"/>
                  <a:pt x="629" y="770"/>
                  <a:pt x="605" y="1116"/>
                </a:cubicBezTo>
                <a:cubicBezTo>
                  <a:pt x="599" y="1116"/>
                  <a:pt x="592" y="1115"/>
                  <a:pt x="586" y="1115"/>
                </a:cubicBezTo>
                <a:cubicBezTo>
                  <a:pt x="262" y="1115"/>
                  <a:pt x="0" y="1378"/>
                  <a:pt x="0" y="1701"/>
                </a:cubicBezTo>
                <a:cubicBezTo>
                  <a:pt x="0" y="2025"/>
                  <a:pt x="262" y="2288"/>
                  <a:pt x="586" y="2288"/>
                </a:cubicBezTo>
                <a:lnTo>
                  <a:pt x="3369" y="2288"/>
                </a:lnTo>
                <a:cubicBezTo>
                  <a:pt x="3769" y="2288"/>
                  <a:pt x="4093" y="1964"/>
                  <a:pt x="4093" y="1564"/>
                </a:cubicBezTo>
                <a:cubicBezTo>
                  <a:pt x="4093" y="1281"/>
                  <a:pt x="3929" y="1035"/>
                  <a:pt x="3691" y="917"/>
                </a:cubicBezTo>
                <a:cubicBezTo>
                  <a:pt x="3692" y="910"/>
                  <a:pt x="3692" y="903"/>
                  <a:pt x="3692" y="896"/>
                </a:cubicBezTo>
                <a:cubicBezTo>
                  <a:pt x="3692" y="649"/>
                  <a:pt x="3492" y="449"/>
                  <a:pt x="3245" y="449"/>
                </a:cubicBezTo>
                <a:close/>
              </a:path>
            </a:pathLst>
          </a:custGeom>
          <a:solidFill>
            <a:schemeClr val="tx2"/>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 name="Picture 5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72200" y="3049868"/>
            <a:ext cx="366984" cy="220190"/>
          </a:xfrm>
          <a:prstGeom prst="rect">
            <a:avLst/>
          </a:prstGeom>
        </p:spPr>
      </p:pic>
      <p:pic>
        <p:nvPicPr>
          <p:cNvPr id="80" name="Picture 79">
            <a:extLst>
              <a:ext uri="{FF2B5EF4-FFF2-40B4-BE49-F238E27FC236}">
                <a16:creationId xmlns:a16="http://schemas.microsoft.com/office/drawing/2014/main" xmlns="" id="{A94F6E65-6361-454E-AE7C-F21559FA36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33174" y="2909598"/>
            <a:ext cx="813417" cy="406709"/>
          </a:xfrm>
          <a:prstGeom prst="rect">
            <a:avLst/>
          </a:prstGeom>
        </p:spPr>
      </p:pic>
      <p:pic>
        <p:nvPicPr>
          <p:cNvPr id="56" name="Picture 8" descr="http://rvavmware.com/wp-content/uploads/2017/10/1-CMYK-300x217-300x217.png">
            <a:extLst>
              <a:ext uri="{FF2B5EF4-FFF2-40B4-BE49-F238E27FC236}">
                <a16:creationId xmlns:a16="http://schemas.microsoft.com/office/drawing/2014/main" xmlns="" id="{179D9E6F-4AD1-4A75-8586-E42B198BCDD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68278" y="2702326"/>
            <a:ext cx="365760" cy="264566"/>
          </a:xfrm>
          <a:prstGeom prst="rect">
            <a:avLst/>
          </a:prstGeom>
          <a:noFill/>
          <a:extLst>
            <a:ext uri="{909E8E84-426E-40DD-AFC4-6F175D3DCCD1}">
              <a14:hiddenFill xmlns:a14="http://schemas.microsoft.com/office/drawing/2010/main">
                <a:solidFill>
                  <a:srgbClr val="FFFFFF"/>
                </a:solidFill>
              </a14:hiddenFill>
            </a:ext>
          </a:extLst>
        </p:spPr>
      </p:pic>
      <p:sp>
        <p:nvSpPr>
          <p:cNvPr id="55" name="Title 2">
            <a:extLst>
              <a:ext uri="{FF2B5EF4-FFF2-40B4-BE49-F238E27FC236}">
                <a16:creationId xmlns:a16="http://schemas.microsoft.com/office/drawing/2014/main" xmlns="" id="{5BB01735-ED6D-41CD-90E0-17BA8AA04DD0}"/>
              </a:ext>
            </a:extLst>
          </p:cNvPr>
          <p:cNvSpPr>
            <a:spLocks noGrp="1"/>
          </p:cNvSpPr>
          <p:nvPr>
            <p:ph type="title"/>
          </p:nvPr>
        </p:nvSpPr>
        <p:spPr>
          <a:xfrm>
            <a:off x="285750" y="228600"/>
            <a:ext cx="8572500" cy="387798"/>
          </a:xfrm>
        </p:spPr>
        <p:txBody>
          <a:bodyPr/>
          <a:lstStyle/>
          <a:p>
            <a:r>
              <a:rPr lang="es-419"/>
              <a:t>Cumpla con sus necesidades de servicios en la nube</a:t>
            </a:r>
          </a:p>
        </p:txBody>
      </p:sp>
      <p:sp>
        <p:nvSpPr>
          <p:cNvPr id="2" name="Content Placeholder 1">
            <a:extLst>
              <a:ext uri="{FF2B5EF4-FFF2-40B4-BE49-F238E27FC236}">
                <a16:creationId xmlns:a16="http://schemas.microsoft.com/office/drawing/2014/main" xmlns="" id="{2004A129-C90A-476D-826E-8D698201F713}"/>
              </a:ext>
            </a:extLst>
          </p:cNvPr>
          <p:cNvSpPr>
            <a:spLocks noGrp="1"/>
          </p:cNvSpPr>
          <p:nvPr>
            <p:ph type="subTitle" idx="1"/>
          </p:nvPr>
        </p:nvSpPr>
        <p:spPr>
          <a:xfrm>
            <a:off x="285750" y="628650"/>
            <a:ext cx="5200650" cy="585288"/>
          </a:xfrm>
        </p:spPr>
        <p:txBody>
          <a:bodyPr/>
          <a:lstStyle/>
          <a:p>
            <a:pPr>
              <a:lnSpc>
                <a:spcPct val="125000"/>
              </a:lnSpc>
            </a:pPr>
            <a:r>
              <a:rPr lang="es-419" sz="1600"/>
              <a:t>Manténgase a la vanguardia de los nuevos y crecientes requisitos de protección de datos</a:t>
            </a:r>
          </a:p>
        </p:txBody>
      </p:sp>
      <p:sp>
        <p:nvSpPr>
          <p:cNvPr id="3" name="Content Placeholder 2">
            <a:extLst>
              <a:ext uri="{FF2B5EF4-FFF2-40B4-BE49-F238E27FC236}">
                <a16:creationId xmlns:a16="http://schemas.microsoft.com/office/drawing/2014/main" xmlns="" id="{8C1B10BD-D116-40D5-81FC-D84E3175F738}"/>
              </a:ext>
            </a:extLst>
          </p:cNvPr>
          <p:cNvSpPr>
            <a:spLocks noGrp="1"/>
          </p:cNvSpPr>
          <p:nvPr>
            <p:ph sz="quarter" idx="4294967295"/>
          </p:nvPr>
        </p:nvSpPr>
        <p:spPr>
          <a:xfrm>
            <a:off x="5086350" y="3530394"/>
            <a:ext cx="4057650" cy="1293812"/>
          </a:xfrm>
          <a:prstGeom prst="rect">
            <a:avLst/>
          </a:prstGeom>
        </p:spPr>
        <p:txBody>
          <a:bodyPr/>
          <a:lstStyle/>
          <a:p>
            <a:pPr marL="285750" indent="-285750">
              <a:lnSpc>
                <a:spcPct val="120000"/>
              </a:lnSpc>
            </a:pPr>
            <a:r>
              <a:rPr lang="es-419" sz="1500" spc="-20" dirty="0"/>
              <a:t>Conmutación por error en 3 clics </a:t>
            </a:r>
            <a:br>
              <a:rPr lang="es-419" sz="1500" spc="-20" dirty="0"/>
            </a:br>
            <a:r>
              <a:rPr lang="es-419" sz="1500" spc="-20" dirty="0"/>
              <a:t>y conmutación por recuperación en 2 clics*</a:t>
            </a:r>
          </a:p>
          <a:p>
            <a:pPr marL="285750" indent="-285750">
              <a:lnSpc>
                <a:spcPct val="120000"/>
              </a:lnSpc>
              <a:spcBef>
                <a:spcPts val="450"/>
              </a:spcBef>
            </a:pPr>
            <a:r>
              <a:rPr lang="es-419" sz="1500" dirty="0"/>
              <a:t>Hasta el doble de capacidad útil </a:t>
            </a:r>
            <a:br>
              <a:rPr lang="es-419" sz="1500" dirty="0"/>
            </a:br>
            <a:r>
              <a:rPr lang="es-419" sz="1500" dirty="0"/>
              <a:t>en la nube con Cloud </a:t>
            </a:r>
            <a:r>
              <a:rPr lang="es-419" sz="1500" dirty="0" err="1"/>
              <a:t>Tier</a:t>
            </a:r>
            <a:r>
              <a:rPr lang="es-419" sz="1500" dirty="0"/>
              <a:t>*</a:t>
            </a:r>
          </a:p>
        </p:txBody>
      </p:sp>
      <p:pic>
        <p:nvPicPr>
          <p:cNvPr id="53" name="Picture 52">
            <a:extLst>
              <a:ext uri="{FF2B5EF4-FFF2-40B4-BE49-F238E27FC236}">
                <a16:creationId xmlns:a16="http://schemas.microsoft.com/office/drawing/2014/main" xmlns="" id="{661DB382-C830-49BD-9CBD-A1651AB1933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60597" y="1368952"/>
            <a:ext cx="551226" cy="115847"/>
          </a:xfrm>
          <a:prstGeom prst="rect">
            <a:avLst/>
          </a:prstGeom>
        </p:spPr>
      </p:pic>
      <p:grpSp>
        <p:nvGrpSpPr>
          <p:cNvPr id="54" name="Group 53">
            <a:extLst>
              <a:ext uri="{FF2B5EF4-FFF2-40B4-BE49-F238E27FC236}">
                <a16:creationId xmlns:a16="http://schemas.microsoft.com/office/drawing/2014/main" xmlns="" id="{78F86A22-D6BF-453B-8D5C-537BD413404C}"/>
              </a:ext>
            </a:extLst>
          </p:cNvPr>
          <p:cNvGrpSpPr/>
          <p:nvPr/>
        </p:nvGrpSpPr>
        <p:grpSpPr>
          <a:xfrm>
            <a:off x="5466802" y="742950"/>
            <a:ext cx="2416629" cy="1584920"/>
            <a:chOff x="5466802" y="917468"/>
            <a:chExt cx="2416629" cy="1584920"/>
          </a:xfrm>
        </p:grpSpPr>
        <p:sp>
          <p:nvSpPr>
            <p:cNvPr id="57" name="Freeform 5">
              <a:extLst>
                <a:ext uri="{FF2B5EF4-FFF2-40B4-BE49-F238E27FC236}">
                  <a16:creationId xmlns:a16="http://schemas.microsoft.com/office/drawing/2014/main" xmlns="" id="{17CCA1CF-D56D-4807-BD60-13A84D81394E}"/>
                </a:ext>
              </a:extLst>
            </p:cNvPr>
            <p:cNvSpPr>
              <a:spLocks/>
            </p:cNvSpPr>
            <p:nvPr/>
          </p:nvSpPr>
          <p:spPr bwMode="auto">
            <a:xfrm flipH="1">
              <a:off x="5466802" y="917468"/>
              <a:ext cx="2416629" cy="1560380"/>
            </a:xfrm>
            <a:custGeom>
              <a:avLst/>
              <a:gdLst>
                <a:gd name="T0" fmla="*/ 3245 w 4093"/>
                <a:gd name="T1" fmla="*/ 449 h 2288"/>
                <a:gd name="T2" fmla="*/ 3245 w 4093"/>
                <a:gd name="T3" fmla="*/ 449 h 2288"/>
                <a:gd name="T4" fmla="*/ 3032 w 4093"/>
                <a:gd name="T5" fmla="*/ 503 h 2288"/>
                <a:gd name="T6" fmla="*/ 2261 w 4093"/>
                <a:gd name="T7" fmla="*/ 0 h 2288"/>
                <a:gd name="T8" fmla="*/ 1478 w 4093"/>
                <a:gd name="T9" fmla="*/ 531 h 2288"/>
                <a:gd name="T10" fmla="*/ 1269 w 4093"/>
                <a:gd name="T11" fmla="*/ 497 h 2288"/>
                <a:gd name="T12" fmla="*/ 605 w 4093"/>
                <a:gd name="T13" fmla="*/ 1116 h 2288"/>
                <a:gd name="T14" fmla="*/ 586 w 4093"/>
                <a:gd name="T15" fmla="*/ 1115 h 2288"/>
                <a:gd name="T16" fmla="*/ 0 w 4093"/>
                <a:gd name="T17" fmla="*/ 1701 h 2288"/>
                <a:gd name="T18" fmla="*/ 586 w 4093"/>
                <a:gd name="T19" fmla="*/ 2288 h 2288"/>
                <a:gd name="T20" fmla="*/ 3369 w 4093"/>
                <a:gd name="T21" fmla="*/ 2288 h 2288"/>
                <a:gd name="T22" fmla="*/ 4093 w 4093"/>
                <a:gd name="T23" fmla="*/ 1564 h 2288"/>
                <a:gd name="T24" fmla="*/ 3691 w 4093"/>
                <a:gd name="T25" fmla="*/ 917 h 2288"/>
                <a:gd name="T26" fmla="*/ 3692 w 4093"/>
                <a:gd name="T27" fmla="*/ 896 h 2288"/>
                <a:gd name="T28" fmla="*/ 3245 w 4093"/>
                <a:gd name="T29" fmla="*/ 449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3" h="2288">
                  <a:moveTo>
                    <a:pt x="3245" y="449"/>
                  </a:moveTo>
                  <a:lnTo>
                    <a:pt x="3245" y="449"/>
                  </a:lnTo>
                  <a:cubicBezTo>
                    <a:pt x="3168" y="449"/>
                    <a:pt x="3095" y="469"/>
                    <a:pt x="3032" y="503"/>
                  </a:cubicBezTo>
                  <a:cubicBezTo>
                    <a:pt x="2902" y="206"/>
                    <a:pt x="2606" y="0"/>
                    <a:pt x="2261" y="0"/>
                  </a:cubicBezTo>
                  <a:cubicBezTo>
                    <a:pt x="1905" y="0"/>
                    <a:pt x="1602" y="219"/>
                    <a:pt x="1478" y="531"/>
                  </a:cubicBezTo>
                  <a:cubicBezTo>
                    <a:pt x="1412" y="509"/>
                    <a:pt x="1342" y="497"/>
                    <a:pt x="1269" y="497"/>
                  </a:cubicBezTo>
                  <a:cubicBezTo>
                    <a:pt x="917" y="497"/>
                    <a:pt x="629" y="770"/>
                    <a:pt x="605" y="1116"/>
                  </a:cubicBezTo>
                  <a:cubicBezTo>
                    <a:pt x="599" y="1116"/>
                    <a:pt x="592" y="1115"/>
                    <a:pt x="586" y="1115"/>
                  </a:cubicBezTo>
                  <a:cubicBezTo>
                    <a:pt x="262" y="1115"/>
                    <a:pt x="0" y="1378"/>
                    <a:pt x="0" y="1701"/>
                  </a:cubicBezTo>
                  <a:cubicBezTo>
                    <a:pt x="0" y="2025"/>
                    <a:pt x="262" y="2288"/>
                    <a:pt x="586" y="2288"/>
                  </a:cubicBezTo>
                  <a:lnTo>
                    <a:pt x="3369" y="2288"/>
                  </a:lnTo>
                  <a:cubicBezTo>
                    <a:pt x="3769" y="2288"/>
                    <a:pt x="4093" y="1964"/>
                    <a:pt x="4093" y="1564"/>
                  </a:cubicBezTo>
                  <a:cubicBezTo>
                    <a:pt x="4093" y="1281"/>
                    <a:pt x="3929" y="1035"/>
                    <a:pt x="3691" y="917"/>
                  </a:cubicBezTo>
                  <a:cubicBezTo>
                    <a:pt x="3692" y="910"/>
                    <a:pt x="3692" y="903"/>
                    <a:pt x="3692" y="896"/>
                  </a:cubicBezTo>
                  <a:cubicBezTo>
                    <a:pt x="3692" y="649"/>
                    <a:pt x="3492" y="449"/>
                    <a:pt x="3245" y="449"/>
                  </a:cubicBezTo>
                  <a:close/>
                </a:path>
              </a:pathLst>
            </a:custGeom>
            <a:solidFill>
              <a:schemeClr val="tx2"/>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68" name="Picture 67">
              <a:extLst>
                <a:ext uri="{FF2B5EF4-FFF2-40B4-BE49-F238E27FC236}">
                  <a16:creationId xmlns:a16="http://schemas.microsoft.com/office/drawing/2014/main" xmlns="" id="{95297BB9-45E9-4B6C-9D27-8245EF2C7341}"/>
                </a:ext>
              </a:extLst>
            </p:cNvPr>
            <p:cNvPicPr>
              <a:picLocks noChangeAspect="1"/>
            </p:cNvPicPr>
            <p:nvPr/>
          </p:nvPicPr>
          <p:blipFill rotWithShape="1">
            <a:blip r:embed="rId1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6615670" y="1742838"/>
              <a:ext cx="623330" cy="170809"/>
            </a:xfrm>
            <a:prstGeom prst="rect">
              <a:avLst/>
            </a:prstGeom>
          </p:spPr>
        </p:pic>
        <p:sp>
          <p:nvSpPr>
            <p:cNvPr id="72" name="TextBox 71">
              <a:extLst>
                <a:ext uri="{FF2B5EF4-FFF2-40B4-BE49-F238E27FC236}">
                  <a16:creationId xmlns:a16="http://schemas.microsoft.com/office/drawing/2014/main" xmlns="" id="{5DE3B484-F4EE-453B-A286-CC50A663D958}"/>
                </a:ext>
              </a:extLst>
            </p:cNvPr>
            <p:cNvSpPr txBox="1"/>
            <p:nvPr/>
          </p:nvSpPr>
          <p:spPr>
            <a:xfrm>
              <a:off x="5593590" y="1673432"/>
              <a:ext cx="964737" cy="184919"/>
            </a:xfrm>
            <a:prstGeom prst="rect">
              <a:avLst/>
            </a:prstGeom>
            <a:noFill/>
          </p:spPr>
          <p:txBody>
            <a:bodyPr wrap="none" rtlCol="0">
              <a:spAutoFit/>
            </a:bodyPr>
            <a:lstStyle/>
            <a:p>
              <a:pPr>
                <a:lnSpc>
                  <a:spcPct val="90000"/>
                </a:lnSpc>
                <a:spcBef>
                  <a:spcPts val="600"/>
                </a:spcBef>
                <a:spcAft>
                  <a:spcPts val="0"/>
                </a:spcAft>
                <a:buClr>
                  <a:schemeClr val="bg1"/>
                </a:buClr>
              </a:pPr>
              <a:r>
                <a:rPr lang="es-419" sz="700" dirty="0" err="1">
                  <a:solidFill>
                    <a:schemeClr val="bg2">
                      <a:lumMod val="65000"/>
                      <a:lumOff val="35000"/>
                    </a:schemeClr>
                  </a:solidFill>
                  <a:latin typeface="+mn-lt"/>
                </a:rPr>
                <a:t>Elastic</a:t>
              </a:r>
              <a:r>
                <a:rPr lang="es-419" sz="700" dirty="0">
                  <a:solidFill>
                    <a:schemeClr val="bg2">
                      <a:lumMod val="65000"/>
                      <a:lumOff val="35000"/>
                    </a:schemeClr>
                  </a:solidFill>
                  <a:latin typeface="+mn-lt"/>
                </a:rPr>
                <a:t> Cloud Storage</a:t>
              </a:r>
            </a:p>
          </p:txBody>
        </p:sp>
        <p:pic>
          <p:nvPicPr>
            <p:cNvPr id="74" name="Picture 12" descr="Related image">
              <a:extLst>
                <a:ext uri="{FF2B5EF4-FFF2-40B4-BE49-F238E27FC236}">
                  <a16:creationId xmlns:a16="http://schemas.microsoft.com/office/drawing/2014/main" xmlns="" id="{9EDF62C3-02A4-4EF7-B35E-EDECE29786C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12728" y="1767984"/>
              <a:ext cx="284077" cy="35371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xmlns="" id="{166A73FB-501A-403F-9B4D-9352E8F58CCF}"/>
                </a:ext>
              </a:extLst>
            </p:cNvPr>
            <p:cNvSpPr txBox="1"/>
            <p:nvPr/>
          </p:nvSpPr>
          <p:spPr>
            <a:xfrm>
              <a:off x="7268268" y="2060468"/>
              <a:ext cx="580332" cy="397032"/>
            </a:xfrm>
            <a:prstGeom prst="rect">
              <a:avLst/>
            </a:prstGeom>
            <a:noFill/>
          </p:spPr>
          <p:txBody>
            <a:bodyPr wrap="square" rtlCol="0">
              <a:spAutoFit/>
            </a:bodyPr>
            <a:lstStyle/>
            <a:p>
              <a:pPr algn="ctr">
                <a:lnSpc>
                  <a:spcPct val="90000"/>
                </a:lnSpc>
                <a:spcBef>
                  <a:spcPts val="0"/>
                </a:spcBef>
                <a:spcAft>
                  <a:spcPts val="0"/>
                </a:spcAft>
                <a:buClr>
                  <a:schemeClr val="bg1"/>
                </a:buClr>
              </a:pPr>
              <a:r>
                <a:rPr lang="es-419" sz="700" b="1" dirty="0">
                  <a:solidFill>
                    <a:schemeClr val="bg2">
                      <a:lumMod val="65000"/>
                      <a:lumOff val="35000"/>
                    </a:schemeClr>
                  </a:solidFill>
                  <a:latin typeface="+mn-lt"/>
                </a:rPr>
                <a:t>IBM Cloud</a:t>
              </a:r>
            </a:p>
            <a:p>
              <a:pPr algn="ctr">
                <a:lnSpc>
                  <a:spcPct val="90000"/>
                </a:lnSpc>
                <a:spcBef>
                  <a:spcPts val="0"/>
                </a:spcBef>
                <a:spcAft>
                  <a:spcPts val="0"/>
                </a:spcAft>
                <a:buClr>
                  <a:schemeClr val="bg1"/>
                </a:buClr>
              </a:pPr>
              <a:r>
                <a:rPr lang="es-419" sz="400" dirty="0">
                  <a:solidFill>
                    <a:schemeClr val="bg2">
                      <a:lumMod val="65000"/>
                      <a:lumOff val="35000"/>
                    </a:schemeClr>
                  </a:solidFill>
                  <a:latin typeface="+mn-lt"/>
                </a:rPr>
                <a:t>Almacenamiento de objetos</a:t>
              </a:r>
            </a:p>
          </p:txBody>
        </p:sp>
        <p:pic>
          <p:nvPicPr>
            <p:cNvPr id="81" name="Picture 14" descr="Image result for ceph logo eps">
              <a:extLst>
                <a:ext uri="{FF2B5EF4-FFF2-40B4-BE49-F238E27FC236}">
                  <a16:creationId xmlns:a16="http://schemas.microsoft.com/office/drawing/2014/main" xmlns="" id="{4C274C6F-3E90-413D-92D9-AD669E3FD41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725775" y="2136668"/>
              <a:ext cx="675025" cy="36572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Picture 101">
            <a:extLst>
              <a:ext uri="{FF2B5EF4-FFF2-40B4-BE49-F238E27FC236}">
                <a16:creationId xmlns:a16="http://schemas.microsoft.com/office/drawing/2014/main" xmlns="" id="{8B1E0915-4705-4D65-AE58-5082DE52619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00871" y="1374813"/>
            <a:ext cx="597360" cy="106414"/>
          </a:xfrm>
          <a:prstGeom prst="rect">
            <a:avLst/>
          </a:prstGeom>
        </p:spPr>
      </p:pic>
      <p:pic>
        <p:nvPicPr>
          <p:cNvPr id="103" name="Picture 102">
            <a:extLst>
              <a:ext uri="{FF2B5EF4-FFF2-40B4-BE49-F238E27FC236}">
                <a16:creationId xmlns:a16="http://schemas.microsoft.com/office/drawing/2014/main" xmlns="" id="{849AF685-3828-47A9-9181-6ACE98AC6F3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311823" y="1001625"/>
            <a:ext cx="407907" cy="244744"/>
          </a:xfrm>
          <a:prstGeom prst="rect">
            <a:avLst/>
          </a:prstGeom>
        </p:spPr>
      </p:pic>
      <p:pic>
        <p:nvPicPr>
          <p:cNvPr id="104" name="Picture 103">
            <a:extLst>
              <a:ext uri="{FF2B5EF4-FFF2-40B4-BE49-F238E27FC236}">
                <a16:creationId xmlns:a16="http://schemas.microsoft.com/office/drawing/2014/main" xmlns="" id="{339FCB79-9297-4D1F-86E0-57F6AA6CAF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95040" y="1213450"/>
            <a:ext cx="813417" cy="406709"/>
          </a:xfrm>
          <a:prstGeom prst="rect">
            <a:avLst/>
          </a:prstGeom>
        </p:spPr>
      </p:pic>
      <p:pic>
        <p:nvPicPr>
          <p:cNvPr id="105" name="Picture 104">
            <a:extLst>
              <a:ext uri="{FF2B5EF4-FFF2-40B4-BE49-F238E27FC236}">
                <a16:creationId xmlns:a16="http://schemas.microsoft.com/office/drawing/2014/main" xmlns="" id="{5210A646-E9E4-41A7-BFCB-A4A4FC93EB8F}"/>
              </a:ext>
            </a:extLst>
          </p:cNvPr>
          <p:cNvPicPr>
            <a:picLocks noChangeAspect="1"/>
          </p:cNvPicPr>
          <p:nvPr/>
        </p:nvPicPr>
        <p:blipFill>
          <a:blip r:embed="rId17" cstate="screen">
            <a:extLst>
              <a:ext uri="{BEBA8EAE-BF5A-486C-A8C5-ECC9F3942E4B}">
                <a14:imgProps xmlns:a14="http://schemas.microsoft.com/office/drawing/2010/main">
                  <a14:imgLayer r:embed="rId18">
                    <a14:imgEffect>
                      <a14:backgroundRemoval t="8475" b="89831" l="7937" r="92593">
                        <a14:foregroundMark x1="17778" y1="79643" x2="17778" y2="79643"/>
                        <a14:foregroundMark x1="23444" y1="79643" x2="23444" y2="79643"/>
                        <a14:foregroundMark x1="28667" y1="79643" x2="28667" y2="79643"/>
                        <a14:foregroundMark x1="31111" y1="78750" x2="31111" y2="78750"/>
                        <a14:foregroundMark x1="32778" y1="81964" x2="32778" y2="81964"/>
                        <a14:foregroundMark x1="38333" y1="80179" x2="38333" y2="80179"/>
                        <a14:foregroundMark x1="44667" y1="79821" x2="44667" y2="79821"/>
                        <a14:foregroundMark x1="45778" y1="81071" x2="45778" y2="81071"/>
                        <a14:foregroundMark x1="50667" y1="82500" x2="50667" y2="82500"/>
                        <a14:foregroundMark x1="85667" y1="81964" x2="85667" y2="81964"/>
                        <a14:foregroundMark x1="44333" y1="29286" x2="44333" y2="29286"/>
                        <a14:foregroundMark x1="39889" y1="43929" x2="47556" y2="28750"/>
                        <a14:foregroundMark x1="38333" y1="79107" x2="38333" y2="79107"/>
                        <a14:foregroundMark x1="38333" y1="79286" x2="38333" y2="79286"/>
                        <a14:foregroundMark x1="38444" y1="80179" x2="38444" y2="80179"/>
                        <a14:foregroundMark x1="48889" y1="79821" x2="48889" y2="79821"/>
                        <a14:foregroundMark x1="48222" y1="79286" x2="48222" y2="79286"/>
                        <a14:foregroundMark x1="47111" y1="79643" x2="47111" y2="79643"/>
                        <a14:foregroundMark x1="46111" y1="81607" x2="46111" y2="81607"/>
                        <a14:foregroundMark x1="46111" y1="80893" x2="46444" y2="80893"/>
                        <a14:foregroundMark x1="42556" y1="44464" x2="52000" y2="50357"/>
                        <a14:foregroundMark x1="52000" y1="50357" x2="58889" y2="38214"/>
                        <a14:foregroundMark x1="58889" y1="38214" x2="51000" y2="29286"/>
                        <a14:foregroundMark x1="51000" y1="29286" x2="48111" y2="28036"/>
                        <a14:foregroundMark x1="9000" y1="80357" x2="9000" y2="80357"/>
                        <a14:foregroundMark x1="8995" y1="78814" x2="8995" y2="78814"/>
                        <a14:foregroundMark x1="10582" y1="75424" x2="13757" y2="75424"/>
                        <a14:foregroundMark x1="70612" y1="83898" x2="71734" y2="83898"/>
                        <a14:foregroundMark x1="62531" y1="83898" x2="65321" y2="83898"/>
                        <a14:foregroundMark x1="38103" y1="83898" x2="51669" y2="83898"/>
                        <a14:foregroundMark x1="15103" y1="83898" x2="37566" y2="83898"/>
                        <a14:foregroundMark x1="9524" y1="83898" x2="12986" y2="83898"/>
                        <a14:foregroundMark x1="84779" y1="83898" x2="92593" y2="83898"/>
                        <a14:foregroundMark x1="86822" y1="78894" x2="88889" y2="78814"/>
                        <a14:foregroundMark x1="72380" y1="79450" x2="73569" y2="79404"/>
                        <a14:foregroundMark x1="53184" y1="80191" x2="59399" y2="79951"/>
                        <a14:foregroundMark x1="44974" y1="80508" x2="52850" y2="80204"/>
                        <a14:foregroundMark x1="58201" y1="80330" x2="58201" y2="75424"/>
                        <a14:foregroundMark x1="58201" y1="83898" x2="58201" y2="83898"/>
                        <a14:foregroundMark x1="58201" y1="80508" x2="58201" y2="80508"/>
                        <a14:foregroundMark x1="58730" y1="81356" x2="59248" y2="85502"/>
                        <a14:foregroundMark x1="61905" y1="78817" x2="61905" y2="77119"/>
                        <a14:foregroundMark x1="69667" y1="86275" x2="70706" y2="86415"/>
                        <a14:foregroundMark x1="61996" y1="85243" x2="64645" y2="85599"/>
                        <a14:foregroundMark x1="7937" y1="77966" x2="59485" y2="84905"/>
                        <a14:foregroundMark x1="84664" y1="84180" x2="91534" y2="83051"/>
                        <a14:foregroundMark x1="25397" y1="87288" x2="30159" y2="87288"/>
                        <a14:foregroundMark x1="29630" y1="78814" x2="39153" y2="78814"/>
                        <a14:foregroundMark x1="37037" y1="78814" x2="48677" y2="77119"/>
                        <a14:foregroundMark x1="75132" y1="81356" x2="75132" y2="81356"/>
                        <a14:foregroundMark x1="80423" y1="80508" x2="80423" y2="80508"/>
                        <a14:foregroundMark x1="82011" y1="82203" x2="82011" y2="82203"/>
                        <a14:foregroundMark x1="78307" y1="84746" x2="78307" y2="84746"/>
                        <a14:backgroundMark x1="51000" y1="38214" x2="51000" y2="38214"/>
                        <a14:backgroundMark x1="48556" y1="41607" x2="49556" y2="42857"/>
                        <a14:backgroundMark x1="50333" y1="39107" x2="50333" y2="39107"/>
                        <a14:backgroundMark x1="48667" y1="37500" x2="47778" y2="38214"/>
                        <a14:backgroundMark x1="47619" y1="71186" x2="47619" y2="71186"/>
                        <a14:backgroundMark x1="58201" y1="88136" x2="60847" y2="88136"/>
                        <a14:backgroundMark x1="62963" y1="89831" x2="68254" y2="89831"/>
                        <a14:backgroundMark x1="69312" y1="89831" x2="82011" y2="90678"/>
                        <a14:backgroundMark x1="79365" y1="82203" x2="79365" y2="82203"/>
                      </a14:backgroundRemoval>
                    </a14:imgEffect>
                  </a14:imgLayer>
                </a14:imgProps>
              </a:ext>
              <a:ext uri="{28A0092B-C50C-407E-A947-70E740481C1C}">
                <a14:useLocalDpi xmlns:a14="http://schemas.microsoft.com/office/drawing/2010/main"/>
              </a:ext>
            </a:extLst>
          </a:blip>
          <a:stretch>
            <a:fillRect/>
          </a:stretch>
        </p:blipFill>
        <p:spPr>
          <a:xfrm>
            <a:off x="6553200" y="1777330"/>
            <a:ext cx="786889" cy="489620"/>
          </a:xfrm>
          <a:prstGeom prst="rect">
            <a:avLst/>
          </a:prstGeom>
        </p:spPr>
      </p:pic>
      <p:pic>
        <p:nvPicPr>
          <p:cNvPr id="106" name="Picture 105">
            <a:extLst>
              <a:ext uri="{FF2B5EF4-FFF2-40B4-BE49-F238E27FC236}">
                <a16:creationId xmlns:a16="http://schemas.microsoft.com/office/drawing/2014/main" xmlns="" id="{77E99518-F8B0-4EFB-9B13-4AC71C91F061}"/>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29611" b="32391"/>
          <a:stretch/>
        </p:blipFill>
        <p:spPr>
          <a:xfrm>
            <a:off x="5543265" y="1747127"/>
            <a:ext cx="991531" cy="230765"/>
          </a:xfrm>
          <a:prstGeom prst="rect">
            <a:avLst/>
          </a:prstGeom>
        </p:spPr>
      </p:pic>
      <p:sp>
        <p:nvSpPr>
          <p:cNvPr id="69" name="TextBox 68">
            <a:extLst>
              <a:ext uri="{FF2B5EF4-FFF2-40B4-BE49-F238E27FC236}">
                <a16:creationId xmlns:a16="http://schemas.microsoft.com/office/drawing/2014/main" xmlns="" id="{00D9AAA7-ACBC-4FC5-9586-C6A3D5ECDD52}"/>
              </a:ext>
            </a:extLst>
          </p:cNvPr>
          <p:cNvSpPr txBox="1"/>
          <p:nvPr/>
        </p:nvSpPr>
        <p:spPr>
          <a:xfrm>
            <a:off x="3218902" y="4791789"/>
            <a:ext cx="4495800" cy="123111"/>
          </a:xfrm>
          <a:prstGeom prst="rect">
            <a:avLst/>
          </a:prstGeom>
          <a:noFill/>
        </p:spPr>
        <p:txBody>
          <a:bodyPr wrap="square" lIns="0" tIns="0" rIns="0" bIns="0" rtlCol="0">
            <a:spAutoFit/>
          </a:bodyPr>
          <a:lstStyle/>
          <a:p>
            <a:r>
              <a:rPr lang="es-419" sz="800" dirty="0"/>
              <a:t>* Según pruebas internas de Dell de febrero de 2020</a:t>
            </a:r>
          </a:p>
        </p:txBody>
      </p:sp>
      <p:sp>
        <p:nvSpPr>
          <p:cNvPr id="71" name="Content Placeholder 2">
            <a:extLst>
              <a:ext uri="{FF2B5EF4-FFF2-40B4-BE49-F238E27FC236}">
                <a16:creationId xmlns:a16="http://schemas.microsoft.com/office/drawing/2014/main" xmlns="" id="{34CFF536-AAD8-43AD-8F50-D5C7CFDF904E}"/>
              </a:ext>
            </a:extLst>
          </p:cNvPr>
          <p:cNvSpPr txBox="1">
            <a:spLocks/>
          </p:cNvSpPr>
          <p:nvPr/>
        </p:nvSpPr>
        <p:spPr>
          <a:xfrm>
            <a:off x="252358" y="3530394"/>
            <a:ext cx="4747301" cy="12938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20000"/>
              </a:lnSpc>
            </a:pPr>
            <a:r>
              <a:rPr lang="es-419" sz="1500"/>
              <a:t>Movimiento de datos automatizado </a:t>
            </a:r>
            <a:br>
              <a:rPr lang="es-419" sz="1500"/>
            </a:br>
            <a:r>
              <a:rPr lang="es-419" sz="1500"/>
              <a:t>para una administración simplificada</a:t>
            </a:r>
          </a:p>
          <a:p>
            <a:pPr marL="285750" indent="-285750">
              <a:lnSpc>
                <a:spcPct val="120000"/>
              </a:lnSpc>
            </a:pPr>
            <a:r>
              <a:rPr lang="es-419" sz="1500"/>
              <a:t>No se requiere getaway en la nube</a:t>
            </a:r>
          </a:p>
        </p:txBody>
      </p:sp>
    </p:spTree>
    <p:extLst>
      <p:ext uri="{BB962C8B-B14F-4D97-AF65-F5344CB8AC3E}">
        <p14:creationId xmlns:p14="http://schemas.microsoft.com/office/powerpoint/2010/main" val="328741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298D022-E0A5-7847-B197-79AC97473E6A}"/>
              </a:ext>
            </a:extLst>
          </p:cNvPr>
          <p:cNvSpPr txBox="1">
            <a:spLocks/>
          </p:cNvSpPr>
          <p:nvPr/>
        </p:nvSpPr>
        <p:spPr>
          <a:xfrm>
            <a:off x="628650" y="1740753"/>
            <a:ext cx="7886700" cy="1107996"/>
          </a:xfrm>
          <a:prstGeom prst="rect">
            <a:avLst/>
          </a:prstGeom>
        </p:spPr>
        <p:txBody>
          <a:bodyPr wrap="square" lIns="0" tIns="0" rIns="0" bIns="0" anchor="ctr" anchorCtr="0">
            <a:spAutoFit/>
          </a:bodyPr>
          <a:lstStyle>
            <a:lvl1pPr algn="l" defTabSz="685800" rtl="0" eaLnBrk="1" latinLnBrk="0" hangingPunct="1">
              <a:lnSpc>
                <a:spcPct val="90000"/>
              </a:lnSpc>
              <a:spcBef>
                <a:spcPct val="0"/>
              </a:spcBef>
              <a:buNone/>
              <a:defRPr sz="5400" kern="1200">
                <a:solidFill>
                  <a:schemeClr val="tx2"/>
                </a:solidFill>
                <a:latin typeface="Arial" panose="020B0604020202020204" pitchFamily="34" charset="0"/>
                <a:ea typeface="+mj-ea"/>
                <a:cs typeface="+mj-cs"/>
              </a:defRPr>
            </a:lvl1pPr>
          </a:lstStyle>
          <a:p>
            <a:pPr algn="ctr"/>
            <a:r>
              <a:rPr lang="es-419" sz="4000" dirty="0"/>
              <a:t>Respaldos y restauraciones</a:t>
            </a:r>
            <a:br>
              <a:rPr lang="es-419" sz="4000" dirty="0"/>
            </a:br>
            <a:r>
              <a:rPr lang="es-419" sz="4000" dirty="0"/>
              <a:t>de VMware eficientes</a:t>
            </a:r>
          </a:p>
        </p:txBody>
      </p:sp>
    </p:spTree>
    <p:extLst>
      <p:ext uri="{BB962C8B-B14F-4D97-AF65-F5344CB8AC3E}">
        <p14:creationId xmlns:p14="http://schemas.microsoft.com/office/powerpoint/2010/main" val="26774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wrap="square" lIns="0" tIns="0" rIns="0" bIns="0" anchor="t">
            <a:spAutoFit/>
          </a:bodyPr>
          <a:lstStyle/>
          <a:p>
            <a:r>
              <a:rPr lang="es-419" dirty="0"/>
              <a:t>Protección de datos de Dell EMC para VMware</a:t>
            </a:r>
          </a:p>
        </p:txBody>
      </p:sp>
      <p:sp>
        <p:nvSpPr>
          <p:cNvPr id="3" name="Subtitle 2">
            <a:extLst>
              <a:ext uri="{FF2B5EF4-FFF2-40B4-BE49-F238E27FC236}">
                <a16:creationId xmlns:a16="http://schemas.microsoft.com/office/drawing/2014/main" xmlns="" id="{38A5AC75-24BE-42EF-8B13-52D6E123EF17}"/>
              </a:ext>
            </a:extLst>
          </p:cNvPr>
          <p:cNvSpPr>
            <a:spLocks noGrp="1"/>
          </p:cNvSpPr>
          <p:nvPr>
            <p:ph type="subTitle" idx="1"/>
          </p:nvPr>
        </p:nvSpPr>
        <p:spPr/>
        <p:txBody>
          <a:bodyPr/>
          <a:lstStyle/>
          <a:p>
            <a:r>
              <a:rPr lang="es-419"/>
              <a:t>Dispositivo de protección de datos todo en uno en el borde, el núcleo y la nube</a:t>
            </a:r>
          </a:p>
        </p:txBody>
      </p:sp>
      <p:sp>
        <p:nvSpPr>
          <p:cNvPr id="5" name="Rectangle 4">
            <a:extLst>
              <a:ext uri="{FF2B5EF4-FFF2-40B4-BE49-F238E27FC236}">
                <a16:creationId xmlns:a16="http://schemas.microsoft.com/office/drawing/2014/main" xmlns="" id="{5DAC9B07-34F4-47C8-B662-A8139CCFD150}"/>
              </a:ext>
            </a:extLst>
          </p:cNvPr>
          <p:cNvSpPr/>
          <p:nvPr/>
        </p:nvSpPr>
        <p:spPr>
          <a:xfrm>
            <a:off x="0" y="1148528"/>
            <a:ext cx="9144000" cy="2752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2"/>
              </a:solidFill>
            </a:endParaRPr>
          </a:p>
        </p:txBody>
      </p:sp>
      <p:grpSp>
        <p:nvGrpSpPr>
          <p:cNvPr id="6" name="Group 5">
            <a:extLst>
              <a:ext uri="{FF2B5EF4-FFF2-40B4-BE49-F238E27FC236}">
                <a16:creationId xmlns:a16="http://schemas.microsoft.com/office/drawing/2014/main" xmlns="" id="{6C68D842-C16B-4748-A0F5-DD658ADA699F}"/>
              </a:ext>
            </a:extLst>
          </p:cNvPr>
          <p:cNvGrpSpPr/>
          <p:nvPr/>
        </p:nvGrpSpPr>
        <p:grpSpPr>
          <a:xfrm>
            <a:off x="1052634" y="1452939"/>
            <a:ext cx="705635" cy="705632"/>
            <a:chOff x="6669216" y="2268828"/>
            <a:chExt cx="1623780" cy="1623778"/>
          </a:xfrm>
        </p:grpSpPr>
        <p:sp>
          <p:nvSpPr>
            <p:cNvPr id="7" name="Google Shape;24311;p962">
              <a:extLst>
                <a:ext uri="{FF2B5EF4-FFF2-40B4-BE49-F238E27FC236}">
                  <a16:creationId xmlns:a16="http://schemas.microsoft.com/office/drawing/2014/main" xmlns="" id="{70F0FA09-7398-4B7A-864C-9D68BEB09364}"/>
                </a:ext>
              </a:extLst>
            </p:cNvPr>
            <p:cNvSpPr/>
            <p:nvPr/>
          </p:nvSpPr>
          <p:spPr>
            <a:xfrm>
              <a:off x="6669216" y="2268828"/>
              <a:ext cx="1623780" cy="1623778"/>
            </a:xfrm>
            <a:prstGeom prst="ellipse">
              <a:avLst/>
            </a:prstGeom>
            <a:solidFill>
              <a:schemeClr val="tx2">
                <a:alpha val="35000"/>
              </a:schemeClr>
            </a:solidFill>
            <a:ln w="19050" cap="flat" cmpd="sng">
              <a:solidFill>
                <a:schemeClr val="tx2"/>
              </a:solidFill>
              <a:prstDash val="solid"/>
              <a:round/>
              <a:headEnd type="none" w="sm" len="sm"/>
              <a:tailEnd type="none" w="sm" len="sm"/>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grpSp>
          <p:nvGrpSpPr>
            <p:cNvPr id="8" name="Group 7">
              <a:extLst>
                <a:ext uri="{FF2B5EF4-FFF2-40B4-BE49-F238E27FC236}">
                  <a16:creationId xmlns:a16="http://schemas.microsoft.com/office/drawing/2014/main" xmlns="" id="{A5DC9A47-713B-4697-A78D-C8173EF84F1D}"/>
                </a:ext>
              </a:extLst>
            </p:cNvPr>
            <p:cNvGrpSpPr/>
            <p:nvPr/>
          </p:nvGrpSpPr>
          <p:grpSpPr>
            <a:xfrm>
              <a:off x="6819299" y="2633665"/>
              <a:ext cx="1328356" cy="821036"/>
              <a:chOff x="1063820" y="2633665"/>
              <a:chExt cx="1328356" cy="821036"/>
            </a:xfrm>
          </p:grpSpPr>
          <p:sp>
            <p:nvSpPr>
              <p:cNvPr id="9" name="Google Shape;24307;p962">
                <a:extLst>
                  <a:ext uri="{FF2B5EF4-FFF2-40B4-BE49-F238E27FC236}">
                    <a16:creationId xmlns:a16="http://schemas.microsoft.com/office/drawing/2014/main" xmlns="" id="{653F5258-8C03-487F-B484-F013939FC6FA}"/>
                  </a:ext>
                </a:extLst>
              </p:cNvPr>
              <p:cNvSpPr/>
              <p:nvPr/>
            </p:nvSpPr>
            <p:spPr>
              <a:xfrm>
                <a:off x="1063820" y="2633665"/>
                <a:ext cx="1328356" cy="821036"/>
              </a:xfrm>
              <a:custGeom>
                <a:avLst/>
                <a:gdLst/>
                <a:ahLst/>
                <a:cxnLst/>
                <a:rect l="l" t="t" r="r" b="b"/>
                <a:pathLst>
                  <a:path w="1978301" h="1222762" extrusionOk="0">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solidFill>
                <a:srgbClr val="618AA7"/>
              </a:solidFill>
              <a:ln w="19050" cap="flat" cmpd="sng">
                <a:solidFill>
                  <a:schemeClr val="tx2"/>
                </a:solidFill>
                <a:prstDash val="solid"/>
                <a:round/>
                <a:headEnd type="none" w="sm" len="sm"/>
                <a:tailEnd type="none" w="sm" len="sm"/>
              </a:ln>
            </p:spPr>
            <p:txBody>
              <a:bodyPr spcFirstLastPara="1" wrap="square" lIns="49425" tIns="49425" rIns="49425" bIns="49425" anchor="ctr" anchorCtr="0">
                <a:noAutofit/>
              </a:bodyPr>
              <a:lstStyle/>
              <a:p>
                <a:pPr algn="ctr" defTabSz="685766">
                  <a:buClr>
                    <a:srgbClr val="41B6E6"/>
                  </a:buClr>
                  <a:buSzPts val="1800"/>
                  <a:defRPr/>
                </a:pPr>
                <a:endParaRPr sz="1800" kern="0">
                  <a:solidFill>
                    <a:srgbClr val="002142"/>
                  </a:solidFill>
                  <a:latin typeface="Arial"/>
                  <a:ea typeface="Arial"/>
                  <a:cs typeface="Arial"/>
                  <a:sym typeface="Arial"/>
                </a:endParaRPr>
              </a:p>
            </p:txBody>
          </p:sp>
          <p:sp>
            <p:nvSpPr>
              <p:cNvPr id="10" name="Google Shape;24328;p962">
                <a:extLst>
                  <a:ext uri="{FF2B5EF4-FFF2-40B4-BE49-F238E27FC236}">
                    <a16:creationId xmlns:a16="http://schemas.microsoft.com/office/drawing/2014/main" xmlns="" id="{69F7154C-6EFC-4828-B868-A0AD41F09177}"/>
                  </a:ext>
                </a:extLst>
              </p:cNvPr>
              <p:cNvSpPr/>
              <p:nvPr/>
            </p:nvSpPr>
            <p:spPr>
              <a:xfrm rot="10800000">
                <a:off x="1820938" y="3002755"/>
                <a:ext cx="145786" cy="233474"/>
              </a:xfrm>
              <a:custGeom>
                <a:avLst/>
                <a:gdLst/>
                <a:ahLst/>
                <a:cxnLst/>
                <a:rect l="l" t="t" r="r" b="b"/>
                <a:pathLst>
                  <a:path w="59174" h="94766" extrusionOk="0">
                    <a:moveTo>
                      <a:pt x="29810" y="1"/>
                    </a:moveTo>
                    <a:lnTo>
                      <a:pt x="2225" y="28030"/>
                    </a:lnTo>
                    <a:cubicBezTo>
                      <a:pt x="1" y="30254"/>
                      <a:pt x="446" y="33814"/>
                      <a:pt x="2670" y="35593"/>
                    </a:cubicBezTo>
                    <a:cubicBezTo>
                      <a:pt x="3783" y="36483"/>
                      <a:pt x="5006" y="36928"/>
                      <a:pt x="6230" y="36928"/>
                    </a:cubicBezTo>
                    <a:cubicBezTo>
                      <a:pt x="7453" y="36928"/>
                      <a:pt x="8677" y="36483"/>
                      <a:pt x="9789" y="35593"/>
                    </a:cubicBezTo>
                    <a:lnTo>
                      <a:pt x="24471" y="21356"/>
                    </a:lnTo>
                    <a:lnTo>
                      <a:pt x="24471" y="88982"/>
                    </a:lnTo>
                    <a:cubicBezTo>
                      <a:pt x="24471" y="92541"/>
                      <a:pt x="26250" y="94766"/>
                      <a:pt x="29810" y="94766"/>
                    </a:cubicBezTo>
                    <a:cubicBezTo>
                      <a:pt x="33369" y="94766"/>
                      <a:pt x="35593" y="92541"/>
                      <a:pt x="35593" y="88982"/>
                    </a:cubicBezTo>
                    <a:lnTo>
                      <a:pt x="35593" y="21356"/>
                    </a:lnTo>
                    <a:lnTo>
                      <a:pt x="49830" y="35593"/>
                    </a:lnTo>
                    <a:cubicBezTo>
                      <a:pt x="51165" y="36928"/>
                      <a:pt x="52055" y="37373"/>
                      <a:pt x="53834" y="37373"/>
                    </a:cubicBezTo>
                    <a:cubicBezTo>
                      <a:pt x="56949" y="37373"/>
                      <a:pt x="59173" y="35148"/>
                      <a:pt x="59173" y="31589"/>
                    </a:cubicBezTo>
                    <a:cubicBezTo>
                      <a:pt x="59173" y="30254"/>
                      <a:pt x="58728" y="28920"/>
                      <a:pt x="57838" y="28030"/>
                    </a:cubicBezTo>
                    <a:lnTo>
                      <a:pt x="29810" y="1"/>
                    </a:ln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pic>
            <p:nvPicPr>
              <p:cNvPr id="11" name="Picture 10">
                <a:extLst>
                  <a:ext uri="{FF2B5EF4-FFF2-40B4-BE49-F238E27FC236}">
                    <a16:creationId xmlns:a16="http://schemas.microsoft.com/office/drawing/2014/main" xmlns="" id="{0E891F21-5E49-45FE-B365-AD992C8AD7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772" t="20097" r="31101" b="29800"/>
              <a:stretch/>
            </p:blipFill>
            <p:spPr>
              <a:xfrm>
                <a:off x="1517611" y="2857501"/>
                <a:ext cx="296652" cy="506744"/>
              </a:xfrm>
              <a:prstGeom prst="rect">
                <a:avLst/>
              </a:prstGeom>
            </p:spPr>
          </p:pic>
        </p:grpSp>
      </p:grpSp>
      <p:grpSp>
        <p:nvGrpSpPr>
          <p:cNvPr id="12" name="Group 11">
            <a:extLst>
              <a:ext uri="{FF2B5EF4-FFF2-40B4-BE49-F238E27FC236}">
                <a16:creationId xmlns:a16="http://schemas.microsoft.com/office/drawing/2014/main" xmlns="" id="{17771239-5781-4D9E-B050-0FA0E3BA7D4F}"/>
              </a:ext>
            </a:extLst>
          </p:cNvPr>
          <p:cNvGrpSpPr/>
          <p:nvPr/>
        </p:nvGrpSpPr>
        <p:grpSpPr>
          <a:xfrm>
            <a:off x="3115924" y="1452939"/>
            <a:ext cx="705635" cy="705632"/>
            <a:chOff x="3782256" y="2268828"/>
            <a:chExt cx="1623780" cy="1623778"/>
          </a:xfrm>
        </p:grpSpPr>
        <p:grpSp>
          <p:nvGrpSpPr>
            <p:cNvPr id="13" name="Group 12">
              <a:extLst>
                <a:ext uri="{FF2B5EF4-FFF2-40B4-BE49-F238E27FC236}">
                  <a16:creationId xmlns:a16="http://schemas.microsoft.com/office/drawing/2014/main" xmlns="" id="{6FAC69F9-99AF-4A40-8B36-BE3D2D1972CD}"/>
                </a:ext>
              </a:extLst>
            </p:cNvPr>
            <p:cNvGrpSpPr/>
            <p:nvPr/>
          </p:nvGrpSpPr>
          <p:grpSpPr>
            <a:xfrm>
              <a:off x="3846859" y="2597944"/>
              <a:ext cx="1447776" cy="903638"/>
              <a:chOff x="6741978" y="2597944"/>
              <a:chExt cx="1447776" cy="903638"/>
            </a:xfrm>
          </p:grpSpPr>
          <p:grpSp>
            <p:nvGrpSpPr>
              <p:cNvPr id="15" name="Group 14">
                <a:extLst>
                  <a:ext uri="{FF2B5EF4-FFF2-40B4-BE49-F238E27FC236}">
                    <a16:creationId xmlns:a16="http://schemas.microsoft.com/office/drawing/2014/main" xmlns="" id="{992513E4-E658-4E1E-BAF6-19C04DF10C23}"/>
                  </a:ext>
                </a:extLst>
              </p:cNvPr>
              <p:cNvGrpSpPr/>
              <p:nvPr/>
            </p:nvGrpSpPr>
            <p:grpSpPr>
              <a:xfrm>
                <a:off x="6741978" y="2597944"/>
                <a:ext cx="1447776" cy="903638"/>
                <a:chOff x="6879433" y="2698344"/>
                <a:chExt cx="1225254" cy="764750"/>
              </a:xfrm>
            </p:grpSpPr>
            <p:sp>
              <p:nvSpPr>
                <p:cNvPr id="17" name="Google Shape;24340;p962">
                  <a:extLst>
                    <a:ext uri="{FF2B5EF4-FFF2-40B4-BE49-F238E27FC236}">
                      <a16:creationId xmlns:a16="http://schemas.microsoft.com/office/drawing/2014/main" xmlns="" id="{D4536A65-4D2C-45C9-BCAD-CDC8D3520D63}"/>
                    </a:ext>
                  </a:extLst>
                </p:cNvPr>
                <p:cNvSpPr/>
                <p:nvPr/>
              </p:nvSpPr>
              <p:spPr>
                <a:xfrm>
                  <a:off x="6879433" y="2698344"/>
                  <a:ext cx="893687" cy="576868"/>
                </a:xfrm>
                <a:custGeom>
                  <a:avLst/>
                  <a:gdLst/>
                  <a:ahLst/>
                  <a:cxnLst/>
                  <a:rect l="l" t="t" r="r" b="b"/>
                  <a:pathLst>
                    <a:path w="2127607" h="1373355" extrusionOk="0">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solidFill>
                  <a:srgbClr val="618AA7"/>
                </a:solidFill>
                <a:ln w="19050" cap="flat" cmpd="sng">
                  <a:solidFill>
                    <a:schemeClr val="tx2"/>
                  </a:solidFill>
                  <a:prstDash val="solid"/>
                  <a:round/>
                  <a:headEnd type="none" w="sm" len="sm"/>
                  <a:tailEnd type="none" w="sm" len="sm"/>
                </a:ln>
              </p:spPr>
              <p:txBody>
                <a:bodyPr spcFirstLastPara="1" wrap="square" lIns="49425" tIns="49425" rIns="49425" bIns="49425" anchor="ctr" anchorCtr="0">
                  <a:noAutofit/>
                </a:bodyPr>
                <a:lstStyle/>
                <a:p>
                  <a:pPr algn="ctr" defTabSz="685766">
                    <a:buClr>
                      <a:srgbClr val="41B6E6"/>
                    </a:buClr>
                    <a:buSzPts val="1800"/>
                    <a:defRPr/>
                  </a:pPr>
                  <a:endParaRPr sz="1800" kern="0">
                    <a:solidFill>
                      <a:srgbClr val="002142"/>
                    </a:solidFill>
                    <a:latin typeface="Arial"/>
                    <a:ea typeface="Arial"/>
                    <a:cs typeface="Arial"/>
                    <a:sym typeface="Arial"/>
                  </a:endParaRPr>
                </a:p>
              </p:txBody>
            </p:sp>
            <p:sp>
              <p:nvSpPr>
                <p:cNvPr id="18" name="Google Shape;24343;p962">
                  <a:extLst>
                    <a:ext uri="{FF2B5EF4-FFF2-40B4-BE49-F238E27FC236}">
                      <a16:creationId xmlns:a16="http://schemas.microsoft.com/office/drawing/2014/main" xmlns="" id="{06E6514B-95A0-4CB1-83EB-9CF136606B4F}"/>
                    </a:ext>
                  </a:extLst>
                </p:cNvPr>
                <p:cNvSpPr/>
                <p:nvPr/>
              </p:nvSpPr>
              <p:spPr>
                <a:xfrm>
                  <a:off x="7063637" y="2784521"/>
                  <a:ext cx="893687" cy="576868"/>
                </a:xfrm>
                <a:custGeom>
                  <a:avLst/>
                  <a:gdLst/>
                  <a:ahLst/>
                  <a:cxnLst/>
                  <a:rect l="l" t="t" r="r" b="b"/>
                  <a:pathLst>
                    <a:path w="2127607" h="1373355" extrusionOk="0">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solidFill>
                  <a:srgbClr val="618AA7"/>
                </a:solidFill>
                <a:ln w="19050" cap="flat" cmpd="sng">
                  <a:solidFill>
                    <a:schemeClr val="tx2"/>
                  </a:solidFill>
                  <a:prstDash val="solid"/>
                  <a:round/>
                  <a:headEnd type="none" w="sm" len="sm"/>
                  <a:tailEnd type="none" w="sm" len="sm"/>
                </a:ln>
              </p:spPr>
              <p:txBody>
                <a:bodyPr spcFirstLastPara="1" wrap="square" lIns="49425" tIns="49425" rIns="49425" bIns="49425" anchor="ctr" anchorCtr="0">
                  <a:noAutofit/>
                </a:bodyPr>
                <a:lstStyle/>
                <a:p>
                  <a:pPr algn="ctr" defTabSz="685766">
                    <a:buClr>
                      <a:srgbClr val="41B6E6"/>
                    </a:buClr>
                    <a:buSzPts val="1800"/>
                    <a:defRPr/>
                  </a:pPr>
                  <a:endParaRPr sz="1800" kern="0">
                    <a:solidFill>
                      <a:srgbClr val="002142"/>
                    </a:solidFill>
                    <a:latin typeface="Arial"/>
                    <a:ea typeface="Arial"/>
                    <a:cs typeface="Arial"/>
                    <a:sym typeface="Arial"/>
                  </a:endParaRPr>
                </a:p>
              </p:txBody>
            </p:sp>
            <p:sp>
              <p:nvSpPr>
                <p:cNvPr id="19" name="Google Shape;24346;p962">
                  <a:extLst>
                    <a:ext uri="{FF2B5EF4-FFF2-40B4-BE49-F238E27FC236}">
                      <a16:creationId xmlns:a16="http://schemas.microsoft.com/office/drawing/2014/main" xmlns="" id="{5930FD95-EBDD-47E5-927E-647B591A7C90}"/>
                    </a:ext>
                  </a:extLst>
                </p:cNvPr>
                <p:cNvSpPr/>
                <p:nvPr/>
              </p:nvSpPr>
              <p:spPr>
                <a:xfrm>
                  <a:off x="7211000" y="2886226"/>
                  <a:ext cx="893687" cy="576868"/>
                </a:xfrm>
                <a:custGeom>
                  <a:avLst/>
                  <a:gdLst/>
                  <a:ahLst/>
                  <a:cxnLst/>
                  <a:rect l="l" t="t" r="r" b="b"/>
                  <a:pathLst>
                    <a:path w="2127607" h="1373355" extrusionOk="0">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solidFill>
                  <a:srgbClr val="618AA7"/>
                </a:solidFill>
                <a:ln w="19050" cap="flat" cmpd="sng">
                  <a:solidFill>
                    <a:schemeClr val="tx2"/>
                  </a:solidFill>
                  <a:prstDash val="solid"/>
                  <a:round/>
                  <a:headEnd type="none" w="sm" len="sm"/>
                  <a:tailEnd type="none" w="sm" len="sm"/>
                </a:ln>
              </p:spPr>
              <p:txBody>
                <a:bodyPr spcFirstLastPara="1" wrap="square" lIns="49425" tIns="49425" rIns="49425" bIns="49425" anchor="ctr" anchorCtr="0">
                  <a:noAutofit/>
                </a:bodyPr>
                <a:lstStyle/>
                <a:p>
                  <a:pPr algn="ctr" defTabSz="685766">
                    <a:buClr>
                      <a:srgbClr val="41B6E6"/>
                    </a:buClr>
                    <a:buSzPts val="1800"/>
                    <a:defRPr/>
                  </a:pPr>
                  <a:endParaRPr sz="1800" kern="0">
                    <a:solidFill>
                      <a:srgbClr val="002142"/>
                    </a:solidFill>
                    <a:latin typeface="Arial"/>
                    <a:ea typeface="Arial"/>
                    <a:cs typeface="Arial"/>
                    <a:sym typeface="Arial"/>
                  </a:endParaRPr>
                </a:p>
              </p:txBody>
            </p:sp>
          </p:grpSp>
          <p:sp>
            <p:nvSpPr>
              <p:cNvPr id="16" name="Freeform 27">
                <a:extLst>
                  <a:ext uri="{FF2B5EF4-FFF2-40B4-BE49-F238E27FC236}">
                    <a16:creationId xmlns:a16="http://schemas.microsoft.com/office/drawing/2014/main" xmlns="" id="{FFDE5A71-0303-4548-AB51-AA6ED287F9CF}"/>
                  </a:ext>
                </a:extLst>
              </p:cNvPr>
              <p:cNvSpPr>
                <a:spLocks noChangeAspect="1" noEditPoints="1"/>
              </p:cNvSpPr>
              <p:nvPr/>
            </p:nvSpPr>
            <p:spPr bwMode="auto">
              <a:xfrm>
                <a:off x="7536934" y="3007520"/>
                <a:ext cx="350974" cy="351420"/>
              </a:xfrm>
              <a:custGeom>
                <a:avLst/>
                <a:gdLst>
                  <a:gd name="T0" fmla="*/ 249 w 383"/>
                  <a:gd name="T1" fmla="*/ 202 h 383"/>
                  <a:gd name="T2" fmla="*/ 297 w 383"/>
                  <a:gd name="T3" fmla="*/ 131 h 383"/>
                  <a:gd name="T4" fmla="*/ 220 w 383"/>
                  <a:gd name="T5" fmla="*/ 186 h 383"/>
                  <a:gd name="T6" fmla="*/ 220 w 383"/>
                  <a:gd name="T7" fmla="*/ 254 h 383"/>
                  <a:gd name="T8" fmla="*/ 220 w 383"/>
                  <a:gd name="T9" fmla="*/ 238 h 383"/>
                  <a:gd name="T10" fmla="*/ 220 w 383"/>
                  <a:gd name="T11" fmla="*/ 202 h 383"/>
                  <a:gd name="T12" fmla="*/ 220 w 383"/>
                  <a:gd name="T13" fmla="*/ 238 h 383"/>
                  <a:gd name="T14" fmla="*/ 220 w 383"/>
                  <a:gd name="T15" fmla="*/ 348 h 383"/>
                  <a:gd name="T16" fmla="*/ 332 w 383"/>
                  <a:gd name="T17" fmla="*/ 220 h 383"/>
                  <a:gd name="T18" fmla="*/ 336 w 383"/>
                  <a:gd name="T19" fmla="*/ 106 h 383"/>
                  <a:gd name="T20" fmla="*/ 359 w 383"/>
                  <a:gd name="T21" fmla="*/ 94 h 383"/>
                  <a:gd name="T22" fmla="*/ 348 w 383"/>
                  <a:gd name="T23" fmla="*/ 60 h 383"/>
                  <a:gd name="T24" fmla="*/ 342 w 383"/>
                  <a:gd name="T25" fmla="*/ 77 h 383"/>
                  <a:gd name="T26" fmla="*/ 246 w 383"/>
                  <a:gd name="T27" fmla="*/ 60 h 383"/>
                  <a:gd name="T28" fmla="*/ 268 w 383"/>
                  <a:gd name="T29" fmla="*/ 47 h 383"/>
                  <a:gd name="T30" fmla="*/ 168 w 383"/>
                  <a:gd name="T31" fmla="*/ 0 h 383"/>
                  <a:gd name="T32" fmla="*/ 194 w 383"/>
                  <a:gd name="T33" fmla="*/ 47 h 383"/>
                  <a:gd name="T34" fmla="*/ 97 w 383"/>
                  <a:gd name="T35" fmla="*/ 115 h 383"/>
                  <a:gd name="T36" fmla="*/ 57 w 383"/>
                  <a:gd name="T37" fmla="*/ 131 h 383"/>
                  <a:gd name="T38" fmla="*/ 58 w 383"/>
                  <a:gd name="T39" fmla="*/ 210 h 383"/>
                  <a:gd name="T40" fmla="*/ 33 w 383"/>
                  <a:gd name="T41" fmla="*/ 226 h 383"/>
                  <a:gd name="T42" fmla="*/ 87 w 383"/>
                  <a:gd name="T43" fmla="*/ 313 h 383"/>
                  <a:gd name="T44" fmla="*/ 62 w 383"/>
                  <a:gd name="T45" fmla="*/ 329 h 383"/>
                  <a:gd name="T46" fmla="*/ 99 w 383"/>
                  <a:gd name="T47" fmla="*/ 328 h 383"/>
                  <a:gd name="T48" fmla="*/ 383 w 383"/>
                  <a:gd name="T49" fmla="*/ 220 h 383"/>
                  <a:gd name="T50" fmla="*/ 184 w 383"/>
                  <a:gd name="T51" fmla="*/ 16 h 383"/>
                  <a:gd name="T52" fmla="*/ 252 w 383"/>
                  <a:gd name="T53" fmla="*/ 31 h 383"/>
                  <a:gd name="T54" fmla="*/ 184 w 383"/>
                  <a:gd name="T55" fmla="*/ 16 h 383"/>
                  <a:gd name="T56" fmla="*/ 230 w 383"/>
                  <a:gd name="T57" fmla="*/ 47 h 383"/>
                  <a:gd name="T58" fmla="*/ 220 w 383"/>
                  <a:gd name="T59" fmla="*/ 58 h 383"/>
                  <a:gd name="T60" fmla="*/ 210 w 383"/>
                  <a:gd name="T61" fmla="*/ 47 h 383"/>
                  <a:gd name="T62" fmla="*/ 74 w 383"/>
                  <a:gd name="T63" fmla="*/ 220 h 383"/>
                  <a:gd name="T64" fmla="*/ 367 w 383"/>
                  <a:gd name="T65" fmla="*/ 220 h 383"/>
                  <a:gd name="T66" fmla="*/ 47 w 383"/>
                  <a:gd name="T67" fmla="*/ 131 h 383"/>
                  <a:gd name="T68" fmla="*/ 29 w 383"/>
                  <a:gd name="T69" fmla="*/ 115 h 383"/>
                  <a:gd name="T70" fmla="*/ 47 w 383"/>
                  <a:gd name="T71" fmla="*/ 131 h 383"/>
                  <a:gd name="T72" fmla="*/ 13 w 383"/>
                  <a:gd name="T73" fmla="*/ 131 h 383"/>
                  <a:gd name="T74" fmla="*/ 21 w 383"/>
                  <a:gd name="T75" fmla="*/ 115 h 383"/>
                  <a:gd name="T76" fmla="*/ 0 w 383"/>
                  <a:gd name="T77" fmla="*/ 210 h 383"/>
                  <a:gd name="T78" fmla="*/ 25 w 383"/>
                  <a:gd name="T79" fmla="*/ 226 h 383"/>
                  <a:gd name="T80" fmla="*/ 0 w 383"/>
                  <a:gd name="T81" fmla="*/ 210 h 383"/>
                  <a:gd name="T82" fmla="*/ 51 w 383"/>
                  <a:gd name="T83" fmla="*/ 313 h 383"/>
                  <a:gd name="T84" fmla="*/ 36 w 383"/>
                  <a:gd name="T85" fmla="*/ 329 h 383"/>
                  <a:gd name="T86" fmla="*/ 14 w 383"/>
                  <a:gd name="T87" fmla="*/ 313 h 383"/>
                  <a:gd name="T88" fmla="*/ 23 w 383"/>
                  <a:gd name="T89" fmla="*/ 329 h 383"/>
                  <a:gd name="T90" fmla="*/ 14 w 383"/>
                  <a:gd name="T91" fmla="*/ 31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383">
                    <a:moveTo>
                      <a:pt x="254" y="220"/>
                    </a:moveTo>
                    <a:cubicBezTo>
                      <a:pt x="254" y="213"/>
                      <a:pt x="253" y="207"/>
                      <a:pt x="249" y="202"/>
                    </a:cubicBezTo>
                    <a:cubicBezTo>
                      <a:pt x="308" y="143"/>
                      <a:pt x="308" y="143"/>
                      <a:pt x="308" y="143"/>
                    </a:cubicBezTo>
                    <a:cubicBezTo>
                      <a:pt x="297" y="131"/>
                      <a:pt x="297" y="131"/>
                      <a:pt x="297" y="131"/>
                    </a:cubicBezTo>
                    <a:cubicBezTo>
                      <a:pt x="238" y="191"/>
                      <a:pt x="238" y="191"/>
                      <a:pt x="238" y="191"/>
                    </a:cubicBezTo>
                    <a:cubicBezTo>
                      <a:pt x="233" y="188"/>
                      <a:pt x="227" y="186"/>
                      <a:pt x="220" y="186"/>
                    </a:cubicBezTo>
                    <a:cubicBezTo>
                      <a:pt x="201" y="186"/>
                      <a:pt x="186" y="201"/>
                      <a:pt x="186" y="220"/>
                    </a:cubicBezTo>
                    <a:cubicBezTo>
                      <a:pt x="186" y="239"/>
                      <a:pt x="201" y="254"/>
                      <a:pt x="220" y="254"/>
                    </a:cubicBezTo>
                    <a:cubicBezTo>
                      <a:pt x="239" y="254"/>
                      <a:pt x="254" y="239"/>
                      <a:pt x="254" y="220"/>
                    </a:cubicBezTo>
                    <a:close/>
                    <a:moveTo>
                      <a:pt x="220" y="238"/>
                    </a:moveTo>
                    <a:cubicBezTo>
                      <a:pt x="210" y="238"/>
                      <a:pt x="202" y="230"/>
                      <a:pt x="202" y="220"/>
                    </a:cubicBezTo>
                    <a:cubicBezTo>
                      <a:pt x="202" y="210"/>
                      <a:pt x="210" y="202"/>
                      <a:pt x="220" y="202"/>
                    </a:cubicBezTo>
                    <a:cubicBezTo>
                      <a:pt x="230" y="202"/>
                      <a:pt x="238" y="210"/>
                      <a:pt x="238" y="220"/>
                    </a:cubicBezTo>
                    <a:cubicBezTo>
                      <a:pt x="238" y="230"/>
                      <a:pt x="230" y="238"/>
                      <a:pt x="220" y="238"/>
                    </a:cubicBezTo>
                    <a:close/>
                    <a:moveTo>
                      <a:pt x="348" y="220"/>
                    </a:moveTo>
                    <a:cubicBezTo>
                      <a:pt x="348" y="291"/>
                      <a:pt x="291" y="348"/>
                      <a:pt x="220" y="348"/>
                    </a:cubicBezTo>
                    <a:cubicBezTo>
                      <a:pt x="220" y="332"/>
                      <a:pt x="220" y="332"/>
                      <a:pt x="220" y="332"/>
                    </a:cubicBezTo>
                    <a:cubicBezTo>
                      <a:pt x="282" y="332"/>
                      <a:pt x="332" y="282"/>
                      <a:pt x="332" y="220"/>
                    </a:cubicBezTo>
                    <a:lnTo>
                      <a:pt x="348" y="220"/>
                    </a:lnTo>
                    <a:close/>
                    <a:moveTo>
                      <a:pt x="336" y="106"/>
                    </a:moveTo>
                    <a:cubicBezTo>
                      <a:pt x="354" y="88"/>
                      <a:pt x="354" y="88"/>
                      <a:pt x="354" y="88"/>
                    </a:cubicBezTo>
                    <a:cubicBezTo>
                      <a:pt x="359" y="94"/>
                      <a:pt x="359" y="94"/>
                      <a:pt x="359" y="94"/>
                    </a:cubicBezTo>
                    <a:cubicBezTo>
                      <a:pt x="370" y="82"/>
                      <a:pt x="370" y="82"/>
                      <a:pt x="370" y="82"/>
                    </a:cubicBezTo>
                    <a:cubicBezTo>
                      <a:pt x="348" y="60"/>
                      <a:pt x="348" y="60"/>
                      <a:pt x="348" y="60"/>
                    </a:cubicBezTo>
                    <a:cubicBezTo>
                      <a:pt x="336" y="71"/>
                      <a:pt x="336" y="71"/>
                      <a:pt x="336" y="71"/>
                    </a:cubicBezTo>
                    <a:cubicBezTo>
                      <a:pt x="342" y="77"/>
                      <a:pt x="342" y="77"/>
                      <a:pt x="342" y="77"/>
                    </a:cubicBezTo>
                    <a:cubicBezTo>
                      <a:pt x="324" y="95"/>
                      <a:pt x="324" y="95"/>
                      <a:pt x="324" y="95"/>
                    </a:cubicBezTo>
                    <a:cubicBezTo>
                      <a:pt x="302" y="77"/>
                      <a:pt x="275" y="64"/>
                      <a:pt x="246" y="60"/>
                    </a:cubicBezTo>
                    <a:cubicBezTo>
                      <a:pt x="246" y="47"/>
                      <a:pt x="246" y="47"/>
                      <a:pt x="246" y="47"/>
                    </a:cubicBezTo>
                    <a:cubicBezTo>
                      <a:pt x="268" y="47"/>
                      <a:pt x="268" y="47"/>
                      <a:pt x="268" y="47"/>
                    </a:cubicBezTo>
                    <a:cubicBezTo>
                      <a:pt x="268" y="0"/>
                      <a:pt x="268" y="0"/>
                      <a:pt x="268" y="0"/>
                    </a:cubicBezTo>
                    <a:cubicBezTo>
                      <a:pt x="168" y="0"/>
                      <a:pt x="168" y="0"/>
                      <a:pt x="168" y="0"/>
                    </a:cubicBezTo>
                    <a:cubicBezTo>
                      <a:pt x="168" y="47"/>
                      <a:pt x="168" y="47"/>
                      <a:pt x="168" y="47"/>
                    </a:cubicBezTo>
                    <a:cubicBezTo>
                      <a:pt x="194" y="47"/>
                      <a:pt x="194" y="47"/>
                      <a:pt x="194" y="47"/>
                    </a:cubicBezTo>
                    <a:cubicBezTo>
                      <a:pt x="194" y="60"/>
                      <a:pt x="194" y="60"/>
                      <a:pt x="194" y="60"/>
                    </a:cubicBezTo>
                    <a:cubicBezTo>
                      <a:pt x="155" y="66"/>
                      <a:pt x="121" y="86"/>
                      <a:pt x="97" y="115"/>
                    </a:cubicBezTo>
                    <a:cubicBezTo>
                      <a:pt x="57" y="115"/>
                      <a:pt x="57" y="115"/>
                      <a:pt x="57" y="115"/>
                    </a:cubicBezTo>
                    <a:cubicBezTo>
                      <a:pt x="57" y="131"/>
                      <a:pt x="57" y="131"/>
                      <a:pt x="57" y="131"/>
                    </a:cubicBezTo>
                    <a:cubicBezTo>
                      <a:pt x="85" y="131"/>
                      <a:pt x="85" y="131"/>
                      <a:pt x="85" y="131"/>
                    </a:cubicBezTo>
                    <a:cubicBezTo>
                      <a:pt x="69" y="154"/>
                      <a:pt x="60" y="181"/>
                      <a:pt x="58" y="210"/>
                    </a:cubicBezTo>
                    <a:cubicBezTo>
                      <a:pt x="33" y="210"/>
                      <a:pt x="33" y="210"/>
                      <a:pt x="33" y="210"/>
                    </a:cubicBezTo>
                    <a:cubicBezTo>
                      <a:pt x="33" y="226"/>
                      <a:pt x="33" y="226"/>
                      <a:pt x="33" y="226"/>
                    </a:cubicBezTo>
                    <a:cubicBezTo>
                      <a:pt x="58" y="226"/>
                      <a:pt x="58" y="226"/>
                      <a:pt x="58" y="226"/>
                    </a:cubicBezTo>
                    <a:cubicBezTo>
                      <a:pt x="59" y="258"/>
                      <a:pt x="69" y="288"/>
                      <a:pt x="87" y="313"/>
                    </a:cubicBezTo>
                    <a:cubicBezTo>
                      <a:pt x="62" y="313"/>
                      <a:pt x="62" y="313"/>
                      <a:pt x="62" y="313"/>
                    </a:cubicBezTo>
                    <a:cubicBezTo>
                      <a:pt x="62" y="329"/>
                      <a:pt x="62" y="329"/>
                      <a:pt x="62" y="329"/>
                    </a:cubicBezTo>
                    <a:cubicBezTo>
                      <a:pt x="99" y="329"/>
                      <a:pt x="99" y="329"/>
                      <a:pt x="99" y="329"/>
                    </a:cubicBezTo>
                    <a:cubicBezTo>
                      <a:pt x="99" y="328"/>
                      <a:pt x="99" y="328"/>
                      <a:pt x="99" y="328"/>
                    </a:cubicBezTo>
                    <a:cubicBezTo>
                      <a:pt x="128" y="362"/>
                      <a:pt x="172" y="383"/>
                      <a:pt x="220" y="383"/>
                    </a:cubicBezTo>
                    <a:cubicBezTo>
                      <a:pt x="310" y="383"/>
                      <a:pt x="383" y="310"/>
                      <a:pt x="383" y="220"/>
                    </a:cubicBezTo>
                    <a:cubicBezTo>
                      <a:pt x="383" y="176"/>
                      <a:pt x="365" y="135"/>
                      <a:pt x="336" y="106"/>
                    </a:cubicBezTo>
                    <a:close/>
                    <a:moveTo>
                      <a:pt x="184" y="16"/>
                    </a:moveTo>
                    <a:cubicBezTo>
                      <a:pt x="252" y="16"/>
                      <a:pt x="252" y="16"/>
                      <a:pt x="252" y="16"/>
                    </a:cubicBezTo>
                    <a:cubicBezTo>
                      <a:pt x="252" y="31"/>
                      <a:pt x="252" y="31"/>
                      <a:pt x="252" y="31"/>
                    </a:cubicBezTo>
                    <a:cubicBezTo>
                      <a:pt x="184" y="31"/>
                      <a:pt x="184" y="31"/>
                      <a:pt x="184" y="31"/>
                    </a:cubicBezTo>
                    <a:lnTo>
                      <a:pt x="184" y="16"/>
                    </a:lnTo>
                    <a:close/>
                    <a:moveTo>
                      <a:pt x="210" y="47"/>
                    </a:moveTo>
                    <a:cubicBezTo>
                      <a:pt x="230" y="47"/>
                      <a:pt x="230" y="47"/>
                      <a:pt x="230" y="47"/>
                    </a:cubicBezTo>
                    <a:cubicBezTo>
                      <a:pt x="230" y="58"/>
                      <a:pt x="230" y="58"/>
                      <a:pt x="230" y="58"/>
                    </a:cubicBezTo>
                    <a:cubicBezTo>
                      <a:pt x="227" y="58"/>
                      <a:pt x="223" y="58"/>
                      <a:pt x="220" y="58"/>
                    </a:cubicBezTo>
                    <a:cubicBezTo>
                      <a:pt x="217" y="58"/>
                      <a:pt x="213" y="58"/>
                      <a:pt x="210" y="58"/>
                    </a:cubicBezTo>
                    <a:lnTo>
                      <a:pt x="210" y="47"/>
                    </a:lnTo>
                    <a:close/>
                    <a:moveTo>
                      <a:pt x="220" y="367"/>
                    </a:moveTo>
                    <a:cubicBezTo>
                      <a:pt x="139" y="367"/>
                      <a:pt x="74" y="301"/>
                      <a:pt x="74" y="220"/>
                    </a:cubicBezTo>
                    <a:cubicBezTo>
                      <a:pt x="74" y="139"/>
                      <a:pt x="139" y="74"/>
                      <a:pt x="220" y="74"/>
                    </a:cubicBezTo>
                    <a:cubicBezTo>
                      <a:pt x="301" y="74"/>
                      <a:pt x="367" y="139"/>
                      <a:pt x="367" y="220"/>
                    </a:cubicBezTo>
                    <a:cubicBezTo>
                      <a:pt x="367" y="301"/>
                      <a:pt x="301" y="367"/>
                      <a:pt x="220" y="367"/>
                    </a:cubicBezTo>
                    <a:close/>
                    <a:moveTo>
                      <a:pt x="47" y="131"/>
                    </a:moveTo>
                    <a:cubicBezTo>
                      <a:pt x="29" y="131"/>
                      <a:pt x="29" y="131"/>
                      <a:pt x="29" y="131"/>
                    </a:cubicBezTo>
                    <a:cubicBezTo>
                      <a:pt x="29" y="115"/>
                      <a:pt x="29" y="115"/>
                      <a:pt x="29" y="115"/>
                    </a:cubicBezTo>
                    <a:cubicBezTo>
                      <a:pt x="47" y="115"/>
                      <a:pt x="47" y="115"/>
                      <a:pt x="47" y="115"/>
                    </a:cubicBezTo>
                    <a:lnTo>
                      <a:pt x="47" y="131"/>
                    </a:lnTo>
                    <a:close/>
                    <a:moveTo>
                      <a:pt x="21" y="131"/>
                    </a:moveTo>
                    <a:cubicBezTo>
                      <a:pt x="13" y="131"/>
                      <a:pt x="13" y="131"/>
                      <a:pt x="13" y="131"/>
                    </a:cubicBezTo>
                    <a:cubicBezTo>
                      <a:pt x="13" y="115"/>
                      <a:pt x="13" y="115"/>
                      <a:pt x="13" y="115"/>
                    </a:cubicBezTo>
                    <a:cubicBezTo>
                      <a:pt x="21" y="115"/>
                      <a:pt x="21" y="115"/>
                      <a:pt x="21" y="115"/>
                    </a:cubicBezTo>
                    <a:lnTo>
                      <a:pt x="21" y="131"/>
                    </a:lnTo>
                    <a:close/>
                    <a:moveTo>
                      <a:pt x="0" y="210"/>
                    </a:moveTo>
                    <a:cubicBezTo>
                      <a:pt x="25" y="210"/>
                      <a:pt x="25" y="210"/>
                      <a:pt x="25" y="210"/>
                    </a:cubicBezTo>
                    <a:cubicBezTo>
                      <a:pt x="25" y="226"/>
                      <a:pt x="25" y="226"/>
                      <a:pt x="25" y="226"/>
                    </a:cubicBezTo>
                    <a:cubicBezTo>
                      <a:pt x="0" y="226"/>
                      <a:pt x="0" y="226"/>
                      <a:pt x="0" y="226"/>
                    </a:cubicBezTo>
                    <a:lnTo>
                      <a:pt x="0" y="210"/>
                    </a:lnTo>
                    <a:close/>
                    <a:moveTo>
                      <a:pt x="36" y="313"/>
                    </a:moveTo>
                    <a:cubicBezTo>
                      <a:pt x="51" y="313"/>
                      <a:pt x="51" y="313"/>
                      <a:pt x="51" y="313"/>
                    </a:cubicBezTo>
                    <a:cubicBezTo>
                      <a:pt x="51" y="329"/>
                      <a:pt x="51" y="329"/>
                      <a:pt x="51" y="329"/>
                    </a:cubicBezTo>
                    <a:cubicBezTo>
                      <a:pt x="36" y="329"/>
                      <a:pt x="36" y="329"/>
                      <a:pt x="36" y="329"/>
                    </a:cubicBezTo>
                    <a:lnTo>
                      <a:pt x="36" y="313"/>
                    </a:lnTo>
                    <a:close/>
                    <a:moveTo>
                      <a:pt x="14" y="313"/>
                    </a:moveTo>
                    <a:cubicBezTo>
                      <a:pt x="23" y="313"/>
                      <a:pt x="23" y="313"/>
                      <a:pt x="23" y="313"/>
                    </a:cubicBezTo>
                    <a:cubicBezTo>
                      <a:pt x="23" y="329"/>
                      <a:pt x="23" y="329"/>
                      <a:pt x="23" y="329"/>
                    </a:cubicBezTo>
                    <a:cubicBezTo>
                      <a:pt x="14" y="329"/>
                      <a:pt x="14" y="329"/>
                      <a:pt x="14" y="329"/>
                    </a:cubicBezTo>
                    <a:lnTo>
                      <a:pt x="14" y="313"/>
                    </a:lnTo>
                    <a:close/>
                  </a:path>
                </a:pathLst>
              </a:custGeom>
              <a:solidFill>
                <a:schemeClr val="tx2"/>
              </a:solidFill>
              <a:ln>
                <a:noFill/>
              </a:ln>
            </p:spPr>
            <p:txBody>
              <a:bodyPr vert="horz" wrap="square" lIns="68562" tIns="34281" rIns="68562" bIns="34281" numCol="1" anchor="t" anchorCtr="0" compatLnSpc="1">
                <a:prstTxWarp prst="textNoShape">
                  <a:avLst/>
                </a:prstTxWarp>
              </a:bodyPr>
              <a:lstStyle/>
              <a:p>
                <a:pPr defTabSz="685561">
                  <a:defRPr/>
                </a:pPr>
                <a:endParaRPr lang="en-US" sz="1349">
                  <a:solidFill>
                    <a:srgbClr val="FFFFFF"/>
                  </a:solidFill>
                  <a:latin typeface="Arial"/>
                </a:endParaRPr>
              </a:p>
            </p:txBody>
          </p:sp>
        </p:grpSp>
        <p:sp>
          <p:nvSpPr>
            <p:cNvPr id="14" name="Google Shape;24305;p962">
              <a:extLst>
                <a:ext uri="{FF2B5EF4-FFF2-40B4-BE49-F238E27FC236}">
                  <a16:creationId xmlns:a16="http://schemas.microsoft.com/office/drawing/2014/main" xmlns="" id="{BDDB24F7-6A20-424F-9CD7-6DBA925B4CED}"/>
                </a:ext>
              </a:extLst>
            </p:cNvPr>
            <p:cNvSpPr/>
            <p:nvPr/>
          </p:nvSpPr>
          <p:spPr>
            <a:xfrm>
              <a:off x="3782256" y="2268828"/>
              <a:ext cx="1623780" cy="1623778"/>
            </a:xfrm>
            <a:prstGeom prst="ellipse">
              <a:avLst/>
            </a:prstGeom>
            <a:solidFill>
              <a:schemeClr val="tx2">
                <a:alpha val="35000"/>
              </a:schemeClr>
            </a:solidFill>
            <a:ln w="19050" cap="flat" cmpd="sng">
              <a:solidFill>
                <a:schemeClr val="tx2"/>
              </a:solidFill>
              <a:prstDash val="solid"/>
              <a:round/>
              <a:headEnd type="none" w="sm" len="sm"/>
              <a:tailEnd type="none" w="sm" len="sm"/>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grpSp>
      <p:grpSp>
        <p:nvGrpSpPr>
          <p:cNvPr id="20" name="Group 19">
            <a:extLst>
              <a:ext uri="{FF2B5EF4-FFF2-40B4-BE49-F238E27FC236}">
                <a16:creationId xmlns:a16="http://schemas.microsoft.com/office/drawing/2014/main" xmlns="" id="{246D6DA4-A39F-408C-B2AF-3C87FB6F5D6B}"/>
              </a:ext>
            </a:extLst>
          </p:cNvPr>
          <p:cNvGrpSpPr/>
          <p:nvPr/>
        </p:nvGrpSpPr>
        <p:grpSpPr>
          <a:xfrm>
            <a:off x="7344165" y="1452233"/>
            <a:ext cx="707044" cy="707044"/>
            <a:chOff x="9512064" y="2267206"/>
            <a:chExt cx="1627022" cy="1627022"/>
          </a:xfrm>
        </p:grpSpPr>
        <p:sp>
          <p:nvSpPr>
            <p:cNvPr id="21" name="Google Shape;24316;p962">
              <a:extLst>
                <a:ext uri="{FF2B5EF4-FFF2-40B4-BE49-F238E27FC236}">
                  <a16:creationId xmlns:a16="http://schemas.microsoft.com/office/drawing/2014/main" xmlns="" id="{528466DD-339B-4374-A0C0-7B9714DF23C9}"/>
                </a:ext>
              </a:extLst>
            </p:cNvPr>
            <p:cNvSpPr/>
            <p:nvPr/>
          </p:nvSpPr>
          <p:spPr>
            <a:xfrm>
              <a:off x="9512064" y="2267206"/>
              <a:ext cx="1627022" cy="1627022"/>
            </a:xfrm>
            <a:prstGeom prst="ellipse">
              <a:avLst/>
            </a:prstGeom>
            <a:solidFill>
              <a:schemeClr val="tx2">
                <a:alpha val="35000"/>
              </a:schemeClr>
            </a:solidFill>
            <a:ln w="19050" cap="flat" cmpd="sng">
              <a:solidFill>
                <a:schemeClr val="tx2"/>
              </a:solidFill>
              <a:prstDash val="solid"/>
              <a:round/>
              <a:headEnd type="none" w="sm" len="sm"/>
              <a:tailEnd type="none" w="sm" len="sm"/>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grpSp>
          <p:nvGrpSpPr>
            <p:cNvPr id="22" name="Group 21">
              <a:extLst>
                <a:ext uri="{FF2B5EF4-FFF2-40B4-BE49-F238E27FC236}">
                  <a16:creationId xmlns:a16="http://schemas.microsoft.com/office/drawing/2014/main" xmlns="" id="{E9994FBE-BF09-484D-A15C-F16F91E3C2C9}"/>
                </a:ext>
              </a:extLst>
            </p:cNvPr>
            <p:cNvGrpSpPr/>
            <p:nvPr/>
          </p:nvGrpSpPr>
          <p:grpSpPr>
            <a:xfrm>
              <a:off x="9926667" y="2652712"/>
              <a:ext cx="822513" cy="836613"/>
              <a:chOff x="9926667" y="2652712"/>
              <a:chExt cx="822513" cy="836613"/>
            </a:xfrm>
          </p:grpSpPr>
          <p:grpSp>
            <p:nvGrpSpPr>
              <p:cNvPr id="23" name="Group 4">
                <a:extLst>
                  <a:ext uri="{FF2B5EF4-FFF2-40B4-BE49-F238E27FC236}">
                    <a16:creationId xmlns:a16="http://schemas.microsoft.com/office/drawing/2014/main" xmlns="" id="{5ECA4CA5-795C-45B1-847B-5BC92D95CEA5}"/>
                  </a:ext>
                </a:extLst>
              </p:cNvPr>
              <p:cNvGrpSpPr>
                <a:grpSpLocks noChangeAspect="1"/>
              </p:cNvGrpSpPr>
              <p:nvPr/>
            </p:nvGrpSpPr>
            <p:grpSpPr bwMode="auto">
              <a:xfrm>
                <a:off x="9926667" y="2652712"/>
                <a:ext cx="601703" cy="836613"/>
                <a:chOff x="6002" y="1445"/>
                <a:chExt cx="730" cy="1015"/>
              </a:xfrm>
              <a:solidFill>
                <a:schemeClr val="tx2"/>
              </a:solidFill>
            </p:grpSpPr>
            <p:sp>
              <p:nvSpPr>
                <p:cNvPr id="27" name="Freeform 16">
                  <a:extLst>
                    <a:ext uri="{FF2B5EF4-FFF2-40B4-BE49-F238E27FC236}">
                      <a16:creationId xmlns:a16="http://schemas.microsoft.com/office/drawing/2014/main" xmlns="" id="{61D26E62-EE6B-485D-91FB-4BD5DAEF85AE}"/>
                    </a:ext>
                  </a:extLst>
                </p:cNvPr>
                <p:cNvSpPr>
                  <a:spLocks/>
                </p:cNvSpPr>
                <p:nvPr/>
              </p:nvSpPr>
              <p:spPr bwMode="auto">
                <a:xfrm>
                  <a:off x="6028" y="1471"/>
                  <a:ext cx="169" cy="156"/>
                </a:xfrm>
                <a:custGeom>
                  <a:avLst/>
                  <a:gdLst>
                    <a:gd name="T0" fmla="*/ 169 w 169"/>
                    <a:gd name="T1" fmla="*/ 156 h 156"/>
                    <a:gd name="T2" fmla="*/ 0 w 169"/>
                    <a:gd name="T3" fmla="*/ 156 h 156"/>
                    <a:gd name="T4" fmla="*/ 0 w 169"/>
                    <a:gd name="T5" fmla="*/ 104 h 156"/>
                    <a:gd name="T6" fmla="*/ 117 w 169"/>
                    <a:gd name="T7" fmla="*/ 104 h 156"/>
                    <a:gd name="T8" fmla="*/ 117 w 169"/>
                    <a:gd name="T9" fmla="*/ 0 h 156"/>
                    <a:gd name="T10" fmla="*/ 169 w 169"/>
                    <a:gd name="T11" fmla="*/ 0 h 156"/>
                    <a:gd name="T12" fmla="*/ 169 w 1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69" h="156">
                      <a:moveTo>
                        <a:pt x="169" y="156"/>
                      </a:moveTo>
                      <a:lnTo>
                        <a:pt x="0" y="156"/>
                      </a:lnTo>
                      <a:lnTo>
                        <a:pt x="0" y="104"/>
                      </a:lnTo>
                      <a:lnTo>
                        <a:pt x="117" y="104"/>
                      </a:lnTo>
                      <a:lnTo>
                        <a:pt x="117" y="0"/>
                      </a:lnTo>
                      <a:lnTo>
                        <a:pt x="169" y="0"/>
                      </a:lnTo>
                      <a:lnTo>
                        <a:pt x="169" y="156"/>
                      </a:lnTo>
                      <a:close/>
                    </a:path>
                  </a:pathLst>
                </a:custGeom>
                <a:grpFill/>
                <a:ln w="12700">
                  <a:solidFill>
                    <a:srgbClr val="70B1D3"/>
                  </a:solidFill>
                  <a:round/>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28" name="Rectangle 17">
                  <a:extLst>
                    <a:ext uri="{FF2B5EF4-FFF2-40B4-BE49-F238E27FC236}">
                      <a16:creationId xmlns:a16="http://schemas.microsoft.com/office/drawing/2014/main" xmlns="" id="{6D4CA11B-5FD9-4047-8346-F503DEBA2433}"/>
                    </a:ext>
                  </a:extLst>
                </p:cNvPr>
                <p:cNvSpPr>
                  <a:spLocks noChangeArrowheads="1"/>
                </p:cNvSpPr>
                <p:nvPr/>
              </p:nvSpPr>
              <p:spPr bwMode="auto">
                <a:xfrm>
                  <a:off x="6262" y="2135"/>
                  <a:ext cx="53" cy="156"/>
                </a:xfrm>
                <a:prstGeom prst="rect">
                  <a:avLst/>
                </a:prstGeom>
                <a:grpFill/>
                <a:ln w="12700">
                  <a:solidFill>
                    <a:srgbClr val="70B1D3"/>
                  </a:solidFill>
                  <a:miter lim="800000"/>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29" name="Rectangle 18">
                  <a:extLst>
                    <a:ext uri="{FF2B5EF4-FFF2-40B4-BE49-F238E27FC236}">
                      <a16:creationId xmlns:a16="http://schemas.microsoft.com/office/drawing/2014/main" xmlns="" id="{06E93F81-7A4C-4C4A-89CB-6A4EB0DCDA25}"/>
                    </a:ext>
                  </a:extLst>
                </p:cNvPr>
                <p:cNvSpPr>
                  <a:spLocks noChangeArrowheads="1"/>
                </p:cNvSpPr>
                <p:nvPr/>
              </p:nvSpPr>
              <p:spPr bwMode="auto">
                <a:xfrm>
                  <a:off x="6367" y="2083"/>
                  <a:ext cx="52" cy="208"/>
                </a:xfrm>
                <a:prstGeom prst="rect">
                  <a:avLst/>
                </a:prstGeom>
                <a:grpFill/>
                <a:ln w="12700">
                  <a:solidFill>
                    <a:srgbClr val="70B1D3"/>
                  </a:solidFill>
                  <a:miter lim="800000"/>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30" name="Rectangle 19">
                  <a:extLst>
                    <a:ext uri="{FF2B5EF4-FFF2-40B4-BE49-F238E27FC236}">
                      <a16:creationId xmlns:a16="http://schemas.microsoft.com/office/drawing/2014/main" xmlns="" id="{23E314E9-941F-4EEE-8C62-66904C00E943}"/>
                    </a:ext>
                  </a:extLst>
                </p:cNvPr>
                <p:cNvSpPr>
                  <a:spLocks noChangeArrowheads="1"/>
                </p:cNvSpPr>
                <p:nvPr/>
              </p:nvSpPr>
              <p:spPr bwMode="auto">
                <a:xfrm>
                  <a:off x="6158" y="2187"/>
                  <a:ext cx="52" cy="104"/>
                </a:xfrm>
                <a:prstGeom prst="rect">
                  <a:avLst/>
                </a:prstGeom>
                <a:grpFill/>
                <a:ln w="12700">
                  <a:solidFill>
                    <a:srgbClr val="70B1D3"/>
                  </a:solidFill>
                  <a:miter lim="800000"/>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31" name="Freeform 20">
                  <a:extLst>
                    <a:ext uri="{FF2B5EF4-FFF2-40B4-BE49-F238E27FC236}">
                      <a16:creationId xmlns:a16="http://schemas.microsoft.com/office/drawing/2014/main" xmlns="" id="{16BF420E-321E-4896-AE52-256B25564182}"/>
                    </a:ext>
                  </a:extLst>
                </p:cNvPr>
                <p:cNvSpPr>
                  <a:spLocks/>
                </p:cNvSpPr>
                <p:nvPr/>
              </p:nvSpPr>
              <p:spPr bwMode="auto">
                <a:xfrm>
                  <a:off x="6002" y="1445"/>
                  <a:ext cx="730" cy="1015"/>
                </a:xfrm>
                <a:custGeom>
                  <a:avLst/>
                  <a:gdLst>
                    <a:gd name="T0" fmla="*/ 51 w 56"/>
                    <a:gd name="T1" fmla="*/ 78 h 78"/>
                    <a:gd name="T2" fmla="*/ 5 w 56"/>
                    <a:gd name="T3" fmla="*/ 78 h 78"/>
                    <a:gd name="T4" fmla="*/ 0 w 56"/>
                    <a:gd name="T5" fmla="*/ 73 h 78"/>
                    <a:gd name="T6" fmla="*/ 0 w 56"/>
                    <a:gd name="T7" fmla="*/ 10 h 78"/>
                    <a:gd name="T8" fmla="*/ 10 w 56"/>
                    <a:gd name="T9" fmla="*/ 0 h 78"/>
                    <a:gd name="T10" fmla="*/ 51 w 56"/>
                    <a:gd name="T11" fmla="*/ 0 h 78"/>
                    <a:gd name="T12" fmla="*/ 56 w 56"/>
                    <a:gd name="T13" fmla="*/ 5 h 78"/>
                    <a:gd name="T14" fmla="*/ 56 w 56"/>
                    <a:gd name="T15" fmla="*/ 9 h 78"/>
                    <a:gd name="T16" fmla="*/ 52 w 56"/>
                    <a:gd name="T17" fmla="*/ 9 h 78"/>
                    <a:gd name="T18" fmla="*/ 52 w 56"/>
                    <a:gd name="T19" fmla="*/ 5 h 78"/>
                    <a:gd name="T20" fmla="*/ 51 w 56"/>
                    <a:gd name="T21" fmla="*/ 4 h 78"/>
                    <a:gd name="T22" fmla="*/ 12 w 56"/>
                    <a:gd name="T23" fmla="*/ 4 h 78"/>
                    <a:gd name="T24" fmla="*/ 4 w 56"/>
                    <a:gd name="T25" fmla="*/ 11 h 78"/>
                    <a:gd name="T26" fmla="*/ 4 w 56"/>
                    <a:gd name="T27" fmla="*/ 73 h 78"/>
                    <a:gd name="T28" fmla="*/ 5 w 56"/>
                    <a:gd name="T29" fmla="*/ 74 h 78"/>
                    <a:gd name="T30" fmla="*/ 51 w 56"/>
                    <a:gd name="T31" fmla="*/ 74 h 78"/>
                    <a:gd name="T32" fmla="*/ 52 w 56"/>
                    <a:gd name="T33" fmla="*/ 73 h 78"/>
                    <a:gd name="T34" fmla="*/ 52 w 56"/>
                    <a:gd name="T35" fmla="*/ 69 h 78"/>
                    <a:gd name="T36" fmla="*/ 56 w 56"/>
                    <a:gd name="T37" fmla="*/ 69 h 78"/>
                    <a:gd name="T38" fmla="*/ 56 w 56"/>
                    <a:gd name="T39" fmla="*/ 73 h 78"/>
                    <a:gd name="T40" fmla="*/ 51 w 56"/>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8">
                      <a:moveTo>
                        <a:pt x="51" y="78"/>
                      </a:moveTo>
                      <a:cubicBezTo>
                        <a:pt x="5" y="78"/>
                        <a:pt x="5" y="78"/>
                        <a:pt x="5" y="78"/>
                      </a:cubicBezTo>
                      <a:cubicBezTo>
                        <a:pt x="3" y="78"/>
                        <a:pt x="0" y="76"/>
                        <a:pt x="0" y="73"/>
                      </a:cubicBezTo>
                      <a:cubicBezTo>
                        <a:pt x="0" y="10"/>
                        <a:pt x="0" y="10"/>
                        <a:pt x="0" y="10"/>
                      </a:cubicBezTo>
                      <a:cubicBezTo>
                        <a:pt x="10" y="0"/>
                        <a:pt x="10" y="0"/>
                        <a:pt x="10" y="0"/>
                      </a:cubicBezTo>
                      <a:cubicBezTo>
                        <a:pt x="51" y="0"/>
                        <a:pt x="51" y="0"/>
                        <a:pt x="51" y="0"/>
                      </a:cubicBezTo>
                      <a:cubicBezTo>
                        <a:pt x="53" y="0"/>
                        <a:pt x="56" y="2"/>
                        <a:pt x="56" y="5"/>
                      </a:cubicBezTo>
                      <a:cubicBezTo>
                        <a:pt x="56" y="9"/>
                        <a:pt x="56" y="9"/>
                        <a:pt x="56" y="9"/>
                      </a:cubicBezTo>
                      <a:cubicBezTo>
                        <a:pt x="52" y="9"/>
                        <a:pt x="52" y="9"/>
                        <a:pt x="52" y="9"/>
                      </a:cubicBezTo>
                      <a:cubicBezTo>
                        <a:pt x="52" y="5"/>
                        <a:pt x="52" y="5"/>
                        <a:pt x="52" y="5"/>
                      </a:cubicBezTo>
                      <a:cubicBezTo>
                        <a:pt x="52" y="4"/>
                        <a:pt x="51" y="4"/>
                        <a:pt x="51" y="4"/>
                      </a:cubicBezTo>
                      <a:cubicBezTo>
                        <a:pt x="12" y="4"/>
                        <a:pt x="12" y="4"/>
                        <a:pt x="12" y="4"/>
                      </a:cubicBezTo>
                      <a:cubicBezTo>
                        <a:pt x="4" y="11"/>
                        <a:pt x="4" y="11"/>
                        <a:pt x="4" y="11"/>
                      </a:cubicBezTo>
                      <a:cubicBezTo>
                        <a:pt x="4" y="73"/>
                        <a:pt x="4" y="73"/>
                        <a:pt x="4" y="73"/>
                      </a:cubicBezTo>
                      <a:cubicBezTo>
                        <a:pt x="4" y="73"/>
                        <a:pt x="5" y="74"/>
                        <a:pt x="5" y="74"/>
                      </a:cubicBezTo>
                      <a:cubicBezTo>
                        <a:pt x="51" y="74"/>
                        <a:pt x="51" y="74"/>
                        <a:pt x="51" y="74"/>
                      </a:cubicBezTo>
                      <a:cubicBezTo>
                        <a:pt x="51" y="74"/>
                        <a:pt x="52" y="73"/>
                        <a:pt x="52" y="73"/>
                      </a:cubicBezTo>
                      <a:cubicBezTo>
                        <a:pt x="52" y="69"/>
                        <a:pt x="52" y="69"/>
                        <a:pt x="52" y="69"/>
                      </a:cubicBezTo>
                      <a:cubicBezTo>
                        <a:pt x="56" y="69"/>
                        <a:pt x="56" y="69"/>
                        <a:pt x="56" y="69"/>
                      </a:cubicBezTo>
                      <a:cubicBezTo>
                        <a:pt x="56" y="73"/>
                        <a:pt x="56" y="73"/>
                        <a:pt x="56" y="73"/>
                      </a:cubicBezTo>
                      <a:cubicBezTo>
                        <a:pt x="56" y="76"/>
                        <a:pt x="53" y="78"/>
                        <a:pt x="51" y="78"/>
                      </a:cubicBezTo>
                      <a:close/>
                    </a:path>
                  </a:pathLst>
                </a:custGeom>
                <a:grpFill/>
                <a:ln w="12700">
                  <a:solidFill>
                    <a:srgbClr val="70B1D3"/>
                  </a:solidFill>
                  <a:round/>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32" name="Freeform 21">
                  <a:extLst>
                    <a:ext uri="{FF2B5EF4-FFF2-40B4-BE49-F238E27FC236}">
                      <a16:creationId xmlns:a16="http://schemas.microsoft.com/office/drawing/2014/main" xmlns="" id="{FF1F9884-8ABD-48F4-A142-4DD7A90AE7FF}"/>
                    </a:ext>
                  </a:extLst>
                </p:cNvPr>
                <p:cNvSpPr>
                  <a:spLocks/>
                </p:cNvSpPr>
                <p:nvPr/>
              </p:nvSpPr>
              <p:spPr bwMode="auto">
                <a:xfrm>
                  <a:off x="6184" y="1744"/>
                  <a:ext cx="209" cy="300"/>
                </a:xfrm>
                <a:custGeom>
                  <a:avLst/>
                  <a:gdLst>
                    <a:gd name="T0" fmla="*/ 8 w 16"/>
                    <a:gd name="T1" fmla="*/ 23 h 23"/>
                    <a:gd name="T2" fmla="*/ 0 w 16"/>
                    <a:gd name="T3" fmla="*/ 16 h 23"/>
                    <a:gd name="T4" fmla="*/ 4 w 16"/>
                    <a:gd name="T5" fmla="*/ 16 h 23"/>
                    <a:gd name="T6" fmla="*/ 8 w 16"/>
                    <a:gd name="T7" fmla="*/ 19 h 23"/>
                    <a:gd name="T8" fmla="*/ 12 w 16"/>
                    <a:gd name="T9" fmla="*/ 16 h 23"/>
                    <a:gd name="T10" fmla="*/ 8 w 16"/>
                    <a:gd name="T11" fmla="*/ 13 h 23"/>
                    <a:gd name="T12" fmla="*/ 0 w 16"/>
                    <a:gd name="T13" fmla="*/ 6 h 23"/>
                    <a:gd name="T14" fmla="*/ 8 w 16"/>
                    <a:gd name="T15" fmla="*/ 0 h 23"/>
                    <a:gd name="T16" fmla="*/ 16 w 16"/>
                    <a:gd name="T17" fmla="*/ 6 h 23"/>
                    <a:gd name="T18" fmla="*/ 12 w 16"/>
                    <a:gd name="T19" fmla="*/ 6 h 23"/>
                    <a:gd name="T20" fmla="*/ 8 w 16"/>
                    <a:gd name="T21" fmla="*/ 4 h 23"/>
                    <a:gd name="T22" fmla="*/ 4 w 16"/>
                    <a:gd name="T23" fmla="*/ 6 h 23"/>
                    <a:gd name="T24" fmla="*/ 8 w 16"/>
                    <a:gd name="T25" fmla="*/ 9 h 23"/>
                    <a:gd name="T26" fmla="*/ 16 w 16"/>
                    <a:gd name="T27" fmla="*/ 16 h 23"/>
                    <a:gd name="T28" fmla="*/ 8 w 16"/>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3">
                      <a:moveTo>
                        <a:pt x="8" y="23"/>
                      </a:moveTo>
                      <a:cubicBezTo>
                        <a:pt x="4" y="23"/>
                        <a:pt x="0" y="20"/>
                        <a:pt x="0" y="16"/>
                      </a:cubicBezTo>
                      <a:cubicBezTo>
                        <a:pt x="4" y="16"/>
                        <a:pt x="4" y="16"/>
                        <a:pt x="4" y="16"/>
                      </a:cubicBezTo>
                      <a:cubicBezTo>
                        <a:pt x="4" y="17"/>
                        <a:pt x="6" y="19"/>
                        <a:pt x="8" y="19"/>
                      </a:cubicBezTo>
                      <a:cubicBezTo>
                        <a:pt x="10" y="19"/>
                        <a:pt x="12" y="17"/>
                        <a:pt x="12" y="16"/>
                      </a:cubicBezTo>
                      <a:cubicBezTo>
                        <a:pt x="12" y="14"/>
                        <a:pt x="10" y="13"/>
                        <a:pt x="8" y="13"/>
                      </a:cubicBezTo>
                      <a:cubicBezTo>
                        <a:pt x="2" y="13"/>
                        <a:pt x="0" y="10"/>
                        <a:pt x="0" y="6"/>
                      </a:cubicBezTo>
                      <a:cubicBezTo>
                        <a:pt x="0" y="3"/>
                        <a:pt x="4" y="0"/>
                        <a:pt x="8" y="0"/>
                      </a:cubicBezTo>
                      <a:cubicBezTo>
                        <a:pt x="12" y="0"/>
                        <a:pt x="16" y="3"/>
                        <a:pt x="16" y="6"/>
                      </a:cubicBezTo>
                      <a:cubicBezTo>
                        <a:pt x="12" y="6"/>
                        <a:pt x="12" y="6"/>
                        <a:pt x="12" y="6"/>
                      </a:cubicBezTo>
                      <a:cubicBezTo>
                        <a:pt x="12" y="5"/>
                        <a:pt x="10" y="4"/>
                        <a:pt x="8" y="4"/>
                      </a:cubicBezTo>
                      <a:cubicBezTo>
                        <a:pt x="6" y="4"/>
                        <a:pt x="4" y="5"/>
                        <a:pt x="4" y="6"/>
                      </a:cubicBezTo>
                      <a:cubicBezTo>
                        <a:pt x="4" y="9"/>
                        <a:pt x="6" y="9"/>
                        <a:pt x="8" y="9"/>
                      </a:cubicBezTo>
                      <a:cubicBezTo>
                        <a:pt x="12" y="9"/>
                        <a:pt x="16" y="12"/>
                        <a:pt x="16" y="16"/>
                      </a:cubicBezTo>
                      <a:cubicBezTo>
                        <a:pt x="16" y="20"/>
                        <a:pt x="12" y="23"/>
                        <a:pt x="8" y="23"/>
                      </a:cubicBezTo>
                      <a:close/>
                    </a:path>
                  </a:pathLst>
                </a:custGeom>
                <a:grpFill/>
                <a:ln w="12700">
                  <a:solidFill>
                    <a:srgbClr val="70B1D3"/>
                  </a:solidFill>
                  <a:round/>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33" name="Rectangle 22">
                  <a:extLst>
                    <a:ext uri="{FF2B5EF4-FFF2-40B4-BE49-F238E27FC236}">
                      <a16:creationId xmlns:a16="http://schemas.microsoft.com/office/drawing/2014/main" xmlns="" id="{B6D15CC9-3B62-4FED-8251-A605951DE136}"/>
                    </a:ext>
                  </a:extLst>
                </p:cNvPr>
                <p:cNvSpPr>
                  <a:spLocks noChangeArrowheads="1"/>
                </p:cNvSpPr>
                <p:nvPr/>
              </p:nvSpPr>
              <p:spPr bwMode="auto">
                <a:xfrm>
                  <a:off x="6262" y="1705"/>
                  <a:ext cx="53" cy="52"/>
                </a:xfrm>
                <a:prstGeom prst="rect">
                  <a:avLst/>
                </a:prstGeom>
                <a:grpFill/>
                <a:ln w="12700">
                  <a:noFill/>
                  <a:miter lim="800000"/>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34" name="Rectangle 23">
                  <a:extLst>
                    <a:ext uri="{FF2B5EF4-FFF2-40B4-BE49-F238E27FC236}">
                      <a16:creationId xmlns:a16="http://schemas.microsoft.com/office/drawing/2014/main" xmlns="" id="{E34EE122-E750-4726-AE3E-4AA58A55E1BE}"/>
                    </a:ext>
                  </a:extLst>
                </p:cNvPr>
                <p:cNvSpPr>
                  <a:spLocks noChangeArrowheads="1"/>
                </p:cNvSpPr>
                <p:nvPr/>
              </p:nvSpPr>
              <p:spPr bwMode="auto">
                <a:xfrm>
                  <a:off x="6262" y="2031"/>
                  <a:ext cx="53" cy="39"/>
                </a:xfrm>
                <a:prstGeom prst="rect">
                  <a:avLst/>
                </a:prstGeom>
                <a:grpFill/>
                <a:ln w="12700">
                  <a:noFill/>
                  <a:miter lim="800000"/>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grpSp>
          <p:sp>
            <p:nvSpPr>
              <p:cNvPr id="24" name="Freeform 290">
                <a:extLst>
                  <a:ext uri="{FF2B5EF4-FFF2-40B4-BE49-F238E27FC236}">
                    <a16:creationId xmlns:a16="http://schemas.microsoft.com/office/drawing/2014/main" xmlns="" id="{AD107B18-B2AE-40A8-B010-6094A8FC5BA8}"/>
                  </a:ext>
                </a:extLst>
              </p:cNvPr>
              <p:cNvSpPr>
                <a:spLocks/>
              </p:cNvSpPr>
              <p:nvPr/>
            </p:nvSpPr>
            <p:spPr bwMode="auto">
              <a:xfrm>
                <a:off x="10377449" y="2870445"/>
                <a:ext cx="251376" cy="251376"/>
              </a:xfrm>
              <a:custGeom>
                <a:avLst/>
                <a:gdLst>
                  <a:gd name="T0" fmla="*/ 7 w 165"/>
                  <a:gd name="T1" fmla="*/ 165 h 165"/>
                  <a:gd name="T2" fmla="*/ 0 w 165"/>
                  <a:gd name="T3" fmla="*/ 158 h 165"/>
                  <a:gd name="T4" fmla="*/ 159 w 165"/>
                  <a:gd name="T5" fmla="*/ 0 h 165"/>
                  <a:gd name="T6" fmla="*/ 165 w 165"/>
                  <a:gd name="T7" fmla="*/ 6 h 165"/>
                  <a:gd name="T8" fmla="*/ 7 w 165"/>
                  <a:gd name="T9" fmla="*/ 165 h 165"/>
                </a:gdLst>
                <a:ahLst/>
                <a:cxnLst>
                  <a:cxn ang="0">
                    <a:pos x="T0" y="T1"/>
                  </a:cxn>
                  <a:cxn ang="0">
                    <a:pos x="T2" y="T3"/>
                  </a:cxn>
                  <a:cxn ang="0">
                    <a:pos x="T4" y="T5"/>
                  </a:cxn>
                  <a:cxn ang="0">
                    <a:pos x="T6" y="T7"/>
                  </a:cxn>
                  <a:cxn ang="0">
                    <a:pos x="T8" y="T9"/>
                  </a:cxn>
                </a:cxnLst>
                <a:rect l="0" t="0" r="r" b="b"/>
                <a:pathLst>
                  <a:path w="165" h="165">
                    <a:moveTo>
                      <a:pt x="7" y="165"/>
                    </a:moveTo>
                    <a:lnTo>
                      <a:pt x="0" y="158"/>
                    </a:lnTo>
                    <a:lnTo>
                      <a:pt x="159" y="0"/>
                    </a:lnTo>
                    <a:lnTo>
                      <a:pt x="165" y="6"/>
                    </a:lnTo>
                    <a:lnTo>
                      <a:pt x="7" y="165"/>
                    </a:lnTo>
                    <a:close/>
                  </a:path>
                </a:pathLst>
              </a:custGeom>
              <a:solidFill>
                <a:schemeClr val="tx2"/>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25" name="Freeform 291">
                <a:extLst>
                  <a:ext uri="{FF2B5EF4-FFF2-40B4-BE49-F238E27FC236}">
                    <a16:creationId xmlns:a16="http://schemas.microsoft.com/office/drawing/2014/main" xmlns="" id="{4398A168-9AD2-4D43-980C-ABC67C7D577D}"/>
                  </a:ext>
                </a:extLst>
              </p:cNvPr>
              <p:cNvSpPr>
                <a:spLocks noEditPoints="1"/>
              </p:cNvSpPr>
              <p:nvPr/>
            </p:nvSpPr>
            <p:spPr bwMode="auto">
              <a:xfrm>
                <a:off x="10333268" y="2838451"/>
                <a:ext cx="415912" cy="452476"/>
              </a:xfrm>
              <a:custGeom>
                <a:avLst/>
                <a:gdLst>
                  <a:gd name="T0" fmla="*/ 183 w 366"/>
                  <a:gd name="T1" fmla="*/ 398 h 398"/>
                  <a:gd name="T2" fmla="*/ 180 w 366"/>
                  <a:gd name="T3" fmla="*/ 396 h 398"/>
                  <a:gd name="T4" fmla="*/ 174 w 366"/>
                  <a:gd name="T5" fmla="*/ 394 h 398"/>
                  <a:gd name="T6" fmla="*/ 65 w 366"/>
                  <a:gd name="T7" fmla="*/ 301 h 398"/>
                  <a:gd name="T8" fmla="*/ 18 w 366"/>
                  <a:gd name="T9" fmla="*/ 5 h 398"/>
                  <a:gd name="T10" fmla="*/ 19 w 366"/>
                  <a:gd name="T11" fmla="*/ 0 h 398"/>
                  <a:gd name="T12" fmla="*/ 349 w 366"/>
                  <a:gd name="T13" fmla="*/ 0 h 398"/>
                  <a:gd name="T14" fmla="*/ 349 w 366"/>
                  <a:gd name="T15" fmla="*/ 6 h 398"/>
                  <a:gd name="T16" fmla="*/ 194 w 366"/>
                  <a:gd name="T17" fmla="*/ 391 h 398"/>
                  <a:gd name="T18" fmla="*/ 186 w 366"/>
                  <a:gd name="T19" fmla="*/ 396 h 398"/>
                  <a:gd name="T20" fmla="*/ 183 w 366"/>
                  <a:gd name="T21" fmla="*/ 398 h 398"/>
                  <a:gd name="T22" fmla="*/ 29 w 366"/>
                  <a:gd name="T23" fmla="*/ 12 h 398"/>
                  <a:gd name="T24" fmla="*/ 179 w 366"/>
                  <a:gd name="T25" fmla="*/ 383 h 398"/>
                  <a:gd name="T26" fmla="*/ 182 w 366"/>
                  <a:gd name="T27" fmla="*/ 384 h 398"/>
                  <a:gd name="T28" fmla="*/ 189 w 366"/>
                  <a:gd name="T29" fmla="*/ 381 h 398"/>
                  <a:gd name="T30" fmla="*/ 337 w 366"/>
                  <a:gd name="T31" fmla="*/ 12 h 398"/>
                  <a:gd name="T32" fmla="*/ 29 w 366"/>
                  <a:gd name="T33" fmla="*/ 1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 h="398">
                    <a:moveTo>
                      <a:pt x="183" y="398"/>
                    </a:moveTo>
                    <a:cubicBezTo>
                      <a:pt x="180" y="396"/>
                      <a:pt x="180" y="396"/>
                      <a:pt x="180" y="396"/>
                    </a:cubicBezTo>
                    <a:cubicBezTo>
                      <a:pt x="178" y="396"/>
                      <a:pt x="176" y="395"/>
                      <a:pt x="174" y="394"/>
                    </a:cubicBezTo>
                    <a:cubicBezTo>
                      <a:pt x="153" y="383"/>
                      <a:pt x="104" y="359"/>
                      <a:pt x="65" y="301"/>
                    </a:cubicBezTo>
                    <a:cubicBezTo>
                      <a:pt x="16" y="228"/>
                      <a:pt x="0" y="128"/>
                      <a:pt x="18" y="5"/>
                    </a:cubicBezTo>
                    <a:cubicBezTo>
                      <a:pt x="19" y="0"/>
                      <a:pt x="19" y="0"/>
                      <a:pt x="19" y="0"/>
                    </a:cubicBezTo>
                    <a:cubicBezTo>
                      <a:pt x="349" y="0"/>
                      <a:pt x="349" y="0"/>
                      <a:pt x="349" y="0"/>
                    </a:cubicBezTo>
                    <a:cubicBezTo>
                      <a:pt x="349" y="6"/>
                      <a:pt x="349" y="6"/>
                      <a:pt x="349" y="6"/>
                    </a:cubicBezTo>
                    <a:cubicBezTo>
                      <a:pt x="366" y="300"/>
                      <a:pt x="237" y="369"/>
                      <a:pt x="194" y="391"/>
                    </a:cubicBezTo>
                    <a:cubicBezTo>
                      <a:pt x="190" y="393"/>
                      <a:pt x="187" y="395"/>
                      <a:pt x="186" y="396"/>
                    </a:cubicBezTo>
                    <a:lnTo>
                      <a:pt x="183" y="398"/>
                    </a:lnTo>
                    <a:close/>
                    <a:moveTo>
                      <a:pt x="29" y="12"/>
                    </a:moveTo>
                    <a:cubicBezTo>
                      <a:pt x="4" y="197"/>
                      <a:pt x="54" y="321"/>
                      <a:pt x="179" y="383"/>
                    </a:cubicBezTo>
                    <a:cubicBezTo>
                      <a:pt x="180" y="383"/>
                      <a:pt x="181" y="384"/>
                      <a:pt x="182" y="384"/>
                    </a:cubicBezTo>
                    <a:cubicBezTo>
                      <a:pt x="184" y="383"/>
                      <a:pt x="186" y="382"/>
                      <a:pt x="189" y="381"/>
                    </a:cubicBezTo>
                    <a:cubicBezTo>
                      <a:pt x="229" y="359"/>
                      <a:pt x="352" y="294"/>
                      <a:pt x="337" y="12"/>
                    </a:cubicBezTo>
                    <a:lnTo>
                      <a:pt x="29" y="12"/>
                    </a:lnTo>
                    <a:close/>
                  </a:path>
                </a:pathLst>
              </a:custGeom>
              <a:solidFill>
                <a:schemeClr val="tx2"/>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26" name="Freeform 292">
                <a:extLst>
                  <a:ext uri="{FF2B5EF4-FFF2-40B4-BE49-F238E27FC236}">
                    <a16:creationId xmlns:a16="http://schemas.microsoft.com/office/drawing/2014/main" xmlns="" id="{66B1D736-589B-45D4-88FD-258843677348}"/>
                  </a:ext>
                </a:extLst>
              </p:cNvPr>
              <p:cNvSpPr>
                <a:spLocks/>
              </p:cNvSpPr>
              <p:nvPr/>
            </p:nvSpPr>
            <p:spPr bwMode="auto">
              <a:xfrm>
                <a:off x="10450576" y="2896343"/>
                <a:ext cx="280321" cy="280322"/>
              </a:xfrm>
              <a:custGeom>
                <a:avLst/>
                <a:gdLst>
                  <a:gd name="T0" fmla="*/ 7 w 184"/>
                  <a:gd name="T1" fmla="*/ 184 h 184"/>
                  <a:gd name="T2" fmla="*/ 0 w 184"/>
                  <a:gd name="T3" fmla="*/ 178 h 184"/>
                  <a:gd name="T4" fmla="*/ 178 w 184"/>
                  <a:gd name="T5" fmla="*/ 0 h 184"/>
                  <a:gd name="T6" fmla="*/ 184 w 184"/>
                  <a:gd name="T7" fmla="*/ 7 h 184"/>
                  <a:gd name="T8" fmla="*/ 7 w 184"/>
                  <a:gd name="T9" fmla="*/ 184 h 184"/>
                </a:gdLst>
                <a:ahLst/>
                <a:cxnLst>
                  <a:cxn ang="0">
                    <a:pos x="T0" y="T1"/>
                  </a:cxn>
                  <a:cxn ang="0">
                    <a:pos x="T2" y="T3"/>
                  </a:cxn>
                  <a:cxn ang="0">
                    <a:pos x="T4" y="T5"/>
                  </a:cxn>
                  <a:cxn ang="0">
                    <a:pos x="T6" y="T7"/>
                  </a:cxn>
                  <a:cxn ang="0">
                    <a:pos x="T8" y="T9"/>
                  </a:cxn>
                </a:cxnLst>
                <a:rect l="0" t="0" r="r" b="b"/>
                <a:pathLst>
                  <a:path w="184" h="184">
                    <a:moveTo>
                      <a:pt x="7" y="184"/>
                    </a:moveTo>
                    <a:lnTo>
                      <a:pt x="0" y="178"/>
                    </a:lnTo>
                    <a:lnTo>
                      <a:pt x="178" y="0"/>
                    </a:lnTo>
                    <a:lnTo>
                      <a:pt x="184" y="7"/>
                    </a:lnTo>
                    <a:lnTo>
                      <a:pt x="7" y="184"/>
                    </a:lnTo>
                    <a:close/>
                  </a:path>
                </a:pathLst>
              </a:custGeom>
              <a:solidFill>
                <a:schemeClr val="tx2"/>
              </a:solidFill>
              <a:ln w="6350">
                <a:solidFill>
                  <a:schemeClr val="tx2"/>
                </a:solidFill>
                <a:round/>
                <a:headEnd/>
                <a:tailEnd/>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grpSp>
      </p:grpSp>
      <p:grpSp>
        <p:nvGrpSpPr>
          <p:cNvPr id="35" name="Group 34">
            <a:extLst>
              <a:ext uri="{FF2B5EF4-FFF2-40B4-BE49-F238E27FC236}">
                <a16:creationId xmlns:a16="http://schemas.microsoft.com/office/drawing/2014/main" xmlns="" id="{652812FD-8711-4B34-91B0-B5C15098D159}"/>
              </a:ext>
            </a:extLst>
          </p:cNvPr>
          <p:cNvGrpSpPr/>
          <p:nvPr/>
        </p:nvGrpSpPr>
        <p:grpSpPr>
          <a:xfrm>
            <a:off x="5226762" y="1452404"/>
            <a:ext cx="706702" cy="706702"/>
            <a:chOff x="936706" y="2571499"/>
            <a:chExt cx="942269" cy="942269"/>
          </a:xfrm>
        </p:grpSpPr>
        <p:sp>
          <p:nvSpPr>
            <p:cNvPr id="36" name="Google Shape;24306;p962">
              <a:extLst>
                <a:ext uri="{FF2B5EF4-FFF2-40B4-BE49-F238E27FC236}">
                  <a16:creationId xmlns:a16="http://schemas.microsoft.com/office/drawing/2014/main" xmlns="" id="{EC586A05-1C5D-45CA-BEE6-E315627F9206}"/>
                </a:ext>
              </a:extLst>
            </p:cNvPr>
            <p:cNvSpPr/>
            <p:nvPr/>
          </p:nvSpPr>
          <p:spPr>
            <a:xfrm>
              <a:off x="936706" y="2571499"/>
              <a:ext cx="942269" cy="942269"/>
            </a:xfrm>
            <a:prstGeom prst="ellipse">
              <a:avLst/>
            </a:prstGeom>
            <a:solidFill>
              <a:schemeClr val="tx2">
                <a:alpha val="35000"/>
              </a:schemeClr>
            </a:solidFill>
            <a:ln w="19050" cap="flat" cmpd="sng">
              <a:solidFill>
                <a:schemeClr val="tx2"/>
              </a:solidFill>
              <a:prstDash val="solid"/>
              <a:round/>
              <a:headEnd type="none" w="sm" len="sm"/>
              <a:tailEnd type="none" w="sm" len="sm"/>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grpSp>
          <p:nvGrpSpPr>
            <p:cNvPr id="37" name="Group 36">
              <a:extLst>
                <a:ext uri="{FF2B5EF4-FFF2-40B4-BE49-F238E27FC236}">
                  <a16:creationId xmlns:a16="http://schemas.microsoft.com/office/drawing/2014/main" xmlns="" id="{BFC80DB6-AEAE-4EFC-B58F-C463B15D1E2B}"/>
                </a:ext>
              </a:extLst>
            </p:cNvPr>
            <p:cNvGrpSpPr/>
            <p:nvPr/>
          </p:nvGrpSpPr>
          <p:grpSpPr>
            <a:xfrm>
              <a:off x="1020851" y="2820273"/>
              <a:ext cx="801529" cy="358474"/>
              <a:chOff x="3906244" y="2729719"/>
              <a:chExt cx="1432834" cy="640818"/>
            </a:xfrm>
          </p:grpSpPr>
          <p:grpSp>
            <p:nvGrpSpPr>
              <p:cNvPr id="38" name="Group 37">
                <a:extLst>
                  <a:ext uri="{FF2B5EF4-FFF2-40B4-BE49-F238E27FC236}">
                    <a16:creationId xmlns:a16="http://schemas.microsoft.com/office/drawing/2014/main" xmlns="" id="{53C0837E-9829-46D8-96DB-72BCCB5847BF}"/>
                  </a:ext>
                </a:extLst>
              </p:cNvPr>
              <p:cNvGrpSpPr/>
              <p:nvPr/>
            </p:nvGrpSpPr>
            <p:grpSpPr>
              <a:xfrm>
                <a:off x="3906244" y="2838051"/>
                <a:ext cx="377196" cy="517588"/>
                <a:chOff x="2065338" y="776288"/>
                <a:chExt cx="708025" cy="971550"/>
              </a:xfrm>
              <a:solidFill>
                <a:schemeClr val="tx2"/>
              </a:solidFill>
            </p:grpSpPr>
            <p:sp>
              <p:nvSpPr>
                <p:cNvPr id="47" name="Rectangle 11">
                  <a:extLst>
                    <a:ext uri="{FF2B5EF4-FFF2-40B4-BE49-F238E27FC236}">
                      <a16:creationId xmlns:a16="http://schemas.microsoft.com/office/drawing/2014/main" xmlns="" id="{F568D7C0-8A49-46BE-9C3A-CBE6B4C5492B}"/>
                    </a:ext>
                  </a:extLst>
                </p:cNvPr>
                <p:cNvSpPr>
                  <a:spLocks noChangeArrowheads="1"/>
                </p:cNvSpPr>
                <p:nvPr/>
              </p:nvSpPr>
              <p:spPr bwMode="auto">
                <a:xfrm>
                  <a:off x="2206626" y="1030288"/>
                  <a:ext cx="65088" cy="65088"/>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48" name="Rectangle 12">
                  <a:extLst>
                    <a:ext uri="{FF2B5EF4-FFF2-40B4-BE49-F238E27FC236}">
                      <a16:creationId xmlns:a16="http://schemas.microsoft.com/office/drawing/2014/main" xmlns="" id="{ABE0D201-2DB6-4322-B119-2A51891269E6}"/>
                    </a:ext>
                  </a:extLst>
                </p:cNvPr>
                <p:cNvSpPr>
                  <a:spLocks noChangeArrowheads="1"/>
                </p:cNvSpPr>
                <p:nvPr/>
              </p:nvSpPr>
              <p:spPr bwMode="auto">
                <a:xfrm>
                  <a:off x="2206626" y="1160463"/>
                  <a:ext cx="65088" cy="63500"/>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49" name="Rectangle 13">
                  <a:extLst>
                    <a:ext uri="{FF2B5EF4-FFF2-40B4-BE49-F238E27FC236}">
                      <a16:creationId xmlns:a16="http://schemas.microsoft.com/office/drawing/2014/main" xmlns="" id="{7F7433E2-7B29-4D14-A81F-62D4FEFD298E}"/>
                    </a:ext>
                  </a:extLst>
                </p:cNvPr>
                <p:cNvSpPr>
                  <a:spLocks noChangeArrowheads="1"/>
                </p:cNvSpPr>
                <p:nvPr/>
              </p:nvSpPr>
              <p:spPr bwMode="auto">
                <a:xfrm>
                  <a:off x="2206626" y="1289051"/>
                  <a:ext cx="65088" cy="68263"/>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0" name="Rectangle 14">
                  <a:extLst>
                    <a:ext uri="{FF2B5EF4-FFF2-40B4-BE49-F238E27FC236}">
                      <a16:creationId xmlns:a16="http://schemas.microsoft.com/office/drawing/2014/main" xmlns="" id="{EDB037B3-7C32-4463-AFAD-E43924DA967F}"/>
                    </a:ext>
                  </a:extLst>
                </p:cNvPr>
                <p:cNvSpPr>
                  <a:spLocks noChangeArrowheads="1"/>
                </p:cNvSpPr>
                <p:nvPr/>
              </p:nvSpPr>
              <p:spPr bwMode="auto">
                <a:xfrm>
                  <a:off x="2336801" y="1030288"/>
                  <a:ext cx="63500" cy="65088"/>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1" name="Rectangle 15">
                  <a:extLst>
                    <a:ext uri="{FF2B5EF4-FFF2-40B4-BE49-F238E27FC236}">
                      <a16:creationId xmlns:a16="http://schemas.microsoft.com/office/drawing/2014/main" xmlns="" id="{51AB40BC-3506-4A3D-B5AC-F0E068C05FD0}"/>
                    </a:ext>
                  </a:extLst>
                </p:cNvPr>
                <p:cNvSpPr>
                  <a:spLocks noChangeArrowheads="1"/>
                </p:cNvSpPr>
                <p:nvPr/>
              </p:nvSpPr>
              <p:spPr bwMode="auto">
                <a:xfrm>
                  <a:off x="2336801" y="1160463"/>
                  <a:ext cx="63500" cy="63500"/>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2" name="Rectangle 16">
                  <a:extLst>
                    <a:ext uri="{FF2B5EF4-FFF2-40B4-BE49-F238E27FC236}">
                      <a16:creationId xmlns:a16="http://schemas.microsoft.com/office/drawing/2014/main" xmlns="" id="{C1D804A6-F6B0-4EFC-9E48-8A21F7FBF2F3}"/>
                    </a:ext>
                  </a:extLst>
                </p:cNvPr>
                <p:cNvSpPr>
                  <a:spLocks noChangeArrowheads="1"/>
                </p:cNvSpPr>
                <p:nvPr/>
              </p:nvSpPr>
              <p:spPr bwMode="auto">
                <a:xfrm>
                  <a:off x="2336801" y="1289051"/>
                  <a:ext cx="63500" cy="68263"/>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3" name="Rectangle 17">
                  <a:extLst>
                    <a:ext uri="{FF2B5EF4-FFF2-40B4-BE49-F238E27FC236}">
                      <a16:creationId xmlns:a16="http://schemas.microsoft.com/office/drawing/2014/main" xmlns="" id="{A0D138F3-1313-4FDF-848D-86019ACF3D53}"/>
                    </a:ext>
                  </a:extLst>
                </p:cNvPr>
                <p:cNvSpPr>
                  <a:spLocks noChangeArrowheads="1"/>
                </p:cNvSpPr>
                <p:nvPr/>
              </p:nvSpPr>
              <p:spPr bwMode="auto">
                <a:xfrm>
                  <a:off x="2590801" y="1292226"/>
                  <a:ext cx="68263" cy="65088"/>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4" name="Rectangle 18">
                  <a:extLst>
                    <a:ext uri="{FF2B5EF4-FFF2-40B4-BE49-F238E27FC236}">
                      <a16:creationId xmlns:a16="http://schemas.microsoft.com/office/drawing/2014/main" xmlns="" id="{8655D8D3-C86A-429B-9550-087AB61C8BC7}"/>
                    </a:ext>
                  </a:extLst>
                </p:cNvPr>
                <p:cNvSpPr>
                  <a:spLocks noChangeArrowheads="1"/>
                </p:cNvSpPr>
                <p:nvPr/>
              </p:nvSpPr>
              <p:spPr bwMode="auto">
                <a:xfrm>
                  <a:off x="2590801" y="1422401"/>
                  <a:ext cx="68263" cy="63500"/>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5" name="Rectangle 19">
                  <a:extLst>
                    <a:ext uri="{FF2B5EF4-FFF2-40B4-BE49-F238E27FC236}">
                      <a16:creationId xmlns:a16="http://schemas.microsoft.com/office/drawing/2014/main" xmlns="" id="{E63D6D6E-CE15-4976-9E53-D36AE7E0FC08}"/>
                    </a:ext>
                  </a:extLst>
                </p:cNvPr>
                <p:cNvSpPr>
                  <a:spLocks noChangeArrowheads="1"/>
                </p:cNvSpPr>
                <p:nvPr/>
              </p:nvSpPr>
              <p:spPr bwMode="auto">
                <a:xfrm>
                  <a:off x="2590801" y="1550988"/>
                  <a:ext cx="68263" cy="65088"/>
                </a:xfrm>
                <a:prstGeom prst="rect">
                  <a:avLst/>
                </a:pr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sp>
              <p:nvSpPr>
                <p:cNvPr id="56" name="Freeform 20">
                  <a:extLst>
                    <a:ext uri="{FF2B5EF4-FFF2-40B4-BE49-F238E27FC236}">
                      <a16:creationId xmlns:a16="http://schemas.microsoft.com/office/drawing/2014/main" xmlns="" id="{C4EB0D77-AC06-481B-B911-4F1A20D6417F}"/>
                    </a:ext>
                  </a:extLst>
                </p:cNvPr>
                <p:cNvSpPr>
                  <a:spLocks noEditPoints="1"/>
                </p:cNvSpPr>
                <p:nvPr/>
              </p:nvSpPr>
              <p:spPr bwMode="auto">
                <a:xfrm>
                  <a:off x="2065338" y="776288"/>
                  <a:ext cx="708025" cy="971550"/>
                </a:xfrm>
                <a:custGeom>
                  <a:avLst/>
                  <a:gdLst>
                    <a:gd name="T0" fmla="*/ 298 w 446"/>
                    <a:gd name="T1" fmla="*/ 242 h 612"/>
                    <a:gd name="T2" fmla="*/ 298 w 446"/>
                    <a:gd name="T3" fmla="*/ 74 h 612"/>
                    <a:gd name="T4" fmla="*/ 240 w 446"/>
                    <a:gd name="T5" fmla="*/ 74 h 612"/>
                    <a:gd name="T6" fmla="*/ 240 w 446"/>
                    <a:gd name="T7" fmla="*/ 0 h 612"/>
                    <a:gd name="T8" fmla="*/ 58 w 446"/>
                    <a:gd name="T9" fmla="*/ 0 h 612"/>
                    <a:gd name="T10" fmla="*/ 58 w 446"/>
                    <a:gd name="T11" fmla="*/ 74 h 612"/>
                    <a:gd name="T12" fmla="*/ 0 w 446"/>
                    <a:gd name="T13" fmla="*/ 74 h 612"/>
                    <a:gd name="T14" fmla="*/ 0 w 446"/>
                    <a:gd name="T15" fmla="*/ 612 h 612"/>
                    <a:gd name="T16" fmla="*/ 106 w 446"/>
                    <a:gd name="T17" fmla="*/ 612 h 612"/>
                    <a:gd name="T18" fmla="*/ 187 w 446"/>
                    <a:gd name="T19" fmla="*/ 612 h 612"/>
                    <a:gd name="T20" fmla="*/ 259 w 446"/>
                    <a:gd name="T21" fmla="*/ 612 h 612"/>
                    <a:gd name="T22" fmla="*/ 298 w 446"/>
                    <a:gd name="T23" fmla="*/ 612 h 612"/>
                    <a:gd name="T24" fmla="*/ 446 w 446"/>
                    <a:gd name="T25" fmla="*/ 612 h 612"/>
                    <a:gd name="T26" fmla="*/ 446 w 446"/>
                    <a:gd name="T27" fmla="*/ 242 h 612"/>
                    <a:gd name="T28" fmla="*/ 298 w 446"/>
                    <a:gd name="T29" fmla="*/ 242 h 612"/>
                    <a:gd name="T30" fmla="*/ 99 w 446"/>
                    <a:gd name="T31" fmla="*/ 41 h 612"/>
                    <a:gd name="T32" fmla="*/ 199 w 446"/>
                    <a:gd name="T33" fmla="*/ 41 h 612"/>
                    <a:gd name="T34" fmla="*/ 199 w 446"/>
                    <a:gd name="T35" fmla="*/ 72 h 612"/>
                    <a:gd name="T36" fmla="*/ 99 w 446"/>
                    <a:gd name="T37" fmla="*/ 72 h 612"/>
                    <a:gd name="T38" fmla="*/ 99 w 446"/>
                    <a:gd name="T39" fmla="*/ 41 h 612"/>
                    <a:gd name="T40" fmla="*/ 127 w 446"/>
                    <a:gd name="T41" fmla="*/ 569 h 612"/>
                    <a:gd name="T42" fmla="*/ 127 w 446"/>
                    <a:gd name="T43" fmla="*/ 478 h 612"/>
                    <a:gd name="T44" fmla="*/ 171 w 446"/>
                    <a:gd name="T45" fmla="*/ 478 h 612"/>
                    <a:gd name="T46" fmla="*/ 171 w 446"/>
                    <a:gd name="T47" fmla="*/ 569 h 612"/>
                    <a:gd name="T48" fmla="*/ 127 w 446"/>
                    <a:gd name="T49" fmla="*/ 569 h 612"/>
                    <a:gd name="T50" fmla="*/ 257 w 446"/>
                    <a:gd name="T51" fmla="*/ 572 h 612"/>
                    <a:gd name="T52" fmla="*/ 211 w 446"/>
                    <a:gd name="T53" fmla="*/ 572 h 612"/>
                    <a:gd name="T54" fmla="*/ 211 w 446"/>
                    <a:gd name="T55" fmla="*/ 438 h 612"/>
                    <a:gd name="T56" fmla="*/ 87 w 446"/>
                    <a:gd name="T57" fmla="*/ 438 h 612"/>
                    <a:gd name="T58" fmla="*/ 87 w 446"/>
                    <a:gd name="T59" fmla="*/ 572 h 612"/>
                    <a:gd name="T60" fmla="*/ 41 w 446"/>
                    <a:gd name="T61" fmla="*/ 572 h 612"/>
                    <a:gd name="T62" fmla="*/ 41 w 446"/>
                    <a:gd name="T63" fmla="*/ 115 h 612"/>
                    <a:gd name="T64" fmla="*/ 257 w 446"/>
                    <a:gd name="T65" fmla="*/ 115 h 612"/>
                    <a:gd name="T66" fmla="*/ 257 w 446"/>
                    <a:gd name="T67" fmla="*/ 572 h 612"/>
                    <a:gd name="T68" fmla="*/ 257 w 446"/>
                    <a:gd name="T69" fmla="*/ 572 h 612"/>
                    <a:gd name="T70" fmla="*/ 257 w 446"/>
                    <a:gd name="T71" fmla="*/ 572 h 612"/>
                    <a:gd name="T72" fmla="*/ 406 w 446"/>
                    <a:gd name="T73" fmla="*/ 572 h 612"/>
                    <a:gd name="T74" fmla="*/ 300 w 446"/>
                    <a:gd name="T75" fmla="*/ 572 h 612"/>
                    <a:gd name="T76" fmla="*/ 300 w 446"/>
                    <a:gd name="T77" fmla="*/ 282 h 612"/>
                    <a:gd name="T78" fmla="*/ 406 w 446"/>
                    <a:gd name="T79" fmla="*/ 282 h 612"/>
                    <a:gd name="T80" fmla="*/ 406 w 446"/>
                    <a:gd name="T81" fmla="*/ 572 h 612"/>
                    <a:gd name="T82" fmla="*/ 406 w 446"/>
                    <a:gd name="T83" fmla="*/ 57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6" h="612">
                      <a:moveTo>
                        <a:pt x="298" y="242"/>
                      </a:moveTo>
                      <a:lnTo>
                        <a:pt x="298" y="74"/>
                      </a:lnTo>
                      <a:lnTo>
                        <a:pt x="240" y="74"/>
                      </a:lnTo>
                      <a:lnTo>
                        <a:pt x="240" y="0"/>
                      </a:lnTo>
                      <a:lnTo>
                        <a:pt x="58" y="0"/>
                      </a:lnTo>
                      <a:lnTo>
                        <a:pt x="58" y="74"/>
                      </a:lnTo>
                      <a:lnTo>
                        <a:pt x="0" y="74"/>
                      </a:lnTo>
                      <a:lnTo>
                        <a:pt x="0" y="612"/>
                      </a:lnTo>
                      <a:lnTo>
                        <a:pt x="106" y="612"/>
                      </a:lnTo>
                      <a:lnTo>
                        <a:pt x="187" y="612"/>
                      </a:lnTo>
                      <a:lnTo>
                        <a:pt x="259" y="612"/>
                      </a:lnTo>
                      <a:lnTo>
                        <a:pt x="298" y="612"/>
                      </a:lnTo>
                      <a:lnTo>
                        <a:pt x="446" y="612"/>
                      </a:lnTo>
                      <a:lnTo>
                        <a:pt x="446" y="242"/>
                      </a:lnTo>
                      <a:lnTo>
                        <a:pt x="298" y="242"/>
                      </a:lnTo>
                      <a:close/>
                      <a:moveTo>
                        <a:pt x="99" y="41"/>
                      </a:moveTo>
                      <a:lnTo>
                        <a:pt x="199" y="41"/>
                      </a:lnTo>
                      <a:lnTo>
                        <a:pt x="199" y="72"/>
                      </a:lnTo>
                      <a:lnTo>
                        <a:pt x="99" y="72"/>
                      </a:lnTo>
                      <a:lnTo>
                        <a:pt x="99" y="41"/>
                      </a:lnTo>
                      <a:close/>
                      <a:moveTo>
                        <a:pt x="127" y="569"/>
                      </a:moveTo>
                      <a:lnTo>
                        <a:pt x="127" y="478"/>
                      </a:lnTo>
                      <a:lnTo>
                        <a:pt x="171" y="478"/>
                      </a:lnTo>
                      <a:lnTo>
                        <a:pt x="171" y="569"/>
                      </a:lnTo>
                      <a:lnTo>
                        <a:pt x="127" y="569"/>
                      </a:lnTo>
                      <a:close/>
                      <a:moveTo>
                        <a:pt x="257" y="572"/>
                      </a:moveTo>
                      <a:lnTo>
                        <a:pt x="211" y="572"/>
                      </a:lnTo>
                      <a:lnTo>
                        <a:pt x="211" y="438"/>
                      </a:lnTo>
                      <a:lnTo>
                        <a:pt x="87" y="438"/>
                      </a:lnTo>
                      <a:lnTo>
                        <a:pt x="87" y="572"/>
                      </a:lnTo>
                      <a:lnTo>
                        <a:pt x="41" y="572"/>
                      </a:lnTo>
                      <a:lnTo>
                        <a:pt x="41" y="115"/>
                      </a:lnTo>
                      <a:lnTo>
                        <a:pt x="257" y="115"/>
                      </a:lnTo>
                      <a:lnTo>
                        <a:pt x="257" y="572"/>
                      </a:lnTo>
                      <a:lnTo>
                        <a:pt x="257" y="572"/>
                      </a:lnTo>
                      <a:lnTo>
                        <a:pt x="257" y="572"/>
                      </a:lnTo>
                      <a:close/>
                      <a:moveTo>
                        <a:pt x="406" y="572"/>
                      </a:moveTo>
                      <a:lnTo>
                        <a:pt x="300" y="572"/>
                      </a:lnTo>
                      <a:lnTo>
                        <a:pt x="300" y="282"/>
                      </a:lnTo>
                      <a:lnTo>
                        <a:pt x="406" y="282"/>
                      </a:lnTo>
                      <a:lnTo>
                        <a:pt x="406" y="572"/>
                      </a:lnTo>
                      <a:lnTo>
                        <a:pt x="406" y="572"/>
                      </a:lnTo>
                      <a:close/>
                    </a:path>
                  </a:pathLst>
                </a:custGeom>
                <a:grpFill/>
                <a:ln>
                  <a:noFill/>
                </a:ln>
              </p:spPr>
              <p:txBody>
                <a:bodyPr vert="horz" wrap="square" lIns="68580" tIns="34290" rIns="68580" bIns="34290" numCol="1" anchor="t" anchorCtr="0" compatLnSpc="1">
                  <a:prstTxWarp prst="textNoShape">
                    <a:avLst/>
                  </a:prstTxWarp>
                </a:bodyPr>
                <a:lstStyle/>
                <a:p>
                  <a:pPr defTabSz="685766">
                    <a:defRPr/>
                  </a:pPr>
                  <a:endParaRPr lang="en-US" sz="1013">
                    <a:solidFill>
                      <a:srgbClr val="444444"/>
                    </a:solidFill>
                    <a:latin typeface="Arial"/>
                  </a:endParaRPr>
                </a:p>
              </p:txBody>
            </p:sp>
          </p:grpSp>
          <p:pic>
            <p:nvPicPr>
              <p:cNvPr id="39" name="Picture 38">
                <a:extLst>
                  <a:ext uri="{FF2B5EF4-FFF2-40B4-BE49-F238E27FC236}">
                    <a16:creationId xmlns:a16="http://schemas.microsoft.com/office/drawing/2014/main" xmlns="" id="{77DE7F7D-461E-4713-8B08-7BD59E37DF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359"/>
              <a:stretch/>
            </p:blipFill>
            <p:spPr>
              <a:xfrm>
                <a:off x="4445860" y="2729719"/>
                <a:ext cx="893218" cy="640818"/>
              </a:xfrm>
              <a:prstGeom prst="rect">
                <a:avLst/>
              </a:prstGeom>
            </p:spPr>
          </p:pic>
          <p:grpSp>
            <p:nvGrpSpPr>
              <p:cNvPr id="40" name="Group 39">
                <a:extLst>
                  <a:ext uri="{FF2B5EF4-FFF2-40B4-BE49-F238E27FC236}">
                    <a16:creationId xmlns:a16="http://schemas.microsoft.com/office/drawing/2014/main" xmlns="" id="{11FAB7DC-18E5-408E-8A98-319056221C35}"/>
                  </a:ext>
                </a:extLst>
              </p:cNvPr>
              <p:cNvGrpSpPr/>
              <p:nvPr/>
            </p:nvGrpSpPr>
            <p:grpSpPr>
              <a:xfrm>
                <a:off x="4306576" y="2998243"/>
                <a:ext cx="375184" cy="274049"/>
                <a:chOff x="3250600" y="1111901"/>
                <a:chExt cx="175011" cy="127835"/>
              </a:xfrm>
              <a:solidFill>
                <a:schemeClr val="bg1"/>
              </a:solidFill>
            </p:grpSpPr>
            <p:sp>
              <p:nvSpPr>
                <p:cNvPr id="41" name="Google Shape;24332;p962">
                  <a:extLst>
                    <a:ext uri="{FF2B5EF4-FFF2-40B4-BE49-F238E27FC236}">
                      <a16:creationId xmlns:a16="http://schemas.microsoft.com/office/drawing/2014/main" xmlns="" id="{A88AFBC7-009D-468F-B9B1-2A1EBE494DFD}"/>
                    </a:ext>
                  </a:extLst>
                </p:cNvPr>
                <p:cNvSpPr/>
                <p:nvPr/>
              </p:nvSpPr>
              <p:spPr>
                <a:xfrm flipH="1">
                  <a:off x="3339641" y="1174306"/>
                  <a:ext cx="85970" cy="65430"/>
                </a:xfrm>
                <a:custGeom>
                  <a:avLst/>
                  <a:gdLst/>
                  <a:ahLst/>
                  <a:cxnLst/>
                  <a:rect l="l" t="t" r="r" b="b"/>
                  <a:pathLst>
                    <a:path w="50275" h="38263" extrusionOk="0">
                      <a:moveTo>
                        <a:pt x="20966" y="0"/>
                      </a:moveTo>
                      <a:cubicBezTo>
                        <a:pt x="19687" y="0"/>
                        <a:pt x="18464" y="445"/>
                        <a:pt x="17796" y="1335"/>
                      </a:cubicBezTo>
                      <a:lnTo>
                        <a:pt x="0" y="19131"/>
                      </a:lnTo>
                      <a:lnTo>
                        <a:pt x="17796" y="36927"/>
                      </a:lnTo>
                      <a:cubicBezTo>
                        <a:pt x="18464" y="37817"/>
                        <a:pt x="19687" y="38262"/>
                        <a:pt x="20966" y="38262"/>
                      </a:cubicBezTo>
                      <a:cubicBezTo>
                        <a:pt x="22245" y="38262"/>
                        <a:pt x="23580" y="37817"/>
                        <a:pt x="24470" y="36927"/>
                      </a:cubicBezTo>
                      <a:cubicBezTo>
                        <a:pt x="25805" y="35148"/>
                        <a:pt x="25805" y="32033"/>
                        <a:pt x="24470" y="30254"/>
                      </a:cubicBezTo>
                      <a:lnTo>
                        <a:pt x="18241" y="24025"/>
                      </a:lnTo>
                      <a:lnTo>
                        <a:pt x="45380" y="24025"/>
                      </a:lnTo>
                      <a:cubicBezTo>
                        <a:pt x="48050" y="24025"/>
                        <a:pt x="50274" y="21801"/>
                        <a:pt x="50274" y="19131"/>
                      </a:cubicBezTo>
                      <a:cubicBezTo>
                        <a:pt x="50274" y="16462"/>
                        <a:pt x="48050" y="14237"/>
                        <a:pt x="45380" y="14237"/>
                      </a:cubicBezTo>
                      <a:lnTo>
                        <a:pt x="18241" y="14237"/>
                      </a:lnTo>
                      <a:lnTo>
                        <a:pt x="24470" y="8009"/>
                      </a:lnTo>
                      <a:cubicBezTo>
                        <a:pt x="25805" y="6229"/>
                        <a:pt x="25805" y="3115"/>
                        <a:pt x="24470" y="1335"/>
                      </a:cubicBezTo>
                      <a:cubicBezTo>
                        <a:pt x="23580" y="445"/>
                        <a:pt x="22245" y="0"/>
                        <a:pt x="20966" y="0"/>
                      </a:cubicBez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sp>
              <p:nvSpPr>
                <p:cNvPr id="42" name="Google Shape;24333;p962">
                  <a:extLst>
                    <a:ext uri="{FF2B5EF4-FFF2-40B4-BE49-F238E27FC236}">
                      <a16:creationId xmlns:a16="http://schemas.microsoft.com/office/drawing/2014/main" xmlns="" id="{A4C126F7-8DDE-4021-835C-82064F2659D4}"/>
                    </a:ext>
                  </a:extLst>
                </p:cNvPr>
                <p:cNvSpPr/>
                <p:nvPr/>
              </p:nvSpPr>
              <p:spPr>
                <a:xfrm flipH="1">
                  <a:off x="3303854" y="1198659"/>
                  <a:ext cx="22825" cy="16739"/>
                </a:xfrm>
                <a:custGeom>
                  <a:avLst/>
                  <a:gdLst/>
                  <a:ahLst/>
                  <a:cxnLst/>
                  <a:rect l="l" t="t" r="r" b="b"/>
                  <a:pathLst>
                    <a:path w="13348" h="9789" extrusionOk="0">
                      <a:moveTo>
                        <a:pt x="4895" y="0"/>
                      </a:moveTo>
                      <a:cubicBezTo>
                        <a:pt x="2225" y="0"/>
                        <a:pt x="1" y="2225"/>
                        <a:pt x="1" y="4894"/>
                      </a:cubicBezTo>
                      <a:cubicBezTo>
                        <a:pt x="1" y="7564"/>
                        <a:pt x="2225" y="9788"/>
                        <a:pt x="4895" y="9788"/>
                      </a:cubicBezTo>
                      <a:lnTo>
                        <a:pt x="8009" y="9788"/>
                      </a:lnTo>
                      <a:cubicBezTo>
                        <a:pt x="11123" y="9788"/>
                        <a:pt x="13348" y="7564"/>
                        <a:pt x="13348" y="4894"/>
                      </a:cubicBezTo>
                      <a:cubicBezTo>
                        <a:pt x="13348" y="2225"/>
                        <a:pt x="11123" y="0"/>
                        <a:pt x="8009" y="0"/>
                      </a:cubicBez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sp>
              <p:nvSpPr>
                <p:cNvPr id="43" name="Google Shape;24334;p962">
                  <a:extLst>
                    <a:ext uri="{FF2B5EF4-FFF2-40B4-BE49-F238E27FC236}">
                      <a16:creationId xmlns:a16="http://schemas.microsoft.com/office/drawing/2014/main" xmlns="" id="{4CB7CC2D-9CB8-48FA-9D92-7DB35B45F554}"/>
                    </a:ext>
                  </a:extLst>
                </p:cNvPr>
                <p:cNvSpPr/>
                <p:nvPr/>
              </p:nvSpPr>
              <p:spPr>
                <a:xfrm flipH="1">
                  <a:off x="3276454" y="1199421"/>
                  <a:ext cx="17500" cy="15978"/>
                </a:xfrm>
                <a:custGeom>
                  <a:avLst/>
                  <a:gdLst/>
                  <a:ahLst/>
                  <a:cxnLst/>
                  <a:rect l="l" t="t" r="r" b="b"/>
                  <a:pathLst>
                    <a:path w="10234" h="9344" extrusionOk="0">
                      <a:moveTo>
                        <a:pt x="5340" y="0"/>
                      </a:moveTo>
                      <a:cubicBezTo>
                        <a:pt x="2225" y="0"/>
                        <a:pt x="1" y="2225"/>
                        <a:pt x="1" y="4449"/>
                      </a:cubicBezTo>
                      <a:cubicBezTo>
                        <a:pt x="1" y="7119"/>
                        <a:pt x="2225" y="9343"/>
                        <a:pt x="5340" y="9343"/>
                      </a:cubicBezTo>
                      <a:cubicBezTo>
                        <a:pt x="8009" y="9343"/>
                        <a:pt x="10233" y="7119"/>
                        <a:pt x="10233" y="4449"/>
                      </a:cubicBezTo>
                      <a:cubicBezTo>
                        <a:pt x="10233" y="2225"/>
                        <a:pt x="8009" y="0"/>
                        <a:pt x="5340" y="0"/>
                      </a:cubicBez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sp>
              <p:nvSpPr>
                <p:cNvPr id="44" name="Google Shape;24335;p962">
                  <a:extLst>
                    <a:ext uri="{FF2B5EF4-FFF2-40B4-BE49-F238E27FC236}">
                      <a16:creationId xmlns:a16="http://schemas.microsoft.com/office/drawing/2014/main" xmlns="" id="{53CF5793-3665-47C2-AE49-44F8DA5716C5}"/>
                    </a:ext>
                  </a:extLst>
                </p:cNvPr>
                <p:cNvSpPr/>
                <p:nvPr/>
              </p:nvSpPr>
              <p:spPr>
                <a:xfrm flipH="1">
                  <a:off x="3250600" y="1111901"/>
                  <a:ext cx="86731" cy="64667"/>
                </a:xfrm>
                <a:custGeom>
                  <a:avLst/>
                  <a:gdLst/>
                  <a:ahLst/>
                  <a:cxnLst/>
                  <a:rect l="l" t="t" r="r" b="b"/>
                  <a:pathLst>
                    <a:path w="50720" h="37817" extrusionOk="0">
                      <a:moveTo>
                        <a:pt x="29419" y="0"/>
                      </a:moveTo>
                      <a:cubicBezTo>
                        <a:pt x="28140" y="0"/>
                        <a:pt x="26917" y="445"/>
                        <a:pt x="26249" y="1335"/>
                      </a:cubicBezTo>
                      <a:cubicBezTo>
                        <a:pt x="24470" y="2670"/>
                        <a:pt x="24470" y="6229"/>
                        <a:pt x="26249" y="8008"/>
                      </a:cubicBezTo>
                      <a:lnTo>
                        <a:pt x="32033" y="13792"/>
                      </a:lnTo>
                      <a:lnTo>
                        <a:pt x="4894" y="13792"/>
                      </a:lnTo>
                      <a:cubicBezTo>
                        <a:pt x="2225" y="13792"/>
                        <a:pt x="0" y="16017"/>
                        <a:pt x="0" y="19131"/>
                      </a:cubicBezTo>
                      <a:cubicBezTo>
                        <a:pt x="0" y="21800"/>
                        <a:pt x="2225" y="24025"/>
                        <a:pt x="4894" y="24025"/>
                      </a:cubicBezTo>
                      <a:lnTo>
                        <a:pt x="32033" y="24025"/>
                      </a:lnTo>
                      <a:lnTo>
                        <a:pt x="26249" y="30254"/>
                      </a:lnTo>
                      <a:cubicBezTo>
                        <a:pt x="24470" y="31588"/>
                        <a:pt x="24470" y="35148"/>
                        <a:pt x="26249" y="36482"/>
                      </a:cubicBezTo>
                      <a:cubicBezTo>
                        <a:pt x="26917" y="37372"/>
                        <a:pt x="28140" y="37817"/>
                        <a:pt x="29419" y="37817"/>
                      </a:cubicBezTo>
                      <a:cubicBezTo>
                        <a:pt x="30699" y="37817"/>
                        <a:pt x="32033" y="37372"/>
                        <a:pt x="32923" y="36482"/>
                      </a:cubicBezTo>
                      <a:lnTo>
                        <a:pt x="50719" y="19131"/>
                      </a:lnTo>
                      <a:lnTo>
                        <a:pt x="32923" y="1335"/>
                      </a:lnTo>
                      <a:cubicBezTo>
                        <a:pt x="32033" y="445"/>
                        <a:pt x="30699" y="0"/>
                        <a:pt x="29419" y="0"/>
                      </a:cubicBez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sp>
              <p:nvSpPr>
                <p:cNvPr id="45" name="Google Shape;24336;p962">
                  <a:extLst>
                    <a:ext uri="{FF2B5EF4-FFF2-40B4-BE49-F238E27FC236}">
                      <a16:creationId xmlns:a16="http://schemas.microsoft.com/office/drawing/2014/main" xmlns="" id="{1778A8EB-8DBA-4E86-B05E-7B4B18560F9A}"/>
                    </a:ext>
                  </a:extLst>
                </p:cNvPr>
                <p:cNvSpPr/>
                <p:nvPr/>
              </p:nvSpPr>
              <p:spPr>
                <a:xfrm flipH="1">
                  <a:off x="3349514" y="1135493"/>
                  <a:ext cx="22825" cy="17498"/>
                </a:xfrm>
                <a:custGeom>
                  <a:avLst/>
                  <a:gdLst/>
                  <a:ahLst/>
                  <a:cxnLst/>
                  <a:rect l="l" t="t" r="r" b="b"/>
                  <a:pathLst>
                    <a:path w="13348" h="10233" extrusionOk="0">
                      <a:moveTo>
                        <a:pt x="4894" y="0"/>
                      </a:moveTo>
                      <a:cubicBezTo>
                        <a:pt x="2225" y="0"/>
                        <a:pt x="0" y="2225"/>
                        <a:pt x="0" y="5339"/>
                      </a:cubicBezTo>
                      <a:cubicBezTo>
                        <a:pt x="0" y="8008"/>
                        <a:pt x="2225" y="10233"/>
                        <a:pt x="4894" y="10233"/>
                      </a:cubicBezTo>
                      <a:lnTo>
                        <a:pt x="8009" y="10233"/>
                      </a:lnTo>
                      <a:cubicBezTo>
                        <a:pt x="11123" y="10233"/>
                        <a:pt x="13348" y="8008"/>
                        <a:pt x="13348" y="5339"/>
                      </a:cubicBezTo>
                      <a:cubicBezTo>
                        <a:pt x="13348" y="2225"/>
                        <a:pt x="11123" y="0"/>
                        <a:pt x="8009" y="0"/>
                      </a:cubicBez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sp>
              <p:nvSpPr>
                <p:cNvPr id="46" name="Google Shape;24337;p962">
                  <a:extLst>
                    <a:ext uri="{FF2B5EF4-FFF2-40B4-BE49-F238E27FC236}">
                      <a16:creationId xmlns:a16="http://schemas.microsoft.com/office/drawing/2014/main" xmlns="" id="{1BE4A226-7A18-49FE-85B4-2B980CD994ED}"/>
                    </a:ext>
                  </a:extLst>
                </p:cNvPr>
                <p:cNvSpPr/>
                <p:nvPr/>
              </p:nvSpPr>
              <p:spPr>
                <a:xfrm flipH="1">
                  <a:off x="3382998" y="1137014"/>
                  <a:ext cx="15978" cy="16739"/>
                </a:xfrm>
                <a:custGeom>
                  <a:avLst/>
                  <a:gdLst/>
                  <a:ahLst/>
                  <a:cxnLst/>
                  <a:rect l="l" t="t" r="r" b="b"/>
                  <a:pathLst>
                    <a:path w="9344" h="9789" extrusionOk="0">
                      <a:moveTo>
                        <a:pt x="4895" y="1"/>
                      </a:moveTo>
                      <a:cubicBezTo>
                        <a:pt x="2225" y="1"/>
                        <a:pt x="1" y="2225"/>
                        <a:pt x="1" y="4895"/>
                      </a:cubicBezTo>
                      <a:cubicBezTo>
                        <a:pt x="1" y="7564"/>
                        <a:pt x="2225" y="9789"/>
                        <a:pt x="4895" y="9789"/>
                      </a:cubicBezTo>
                      <a:cubicBezTo>
                        <a:pt x="7119" y="9344"/>
                        <a:pt x="9344" y="7564"/>
                        <a:pt x="9344" y="4895"/>
                      </a:cubicBezTo>
                      <a:cubicBezTo>
                        <a:pt x="9344" y="2225"/>
                        <a:pt x="7119" y="1"/>
                        <a:pt x="4895" y="1"/>
                      </a:cubicBezTo>
                      <a:close/>
                    </a:path>
                  </a:pathLst>
                </a:custGeom>
                <a:solidFill>
                  <a:schemeClr val="tx2"/>
                </a:solidFill>
                <a:ln>
                  <a:noFill/>
                </a:ln>
              </p:spPr>
              <p:txBody>
                <a:bodyPr spcFirstLastPara="1" wrap="square" lIns="68569" tIns="68569" rIns="68569" bIns="68569" anchor="ctr" anchorCtr="0">
                  <a:noAutofit/>
                </a:bodyPr>
                <a:lstStyle/>
                <a:p>
                  <a:pPr algn="ctr" defTabSz="685766">
                    <a:buClr>
                      <a:srgbClr val="41B6E6"/>
                    </a:buClr>
                    <a:buSzPts val="1400"/>
                    <a:defRPr/>
                  </a:pPr>
                  <a:endParaRPr sz="1050" kern="0">
                    <a:solidFill>
                      <a:srgbClr val="000000"/>
                    </a:solidFill>
                    <a:latin typeface="Arial"/>
                    <a:ea typeface="Arial"/>
                    <a:cs typeface="Arial"/>
                    <a:sym typeface="Arial"/>
                  </a:endParaRPr>
                </a:p>
              </p:txBody>
            </p:sp>
          </p:grpSp>
        </p:grpSp>
      </p:grpSp>
      <p:sp>
        <p:nvSpPr>
          <p:cNvPr id="57" name="Google Shape;24315;p962">
            <a:extLst>
              <a:ext uri="{FF2B5EF4-FFF2-40B4-BE49-F238E27FC236}">
                <a16:creationId xmlns:a16="http://schemas.microsoft.com/office/drawing/2014/main" xmlns="" id="{59B87C8C-A01F-4F79-8DFB-51374C70F4F0}"/>
              </a:ext>
            </a:extLst>
          </p:cNvPr>
          <p:cNvSpPr txBox="1"/>
          <p:nvPr/>
        </p:nvSpPr>
        <p:spPr>
          <a:xfrm>
            <a:off x="4598455" y="2919277"/>
            <a:ext cx="2107145" cy="624340"/>
          </a:xfrm>
          <a:prstGeom prst="rect">
            <a:avLst/>
          </a:prstGeom>
          <a:noFill/>
          <a:ln>
            <a:noFill/>
          </a:ln>
        </p:spPr>
        <p:txBody>
          <a:bodyPr spcFirstLastPara="1" wrap="square" lIns="68569" tIns="68569" rIns="68569" bIns="68569" anchor="ctr" anchorCtr="0">
            <a:noAutofit/>
          </a:bodyPr>
          <a:lstStyle/>
          <a:p>
            <a:pPr lvl="0" algn="ctr">
              <a:buClr>
                <a:srgbClr val="41B6E6"/>
              </a:buClr>
              <a:buSzPts val="1200"/>
              <a:defRPr/>
            </a:pPr>
            <a:r>
              <a:rPr lang="es-419" sz="1400" spc="-20" dirty="0">
                <a:solidFill>
                  <a:schemeClr val="tx2"/>
                </a:solidFill>
                <a:latin typeface="Arial"/>
                <a:sym typeface="Arial"/>
              </a:rPr>
              <a:t>Simplifique las operaciones y reduzca </a:t>
            </a:r>
            <a:br>
              <a:rPr lang="es-419" sz="1400" spc="-20" dirty="0">
                <a:solidFill>
                  <a:schemeClr val="tx2"/>
                </a:solidFill>
                <a:latin typeface="Arial"/>
                <a:sym typeface="Arial"/>
              </a:rPr>
            </a:br>
            <a:r>
              <a:rPr lang="es-419" sz="1400" spc="-20" dirty="0">
                <a:solidFill>
                  <a:schemeClr val="tx2"/>
                </a:solidFill>
                <a:latin typeface="Arial"/>
                <a:sym typeface="Arial"/>
              </a:rPr>
              <a:t>el riesgo empresarial</a:t>
            </a:r>
          </a:p>
        </p:txBody>
      </p:sp>
      <p:sp>
        <p:nvSpPr>
          <p:cNvPr id="58" name="Google Shape;24315;p962">
            <a:extLst>
              <a:ext uri="{FF2B5EF4-FFF2-40B4-BE49-F238E27FC236}">
                <a16:creationId xmlns:a16="http://schemas.microsoft.com/office/drawing/2014/main" xmlns="" id="{103A510A-495F-4E3E-ADDF-DE3A72A12103}"/>
              </a:ext>
            </a:extLst>
          </p:cNvPr>
          <p:cNvSpPr txBox="1"/>
          <p:nvPr/>
        </p:nvSpPr>
        <p:spPr>
          <a:xfrm>
            <a:off x="2486163" y="2931785"/>
            <a:ext cx="1972915" cy="599322"/>
          </a:xfrm>
          <a:prstGeom prst="rect">
            <a:avLst/>
          </a:prstGeom>
          <a:noFill/>
          <a:ln>
            <a:noFill/>
          </a:ln>
        </p:spPr>
        <p:txBody>
          <a:bodyPr spcFirstLastPara="1" wrap="square" lIns="68569" tIns="68569" rIns="68569" bIns="68569" anchor="ctr" anchorCtr="0">
            <a:noAutofit/>
          </a:bodyPr>
          <a:lstStyle/>
          <a:p>
            <a:pPr lvl="0" algn="ctr">
              <a:buClr>
                <a:srgbClr val="41B6E6"/>
              </a:buClr>
              <a:buSzPts val="1200"/>
              <a:defRPr/>
            </a:pPr>
            <a:r>
              <a:rPr lang="es-419" sz="1400" spc="-20" dirty="0">
                <a:solidFill>
                  <a:schemeClr val="tx2"/>
                </a:solidFill>
                <a:latin typeface="Arial"/>
                <a:sym typeface="Arial"/>
              </a:rPr>
              <a:t>Soluciones diseñadas en conjunto con VMware</a:t>
            </a:r>
          </a:p>
        </p:txBody>
      </p:sp>
      <p:sp>
        <p:nvSpPr>
          <p:cNvPr id="59" name="Google Shape;24315;p962">
            <a:extLst>
              <a:ext uri="{FF2B5EF4-FFF2-40B4-BE49-F238E27FC236}">
                <a16:creationId xmlns:a16="http://schemas.microsoft.com/office/drawing/2014/main" xmlns="" id="{7B8578EF-7E98-4B68-9564-9F728E10319B}"/>
              </a:ext>
            </a:extLst>
          </p:cNvPr>
          <p:cNvSpPr txBox="1"/>
          <p:nvPr/>
        </p:nvSpPr>
        <p:spPr>
          <a:xfrm>
            <a:off x="6758036" y="2866556"/>
            <a:ext cx="1924387" cy="729782"/>
          </a:xfrm>
          <a:prstGeom prst="rect">
            <a:avLst/>
          </a:prstGeom>
          <a:noFill/>
          <a:ln>
            <a:noFill/>
          </a:ln>
        </p:spPr>
        <p:txBody>
          <a:bodyPr spcFirstLastPara="1" wrap="square" lIns="68569" tIns="68569" rIns="68569" bIns="68569" anchor="ctr" anchorCtr="0">
            <a:noAutofit/>
          </a:bodyPr>
          <a:lstStyle/>
          <a:p>
            <a:pPr lvl="0" algn="ctr">
              <a:buClr>
                <a:srgbClr val="41B6E6"/>
              </a:buClr>
              <a:buSzPts val="1200"/>
              <a:defRPr/>
            </a:pPr>
            <a:r>
              <a:rPr lang="es-419" sz="1400" spc="-20" dirty="0">
                <a:solidFill>
                  <a:schemeClr val="tx2"/>
                </a:solidFill>
                <a:latin typeface="Arial"/>
                <a:sym typeface="Arial"/>
              </a:rPr>
              <a:t>Soluciones confiables respaldadas por </a:t>
            </a:r>
            <a:br>
              <a:rPr lang="es-419" sz="1400" spc="-20" dirty="0">
                <a:solidFill>
                  <a:schemeClr val="tx2"/>
                </a:solidFill>
                <a:latin typeface="Arial"/>
                <a:sym typeface="Arial"/>
              </a:rPr>
            </a:br>
            <a:r>
              <a:rPr lang="es-419" sz="1400" spc="-20" dirty="0">
                <a:solidFill>
                  <a:schemeClr val="tx2"/>
                </a:solidFill>
                <a:latin typeface="Arial"/>
                <a:sym typeface="Arial"/>
              </a:rPr>
              <a:t>Dell Technologies</a:t>
            </a:r>
          </a:p>
        </p:txBody>
      </p:sp>
      <p:sp>
        <p:nvSpPr>
          <p:cNvPr id="60" name="Google Shape;10509;p398">
            <a:extLst>
              <a:ext uri="{FF2B5EF4-FFF2-40B4-BE49-F238E27FC236}">
                <a16:creationId xmlns:a16="http://schemas.microsoft.com/office/drawing/2014/main" xmlns="" id="{680D1CB6-6A9E-45FF-9184-08A6AF7A23CF}"/>
              </a:ext>
            </a:extLst>
          </p:cNvPr>
          <p:cNvSpPr txBox="1"/>
          <p:nvPr/>
        </p:nvSpPr>
        <p:spPr>
          <a:xfrm>
            <a:off x="2753015" y="2266038"/>
            <a:ext cx="1472529" cy="361371"/>
          </a:xfrm>
          <a:prstGeom prst="rect">
            <a:avLst/>
          </a:prstGeom>
          <a:noFill/>
          <a:ln>
            <a:noFill/>
          </a:ln>
        </p:spPr>
        <p:txBody>
          <a:bodyPr spcFirstLastPara="1" wrap="square" lIns="68550" tIns="68550" rIns="68550" bIns="68550" anchor="t" anchorCtr="0">
            <a:noAutofit/>
          </a:bodyPr>
          <a:lstStyle>
            <a:defPPr>
              <a:defRPr lang="en-US"/>
            </a:defPPr>
            <a:lvl1pPr marR="0" lvl="0" indent="0" algn="ctr" fontAlgn="auto">
              <a:lnSpc>
                <a:spcPct val="100000"/>
              </a:lnSpc>
              <a:spcBef>
                <a:spcPts val="0"/>
              </a:spcBef>
              <a:spcAft>
                <a:spcPts val="0"/>
              </a:spcAft>
              <a:buClr>
                <a:srgbClr val="006990"/>
              </a:buClr>
              <a:buSzPts val="325"/>
              <a:buFont typeface="Arial"/>
              <a:buNone/>
              <a:tabLst/>
              <a:defRPr kumimoji="0" sz="1600" b="0" i="0" u="none" strike="noStrike" cap="none" spc="0" normalizeH="0" baseline="0">
                <a:ln>
                  <a:noFill/>
                </a:ln>
                <a:solidFill>
                  <a:schemeClr val="accent6">
                    <a:lumMod val="40000"/>
                    <a:lumOff val="60000"/>
                  </a:schemeClr>
                </a:solidFill>
                <a:effectLst/>
                <a:uLnTx/>
                <a:uFillTx/>
                <a:latin typeface="Arial" panose="020B0604020202020204" pitchFamily="34" charset="0"/>
              </a:defRPr>
            </a:lvl1pPr>
          </a:lstStyle>
          <a:p>
            <a:r>
              <a:rPr lang="es-419" sz="1500" b="1">
                <a:solidFill>
                  <a:srgbClr val="F2AF00"/>
                </a:solidFill>
                <a:sym typeface="Arial"/>
              </a:rPr>
              <a:t>Integración transparente</a:t>
            </a:r>
          </a:p>
        </p:txBody>
      </p:sp>
      <p:sp>
        <p:nvSpPr>
          <p:cNvPr id="61" name="Google Shape;10509;p398">
            <a:extLst>
              <a:ext uri="{FF2B5EF4-FFF2-40B4-BE49-F238E27FC236}">
                <a16:creationId xmlns:a16="http://schemas.microsoft.com/office/drawing/2014/main" xmlns="" id="{72FD1269-CB12-459D-ADD8-B55D5C646903}"/>
              </a:ext>
            </a:extLst>
          </p:cNvPr>
          <p:cNvSpPr txBox="1"/>
          <p:nvPr/>
        </p:nvSpPr>
        <p:spPr>
          <a:xfrm>
            <a:off x="669186" y="2266038"/>
            <a:ext cx="1472529" cy="361371"/>
          </a:xfrm>
          <a:prstGeom prst="rect">
            <a:avLst/>
          </a:prstGeom>
          <a:noFill/>
          <a:ln>
            <a:noFill/>
          </a:ln>
        </p:spPr>
        <p:txBody>
          <a:bodyPr spcFirstLastPara="1" wrap="square" lIns="68550" tIns="68550" rIns="68550" bIns="68550" anchor="t" anchorCtr="0">
            <a:noAutofit/>
          </a:bodyPr>
          <a:lstStyle>
            <a:defPPr>
              <a:defRPr lang="en-US"/>
            </a:defPPr>
            <a:lvl1pPr marR="0" lvl="0" indent="0" algn="ctr" fontAlgn="auto">
              <a:lnSpc>
                <a:spcPct val="100000"/>
              </a:lnSpc>
              <a:spcBef>
                <a:spcPts val="0"/>
              </a:spcBef>
              <a:spcAft>
                <a:spcPts val="0"/>
              </a:spcAft>
              <a:buClr>
                <a:srgbClr val="006990"/>
              </a:buClr>
              <a:buSzPts val="325"/>
              <a:buFont typeface="Arial"/>
              <a:buNone/>
              <a:tabLst/>
              <a:defRPr kumimoji="0" sz="1600" b="0" i="0" u="none" strike="noStrike" cap="none" spc="0" normalizeH="0" baseline="0">
                <a:ln>
                  <a:noFill/>
                </a:ln>
                <a:solidFill>
                  <a:schemeClr val="accent6">
                    <a:lumMod val="40000"/>
                    <a:lumOff val="60000"/>
                  </a:schemeClr>
                </a:solidFill>
                <a:effectLst/>
                <a:uLnTx/>
                <a:uFillTx/>
                <a:latin typeface="Arial" panose="020B0604020202020204" pitchFamily="34" charset="0"/>
              </a:defRPr>
            </a:lvl1pPr>
          </a:lstStyle>
          <a:p>
            <a:r>
              <a:rPr lang="es-419" sz="1500" b="1">
                <a:solidFill>
                  <a:srgbClr val="F2AF00"/>
                </a:solidFill>
                <a:sym typeface="Arial"/>
              </a:rPr>
              <a:t>Bajo costo </a:t>
            </a:r>
            <a:br>
              <a:rPr lang="es-419" sz="1500" b="1">
                <a:solidFill>
                  <a:srgbClr val="F2AF00"/>
                </a:solidFill>
                <a:sym typeface="Arial"/>
              </a:rPr>
            </a:br>
            <a:r>
              <a:rPr lang="es-419" sz="1500" b="1">
                <a:solidFill>
                  <a:srgbClr val="F2AF00"/>
                </a:solidFill>
                <a:sym typeface="Arial"/>
              </a:rPr>
              <a:t>de protección</a:t>
            </a:r>
          </a:p>
        </p:txBody>
      </p:sp>
      <p:sp>
        <p:nvSpPr>
          <p:cNvPr id="62" name="Google Shape;10509;p398">
            <a:extLst>
              <a:ext uri="{FF2B5EF4-FFF2-40B4-BE49-F238E27FC236}">
                <a16:creationId xmlns:a16="http://schemas.microsoft.com/office/drawing/2014/main" xmlns="" id="{05294C0B-61A7-4DB4-84F8-EE4BD14742AB}"/>
              </a:ext>
            </a:extLst>
          </p:cNvPr>
          <p:cNvSpPr txBox="1"/>
          <p:nvPr/>
        </p:nvSpPr>
        <p:spPr>
          <a:xfrm>
            <a:off x="4724400" y="2266038"/>
            <a:ext cx="1698183" cy="361371"/>
          </a:xfrm>
          <a:prstGeom prst="rect">
            <a:avLst/>
          </a:prstGeom>
          <a:noFill/>
          <a:ln>
            <a:noFill/>
          </a:ln>
        </p:spPr>
        <p:txBody>
          <a:bodyPr spcFirstLastPara="1" wrap="square" lIns="68550" tIns="68550" rIns="68550" bIns="68550" anchor="t" anchorCtr="0">
            <a:noAutofit/>
          </a:bodyPr>
          <a:lstStyle>
            <a:defPPr>
              <a:defRPr lang="en-US"/>
            </a:defPPr>
            <a:lvl1pPr marR="0" lvl="0" indent="0" algn="ctr" fontAlgn="auto">
              <a:lnSpc>
                <a:spcPct val="100000"/>
              </a:lnSpc>
              <a:spcBef>
                <a:spcPts val="0"/>
              </a:spcBef>
              <a:spcAft>
                <a:spcPts val="0"/>
              </a:spcAft>
              <a:buClr>
                <a:srgbClr val="006990"/>
              </a:buClr>
              <a:buSzPts val="325"/>
              <a:buFont typeface="Arial"/>
              <a:buNone/>
              <a:tabLst/>
              <a:defRPr kumimoji="0" sz="1600" b="0" i="0" u="none" strike="noStrike" cap="none" spc="0" normalizeH="0" baseline="0">
                <a:ln>
                  <a:noFill/>
                </a:ln>
                <a:solidFill>
                  <a:schemeClr val="accent6">
                    <a:lumMod val="40000"/>
                    <a:lumOff val="60000"/>
                  </a:schemeClr>
                </a:solidFill>
                <a:effectLst/>
                <a:uLnTx/>
                <a:uFillTx/>
                <a:latin typeface="Arial" panose="020B0604020202020204" pitchFamily="34" charset="0"/>
              </a:defRPr>
            </a:lvl1pPr>
          </a:lstStyle>
          <a:p>
            <a:r>
              <a:rPr lang="es-419" sz="1500" b="1" dirty="0">
                <a:solidFill>
                  <a:srgbClr val="F2AF00"/>
                </a:solidFill>
                <a:sym typeface="Arial"/>
              </a:rPr>
              <a:t>Automatización en toda la pila</a:t>
            </a:r>
          </a:p>
        </p:txBody>
      </p:sp>
      <p:sp>
        <p:nvSpPr>
          <p:cNvPr id="63" name="Google Shape;10509;p398">
            <a:extLst>
              <a:ext uri="{FF2B5EF4-FFF2-40B4-BE49-F238E27FC236}">
                <a16:creationId xmlns:a16="http://schemas.microsoft.com/office/drawing/2014/main" xmlns="" id="{938131AE-EFBE-42B2-A43D-0910099F6797}"/>
              </a:ext>
            </a:extLst>
          </p:cNvPr>
          <p:cNvSpPr txBox="1"/>
          <p:nvPr/>
        </p:nvSpPr>
        <p:spPr>
          <a:xfrm>
            <a:off x="6961484" y="2266038"/>
            <a:ext cx="1472529" cy="361371"/>
          </a:xfrm>
          <a:prstGeom prst="rect">
            <a:avLst/>
          </a:prstGeom>
          <a:noFill/>
          <a:ln>
            <a:noFill/>
          </a:ln>
        </p:spPr>
        <p:txBody>
          <a:bodyPr spcFirstLastPara="1" wrap="square" lIns="68550" tIns="68550" rIns="68550" bIns="68550" anchor="t" anchorCtr="0">
            <a:noAutofit/>
          </a:bodyPr>
          <a:lstStyle>
            <a:defPPr>
              <a:defRPr lang="en-US"/>
            </a:defPPr>
            <a:lvl1pPr marR="0" lvl="0" indent="0" algn="ctr" fontAlgn="auto">
              <a:lnSpc>
                <a:spcPct val="100000"/>
              </a:lnSpc>
              <a:spcBef>
                <a:spcPts val="0"/>
              </a:spcBef>
              <a:spcAft>
                <a:spcPts val="0"/>
              </a:spcAft>
              <a:buClr>
                <a:srgbClr val="006990"/>
              </a:buClr>
              <a:buSzPts val="325"/>
              <a:buFont typeface="Arial"/>
              <a:buNone/>
              <a:tabLst/>
              <a:defRPr kumimoji="0" sz="1600" b="0" i="0" u="none" strike="noStrike" cap="none" spc="0" normalizeH="0" baseline="0">
                <a:ln>
                  <a:noFill/>
                </a:ln>
                <a:solidFill>
                  <a:schemeClr val="accent6">
                    <a:lumMod val="40000"/>
                    <a:lumOff val="60000"/>
                  </a:schemeClr>
                </a:solidFill>
                <a:effectLst/>
                <a:uLnTx/>
                <a:uFillTx/>
                <a:latin typeface="Arial" panose="020B0604020202020204" pitchFamily="34" charset="0"/>
              </a:defRPr>
            </a:lvl1pPr>
          </a:lstStyle>
          <a:p>
            <a:r>
              <a:rPr lang="es-419" sz="1500" b="1">
                <a:solidFill>
                  <a:srgbClr val="F2AF00"/>
                </a:solidFill>
                <a:sym typeface="Arial"/>
              </a:rPr>
              <a:t>Solución probada</a:t>
            </a:r>
          </a:p>
        </p:txBody>
      </p:sp>
      <p:cxnSp>
        <p:nvCxnSpPr>
          <p:cNvPr id="64" name="Straight Connector 63">
            <a:extLst>
              <a:ext uri="{FF2B5EF4-FFF2-40B4-BE49-F238E27FC236}">
                <a16:creationId xmlns:a16="http://schemas.microsoft.com/office/drawing/2014/main" xmlns="" id="{1B0C0A5B-57CB-4BC3-B9B3-4E2FEDC9E450}"/>
              </a:ext>
            </a:extLst>
          </p:cNvPr>
          <p:cNvCxnSpPr>
            <a:cxnSpLocks/>
          </p:cNvCxnSpPr>
          <p:nvPr/>
        </p:nvCxnSpPr>
        <p:spPr>
          <a:xfrm flipV="1">
            <a:off x="2433542" y="1484529"/>
            <a:ext cx="0" cy="21259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693AC3D-11BB-486A-BDBF-7AE12A0847D5}"/>
              </a:ext>
            </a:extLst>
          </p:cNvPr>
          <p:cNvCxnSpPr>
            <a:cxnSpLocks/>
          </p:cNvCxnSpPr>
          <p:nvPr/>
        </p:nvCxnSpPr>
        <p:spPr>
          <a:xfrm flipV="1">
            <a:off x="4490947" y="1433961"/>
            <a:ext cx="0" cy="21259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DC74C1A4-23F9-4330-8943-AF0FA817B2B3}"/>
              </a:ext>
            </a:extLst>
          </p:cNvPr>
          <p:cNvCxnSpPr>
            <a:cxnSpLocks/>
          </p:cNvCxnSpPr>
          <p:nvPr/>
        </p:nvCxnSpPr>
        <p:spPr>
          <a:xfrm flipV="1">
            <a:off x="6689075" y="1448400"/>
            <a:ext cx="0" cy="21259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Google Shape;24315;p962">
            <a:extLst>
              <a:ext uri="{FF2B5EF4-FFF2-40B4-BE49-F238E27FC236}">
                <a16:creationId xmlns:a16="http://schemas.microsoft.com/office/drawing/2014/main" xmlns="" id="{3FAB438F-34AF-4ACC-B6B8-6DE86C53DF1F}"/>
              </a:ext>
            </a:extLst>
          </p:cNvPr>
          <p:cNvSpPr txBox="1"/>
          <p:nvPr/>
        </p:nvSpPr>
        <p:spPr>
          <a:xfrm>
            <a:off x="447900" y="2931785"/>
            <a:ext cx="1972915" cy="599322"/>
          </a:xfrm>
          <a:prstGeom prst="rect">
            <a:avLst/>
          </a:prstGeom>
          <a:noFill/>
          <a:ln>
            <a:noFill/>
          </a:ln>
        </p:spPr>
        <p:txBody>
          <a:bodyPr spcFirstLastPara="1" wrap="square" lIns="68569" tIns="68569" rIns="68569" bIns="68569" anchor="ctr" anchorCtr="0">
            <a:noAutofit/>
          </a:bodyPr>
          <a:lstStyle/>
          <a:p>
            <a:pPr lvl="0" algn="ctr">
              <a:buClr>
                <a:srgbClr val="41B6E6"/>
              </a:buClr>
              <a:buSzPts val="1200"/>
              <a:defRPr/>
            </a:pPr>
            <a:r>
              <a:rPr lang="es-419" sz="1400" dirty="0">
                <a:solidFill>
                  <a:schemeClr val="tx2"/>
                </a:solidFill>
                <a:latin typeface="Arial"/>
                <a:sym typeface="Arial"/>
              </a:rPr>
              <a:t>La arquitectura</a:t>
            </a:r>
            <a:br>
              <a:rPr lang="es-419" sz="1400" dirty="0">
                <a:solidFill>
                  <a:schemeClr val="tx2"/>
                </a:solidFill>
                <a:latin typeface="Arial"/>
                <a:sym typeface="Arial"/>
              </a:rPr>
            </a:br>
            <a:r>
              <a:rPr lang="es-419" sz="1400" dirty="0">
                <a:solidFill>
                  <a:schemeClr val="tx2"/>
                </a:solidFill>
                <a:latin typeface="Arial"/>
                <a:sym typeface="Arial"/>
              </a:rPr>
              <a:t>es importante</a:t>
            </a:r>
          </a:p>
        </p:txBody>
      </p:sp>
    </p:spTree>
    <p:extLst>
      <p:ext uri="{BB962C8B-B14F-4D97-AF65-F5344CB8AC3E}">
        <p14:creationId xmlns:p14="http://schemas.microsoft.com/office/powerpoint/2010/main" val="158095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anim calcmode="lin" valueType="num">
                                      <p:cBhvr>
                                        <p:cTn id="40" dur="1000" fill="hold"/>
                                        <p:tgtEl>
                                          <p:spTgt spid="57"/>
                                        </p:tgtEl>
                                        <p:attrNameLst>
                                          <p:attrName>ppt_x</p:attrName>
                                        </p:attrNameLst>
                                      </p:cBhvr>
                                      <p:tavLst>
                                        <p:tav tm="0">
                                          <p:val>
                                            <p:strVal val="#ppt_x"/>
                                          </p:val>
                                        </p:tav>
                                        <p:tav tm="100000">
                                          <p:val>
                                            <p:strVal val="#ppt_x"/>
                                          </p:val>
                                        </p:tav>
                                      </p:tavLst>
                                    </p:anim>
                                    <p:anim calcmode="lin" valueType="num">
                                      <p:cBhvr>
                                        <p:cTn id="41" dur="1000" fill="hold"/>
                                        <p:tgtEl>
                                          <p:spTgt spid="5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1000"/>
                                        <p:tgtEl>
                                          <p:spTgt spid="63"/>
                                        </p:tgtEl>
                                      </p:cBhvr>
                                    </p:animEffect>
                                    <p:anim calcmode="lin" valueType="num">
                                      <p:cBhvr>
                                        <p:cTn id="57" dur="1000" fill="hold"/>
                                        <p:tgtEl>
                                          <p:spTgt spid="63"/>
                                        </p:tgtEl>
                                        <p:attrNameLst>
                                          <p:attrName>ppt_x</p:attrName>
                                        </p:attrNameLst>
                                      </p:cBhvr>
                                      <p:tavLst>
                                        <p:tav tm="0">
                                          <p:val>
                                            <p:strVal val="#ppt_x"/>
                                          </p:val>
                                        </p:tav>
                                        <p:tav tm="100000">
                                          <p:val>
                                            <p:strVal val="#ppt_x"/>
                                          </p:val>
                                        </p:tav>
                                      </p:tavLst>
                                    </p:anim>
                                    <p:anim calcmode="lin" valueType="num">
                                      <p:cBhvr>
                                        <p:cTn id="58" dur="1000" fill="hold"/>
                                        <p:tgtEl>
                                          <p:spTgt spid="6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2"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43A249A-9B98-403E-BD81-786F05CBAA39}"/>
              </a:ext>
            </a:extLst>
          </p:cNvPr>
          <p:cNvGrpSpPr/>
          <p:nvPr/>
        </p:nvGrpSpPr>
        <p:grpSpPr>
          <a:xfrm>
            <a:off x="144587" y="971550"/>
            <a:ext cx="4651527" cy="3886201"/>
            <a:chOff x="54021" y="814529"/>
            <a:chExt cx="4742094" cy="3961867"/>
          </a:xfrm>
        </p:grpSpPr>
        <p:cxnSp>
          <p:nvCxnSpPr>
            <p:cNvPr id="27" name="Straight Connector 26">
              <a:extLst>
                <a:ext uri="{FF2B5EF4-FFF2-40B4-BE49-F238E27FC236}">
                  <a16:creationId xmlns:a16="http://schemas.microsoft.com/office/drawing/2014/main" xmlns="" id="{F51F7A88-0C5D-4C6A-8926-78B7A926897E}"/>
                </a:ext>
              </a:extLst>
            </p:cNvPr>
            <p:cNvCxnSpPr>
              <a:cxnSpLocks/>
            </p:cNvCxnSpPr>
            <p:nvPr/>
          </p:nvCxnSpPr>
          <p:spPr>
            <a:xfrm flipV="1">
              <a:off x="1854793" y="2057758"/>
              <a:ext cx="0" cy="658178"/>
            </a:xfrm>
            <a:prstGeom prst="line">
              <a:avLst/>
            </a:prstGeom>
            <a:ln w="6350" cmpd="sng">
              <a:solidFill>
                <a:schemeClr val="tx2">
                  <a:alpha val="30000"/>
                </a:schemeClr>
              </a:solidFill>
            </a:ln>
            <a:effectLst/>
          </p:spPr>
          <p:style>
            <a:lnRef idx="2">
              <a:schemeClr val="accent1"/>
            </a:lnRef>
            <a:fillRef idx="0">
              <a:schemeClr val="accent1"/>
            </a:fillRef>
            <a:effectRef idx="1">
              <a:schemeClr val="accent1"/>
            </a:effectRef>
            <a:fontRef idx="minor">
              <a:schemeClr val="tx1"/>
            </a:fontRef>
          </p:style>
        </p:cxnSp>
        <p:pic>
          <p:nvPicPr>
            <p:cNvPr id="69" name="Picture 68">
              <a:extLst>
                <a:ext uri="{FF2B5EF4-FFF2-40B4-BE49-F238E27FC236}">
                  <a16:creationId xmlns:a16="http://schemas.microsoft.com/office/drawing/2014/main" xmlns="" id="{14511C27-F43E-479D-8308-42208D5687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1" y="814529"/>
              <a:ext cx="3038137" cy="2486457"/>
            </a:xfrm>
            <a:prstGeom prst="rect">
              <a:avLst/>
            </a:prstGeom>
          </p:spPr>
        </p:pic>
        <p:sp>
          <p:nvSpPr>
            <p:cNvPr id="5" name="Rectangle 4">
              <a:extLst>
                <a:ext uri="{FF2B5EF4-FFF2-40B4-BE49-F238E27FC236}">
                  <a16:creationId xmlns:a16="http://schemas.microsoft.com/office/drawing/2014/main" xmlns="" id="{CB0DBD3B-34D8-4BDF-BD60-1DCCC3F4B221}"/>
                </a:ext>
              </a:extLst>
            </p:cNvPr>
            <p:cNvSpPr/>
            <p:nvPr/>
          </p:nvSpPr>
          <p:spPr>
            <a:xfrm>
              <a:off x="228600" y="2072337"/>
              <a:ext cx="2684154" cy="423571"/>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rgbClr val="000000"/>
                </a:solidFill>
                <a:latin typeface="Arial"/>
              </a:endParaRPr>
            </a:p>
          </p:txBody>
        </p:sp>
        <p:pic>
          <p:nvPicPr>
            <p:cNvPr id="18" name="Picture 17">
              <a:extLst>
                <a:ext uri="{FF2B5EF4-FFF2-40B4-BE49-F238E27FC236}">
                  <a16:creationId xmlns:a16="http://schemas.microsoft.com/office/drawing/2014/main" xmlns="" id="{AD1D246C-2819-4945-8895-9B08B17A57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929499"/>
              <a:ext cx="2684157" cy="1142838"/>
            </a:xfrm>
            <a:prstGeom prst="rect">
              <a:avLst/>
            </a:prstGeom>
          </p:spPr>
        </p:pic>
        <p:grpSp>
          <p:nvGrpSpPr>
            <p:cNvPr id="19" name="Group 18">
              <a:extLst>
                <a:ext uri="{FF2B5EF4-FFF2-40B4-BE49-F238E27FC236}">
                  <a16:creationId xmlns:a16="http://schemas.microsoft.com/office/drawing/2014/main" xmlns="" id="{83826651-F755-4440-B5BF-699C6B2AF593}"/>
                </a:ext>
              </a:extLst>
            </p:cNvPr>
            <p:cNvGrpSpPr/>
            <p:nvPr/>
          </p:nvGrpSpPr>
          <p:grpSpPr>
            <a:xfrm>
              <a:off x="71716" y="1350794"/>
              <a:ext cx="4724399" cy="3425602"/>
              <a:chOff x="-152400" y="1160591"/>
              <a:chExt cx="4724399" cy="3425602"/>
            </a:xfrm>
          </p:grpSpPr>
          <p:grpSp>
            <p:nvGrpSpPr>
              <p:cNvPr id="20" name="Group 19">
                <a:extLst>
                  <a:ext uri="{FF2B5EF4-FFF2-40B4-BE49-F238E27FC236}">
                    <a16:creationId xmlns:a16="http://schemas.microsoft.com/office/drawing/2014/main" xmlns="" id="{34EFACF7-F3EC-4EEA-BB4E-4B8E947A77E3}"/>
                  </a:ext>
                </a:extLst>
              </p:cNvPr>
              <p:cNvGrpSpPr/>
              <p:nvPr/>
            </p:nvGrpSpPr>
            <p:grpSpPr>
              <a:xfrm>
                <a:off x="-152400" y="1160591"/>
                <a:ext cx="4724399" cy="3425602"/>
                <a:chOff x="-152400" y="1160591"/>
                <a:chExt cx="4724399" cy="3425602"/>
              </a:xfrm>
            </p:grpSpPr>
            <p:sp>
              <p:nvSpPr>
                <p:cNvPr id="22" name="Oval 21">
                  <a:extLst>
                    <a:ext uri="{FF2B5EF4-FFF2-40B4-BE49-F238E27FC236}">
                      <a16:creationId xmlns:a16="http://schemas.microsoft.com/office/drawing/2014/main" xmlns="" id="{52FDF40E-7D14-48E9-B2CF-89BB1091938E}"/>
                    </a:ext>
                  </a:extLst>
                </p:cNvPr>
                <p:cNvSpPr/>
                <p:nvPr/>
              </p:nvSpPr>
              <p:spPr>
                <a:xfrm>
                  <a:off x="-152400" y="4045292"/>
                  <a:ext cx="4724399" cy="387859"/>
                </a:xfrm>
                <a:prstGeom prst="ellipse">
                  <a:avLst/>
                </a:prstGeom>
                <a:gradFill flip="none" rotWithShape="1">
                  <a:gsLst>
                    <a:gs pos="0">
                      <a:schemeClr val="accent1"/>
                    </a:gs>
                    <a:gs pos="100000">
                      <a:schemeClr val="accent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rgbClr val="000000"/>
                    </a:solidFill>
                    <a:latin typeface="Arial"/>
                  </a:endParaRPr>
                </a:p>
              </p:txBody>
            </p:sp>
            <p:cxnSp>
              <p:nvCxnSpPr>
                <p:cNvPr id="23" name="Straight Connector 22">
                  <a:extLst>
                    <a:ext uri="{FF2B5EF4-FFF2-40B4-BE49-F238E27FC236}">
                      <a16:creationId xmlns:a16="http://schemas.microsoft.com/office/drawing/2014/main" xmlns="" id="{27DF8911-CC49-43AC-B57E-DB32E8C53725}"/>
                    </a:ext>
                  </a:extLst>
                </p:cNvPr>
                <p:cNvCxnSpPr>
                  <a:cxnSpLocks/>
                </p:cNvCxnSpPr>
                <p:nvPr/>
              </p:nvCxnSpPr>
              <p:spPr>
                <a:xfrm flipV="1">
                  <a:off x="2725260" y="2817020"/>
                  <a:ext cx="0" cy="906775"/>
                </a:xfrm>
                <a:prstGeom prst="line">
                  <a:avLst/>
                </a:prstGeom>
                <a:ln w="6350" cmpd="sng">
                  <a:solidFill>
                    <a:schemeClr val="tx2">
                      <a:alpha val="3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xmlns="" id="{3A4EDFE4-D815-4E0F-B73B-6906B02B8C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259" y="1160591"/>
                  <a:ext cx="4280534" cy="3425602"/>
                </a:xfrm>
                <a:prstGeom prst="rect">
                  <a:avLst/>
                </a:prstGeom>
              </p:spPr>
            </p:pic>
          </p:grpSp>
          <p:pic>
            <p:nvPicPr>
              <p:cNvPr id="21" name="Picture 2" descr="image008">
                <a:extLst>
                  <a:ext uri="{FF2B5EF4-FFF2-40B4-BE49-F238E27FC236}">
                    <a16:creationId xmlns:a16="http://schemas.microsoft.com/office/drawing/2014/main" xmlns="" id="{1866D428-BC07-41B8-95A4-CE1DD25C33B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8216" y="1322337"/>
                <a:ext cx="3781799" cy="206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a:extLst>
              <a:ext uri="{FF2B5EF4-FFF2-40B4-BE49-F238E27FC236}">
                <a16:creationId xmlns:a16="http://schemas.microsoft.com/office/drawing/2014/main" xmlns="" id="{C262987F-D55D-4AE8-BA3E-BACFADF87876}"/>
              </a:ext>
            </a:extLst>
          </p:cNvPr>
          <p:cNvSpPr>
            <a:spLocks noGrp="1"/>
          </p:cNvSpPr>
          <p:nvPr>
            <p:ph type="title"/>
          </p:nvPr>
        </p:nvSpPr>
        <p:spPr>
          <a:prstGeom prst="rect">
            <a:avLst/>
          </a:prstGeom>
        </p:spPr>
        <p:txBody>
          <a:bodyPr/>
          <a:lstStyle/>
          <a:p>
            <a:r>
              <a:rPr lang="es-419"/>
              <a:t>Administración y protección de máquinas virtuales</a:t>
            </a:r>
          </a:p>
        </p:txBody>
      </p:sp>
      <p:sp>
        <p:nvSpPr>
          <p:cNvPr id="4" name="Subtitle 3">
            <a:extLst>
              <a:ext uri="{FF2B5EF4-FFF2-40B4-BE49-F238E27FC236}">
                <a16:creationId xmlns:a16="http://schemas.microsoft.com/office/drawing/2014/main" xmlns="" id="{E20F2E58-6DF5-42AD-B004-CB772BDF6D28}"/>
              </a:ext>
            </a:extLst>
          </p:cNvPr>
          <p:cNvSpPr>
            <a:spLocks noGrp="1"/>
          </p:cNvSpPr>
          <p:nvPr>
            <p:ph type="subTitle" idx="1"/>
          </p:nvPr>
        </p:nvSpPr>
        <p:spPr>
          <a:prstGeom prst="rect">
            <a:avLst/>
          </a:prstGeom>
        </p:spPr>
        <p:txBody>
          <a:bodyPr/>
          <a:lstStyle/>
          <a:p>
            <a:pPr marL="0" indent="0">
              <a:buNone/>
            </a:pPr>
            <a:r>
              <a:rPr lang="es-419"/>
              <a:t>Simplificación del respaldo y la recuperación de los ambientes VMware</a:t>
            </a:r>
          </a:p>
        </p:txBody>
      </p:sp>
      <p:sp>
        <p:nvSpPr>
          <p:cNvPr id="7" name="Content Placeholder 6">
            <a:extLst>
              <a:ext uri="{FF2B5EF4-FFF2-40B4-BE49-F238E27FC236}">
                <a16:creationId xmlns:a16="http://schemas.microsoft.com/office/drawing/2014/main" xmlns="" id="{02542D14-5F4D-486A-947B-BD162BB74F83}"/>
              </a:ext>
            </a:extLst>
          </p:cNvPr>
          <p:cNvSpPr>
            <a:spLocks noGrp="1"/>
          </p:cNvSpPr>
          <p:nvPr>
            <p:ph idx="4294967295"/>
          </p:nvPr>
        </p:nvSpPr>
        <p:spPr>
          <a:xfrm>
            <a:off x="5132388" y="1047750"/>
            <a:ext cx="4011612" cy="3657600"/>
          </a:xfrm>
          <a:prstGeom prst="rect">
            <a:avLst/>
          </a:prstGeom>
        </p:spPr>
        <p:txBody>
          <a:bodyPr lIns="0" tIns="0" rIns="0" bIns="0" anchor="t"/>
          <a:lstStyle/>
          <a:p>
            <a:pPr marL="0" indent="0" defTabSz="685783">
              <a:spcBef>
                <a:spcPts val="600"/>
              </a:spcBef>
              <a:spcAft>
                <a:spcPts val="600"/>
              </a:spcAft>
              <a:buClrTx/>
              <a:buNone/>
            </a:pPr>
            <a:r>
              <a:rPr lang="es-419" sz="1600" dirty="0">
                <a:solidFill>
                  <a:schemeClr val="bg2"/>
                </a:solidFill>
                <a:latin typeface="Arial"/>
                <a:cs typeface="Arial"/>
              </a:rPr>
              <a:t>Solución orientada a las aplicaciones SQL </a:t>
            </a:r>
          </a:p>
          <a:p>
            <a:pPr marL="0" indent="0" defTabSz="685783">
              <a:spcBef>
                <a:spcPts val="600"/>
              </a:spcBef>
              <a:spcAft>
                <a:spcPts val="600"/>
              </a:spcAft>
              <a:buClrTx/>
              <a:buNone/>
            </a:pPr>
            <a:r>
              <a:rPr lang="es-419" sz="1600" dirty="0">
                <a:solidFill>
                  <a:schemeClr val="bg2"/>
                </a:solidFill>
              </a:rPr>
              <a:t>Respaldo de imágenes de VMware</a:t>
            </a:r>
          </a:p>
          <a:p>
            <a:pPr marL="0" indent="0" defTabSz="685783">
              <a:spcBef>
                <a:spcPts val="600"/>
              </a:spcBef>
              <a:spcAft>
                <a:spcPts val="600"/>
              </a:spcAft>
              <a:buClrTx/>
              <a:buNone/>
            </a:pPr>
            <a:r>
              <a:rPr lang="es-419" sz="1600" dirty="0">
                <a:solidFill>
                  <a:schemeClr val="bg2"/>
                </a:solidFill>
              </a:rPr>
              <a:t>Automatización de la infraestructura</a:t>
            </a:r>
          </a:p>
          <a:p>
            <a:pPr lvl="1" defTabSz="685783">
              <a:spcBef>
                <a:spcPts val="300"/>
              </a:spcBef>
              <a:spcAft>
                <a:spcPts val="600"/>
              </a:spcAft>
              <a:buClrTx/>
              <a:buFont typeface="Arial" panose="020B0604020202020204" pitchFamily="34" charset="0"/>
              <a:buChar char="•"/>
            </a:pPr>
            <a:r>
              <a:rPr lang="es-419" sz="1100" spc="-20" dirty="0">
                <a:solidFill>
                  <a:schemeClr val="bg2"/>
                </a:solidFill>
              </a:rPr>
              <a:t>Restauración instantánea de las imágenes de VMware</a:t>
            </a:r>
          </a:p>
          <a:p>
            <a:pPr lvl="1" defTabSz="685783">
              <a:spcBef>
                <a:spcPts val="300"/>
              </a:spcBef>
              <a:spcAft>
                <a:spcPts val="600"/>
              </a:spcAft>
              <a:buClrTx/>
              <a:buFont typeface="Arial" panose="020B0604020202020204" pitchFamily="34" charset="0"/>
              <a:buChar char="•"/>
            </a:pPr>
            <a:r>
              <a:rPr lang="es-419" sz="1100" dirty="0">
                <a:solidFill>
                  <a:schemeClr val="bg2"/>
                </a:solidFill>
                <a:latin typeface="Arial"/>
                <a:cs typeface="Arial"/>
              </a:rPr>
              <a:t>Descubra las máquinas virtuales por atributos </a:t>
            </a:r>
            <a:br>
              <a:rPr lang="es-419" sz="1100" dirty="0">
                <a:solidFill>
                  <a:schemeClr val="bg2"/>
                </a:solidFill>
                <a:latin typeface="Arial"/>
                <a:cs typeface="Arial"/>
              </a:rPr>
            </a:br>
            <a:r>
              <a:rPr lang="es-419" sz="1100" dirty="0">
                <a:solidFill>
                  <a:schemeClr val="bg2"/>
                </a:solidFill>
                <a:latin typeface="Arial"/>
                <a:cs typeface="Arial"/>
              </a:rPr>
              <a:t>(por ej.: etiquetas)</a:t>
            </a:r>
          </a:p>
          <a:p>
            <a:pPr lvl="1" defTabSz="685783">
              <a:spcBef>
                <a:spcPts val="300"/>
              </a:spcBef>
              <a:spcAft>
                <a:spcPts val="600"/>
              </a:spcAft>
              <a:buClrTx/>
              <a:buFont typeface="Arial" panose="020B0604020202020204" pitchFamily="34" charset="0"/>
              <a:buChar char="•"/>
            </a:pPr>
            <a:r>
              <a:rPr lang="es-419" sz="1100" dirty="0">
                <a:solidFill>
                  <a:schemeClr val="bg2"/>
                </a:solidFill>
              </a:rPr>
              <a:t>Implementación (</a:t>
            </a:r>
            <a:r>
              <a:rPr lang="es-419" sz="1100" dirty="0" err="1">
                <a:solidFill>
                  <a:schemeClr val="bg2"/>
                </a:solidFill>
              </a:rPr>
              <a:t>proxies</a:t>
            </a:r>
            <a:r>
              <a:rPr lang="es-419" sz="1100" dirty="0">
                <a:solidFill>
                  <a:schemeClr val="bg2"/>
                </a:solidFill>
              </a:rPr>
              <a:t>, mercado, SDDC)</a:t>
            </a:r>
          </a:p>
          <a:p>
            <a:pPr marL="0" indent="0" defTabSz="685783">
              <a:spcBef>
                <a:spcPts val="600"/>
              </a:spcBef>
              <a:spcAft>
                <a:spcPts val="600"/>
              </a:spcAft>
              <a:buClrTx/>
              <a:buNone/>
            </a:pPr>
            <a:r>
              <a:rPr lang="es-419" sz="1600" dirty="0">
                <a:solidFill>
                  <a:schemeClr val="bg2"/>
                </a:solidFill>
              </a:rPr>
              <a:t>Replicación continua</a:t>
            </a:r>
          </a:p>
          <a:p>
            <a:pPr marL="628015" lvl="1" indent="-285750" defTabSz="685783">
              <a:spcBef>
                <a:spcPts val="300"/>
              </a:spcBef>
              <a:spcAft>
                <a:spcPts val="600"/>
              </a:spcAft>
              <a:buClrTx/>
              <a:buFont typeface="Arial" panose="020B0604020202020204" pitchFamily="34" charset="0"/>
              <a:buChar char="•"/>
            </a:pPr>
            <a:r>
              <a:rPr lang="es-419" sz="1100" dirty="0">
                <a:solidFill>
                  <a:schemeClr val="bg2"/>
                </a:solidFill>
              </a:rPr>
              <a:t>Recuperación a cualquier punto en el tiempo</a:t>
            </a:r>
          </a:p>
          <a:p>
            <a:pPr marL="0" indent="0" defTabSz="685783">
              <a:spcBef>
                <a:spcPts val="600"/>
              </a:spcBef>
              <a:spcAft>
                <a:spcPts val="600"/>
              </a:spcAft>
              <a:buClrTx/>
              <a:buNone/>
            </a:pPr>
            <a:r>
              <a:rPr lang="es-419" sz="1600" dirty="0">
                <a:solidFill>
                  <a:schemeClr val="bg2"/>
                </a:solidFill>
              </a:rPr>
              <a:t>Integración nativa de </a:t>
            </a:r>
            <a:r>
              <a:rPr lang="es-419" sz="1600" dirty="0" err="1">
                <a:solidFill>
                  <a:schemeClr val="bg2"/>
                </a:solidFill>
              </a:rPr>
              <a:t>vSphere</a:t>
            </a:r>
            <a:endParaRPr lang="es-419" sz="1600" dirty="0">
              <a:solidFill>
                <a:schemeClr val="bg2"/>
              </a:solidFill>
            </a:endParaRPr>
          </a:p>
          <a:p>
            <a:pPr marL="628015" lvl="1" indent="-285750" defTabSz="685783">
              <a:spcBef>
                <a:spcPts val="300"/>
              </a:spcBef>
              <a:spcAft>
                <a:spcPts val="600"/>
              </a:spcAft>
              <a:buClrTx/>
              <a:buFont typeface="Arial" panose="020B0604020202020204" pitchFamily="34" charset="0"/>
              <a:buChar char="•"/>
            </a:pPr>
            <a:r>
              <a:rPr lang="es-419" sz="1100" dirty="0">
                <a:solidFill>
                  <a:schemeClr val="bg2"/>
                </a:solidFill>
              </a:rPr>
              <a:t>Respaldo y restauraciones con autoservicio</a:t>
            </a:r>
          </a:p>
          <a:p>
            <a:pPr marL="628015" lvl="1" indent="-285750" defTabSz="685783">
              <a:spcBef>
                <a:spcPts val="300"/>
              </a:spcBef>
              <a:spcAft>
                <a:spcPts val="600"/>
              </a:spcAft>
              <a:buClrTx/>
              <a:buFont typeface="Arial" panose="020B0604020202020204" pitchFamily="34" charset="0"/>
              <a:buChar char="•"/>
            </a:pPr>
            <a:r>
              <a:rPr lang="es-419" sz="1100" dirty="0">
                <a:solidFill>
                  <a:schemeClr val="bg2"/>
                </a:solidFill>
                <a:latin typeface="Arial"/>
                <a:cs typeface="Arial"/>
              </a:rPr>
              <a:t>Simplifica la administración para </a:t>
            </a:r>
            <a:r>
              <a:rPr lang="es-419" sz="1100" dirty="0" err="1">
                <a:solidFill>
                  <a:schemeClr val="bg2"/>
                </a:solidFill>
                <a:latin typeface="Arial"/>
                <a:cs typeface="Arial"/>
              </a:rPr>
              <a:t>vAdmins</a:t>
            </a:r>
            <a:r>
              <a:rPr lang="es-419" sz="1100" dirty="0">
                <a:solidFill>
                  <a:schemeClr val="bg2"/>
                </a:solidFill>
                <a:latin typeface="Arial"/>
                <a:cs typeface="Arial"/>
              </a:rPr>
              <a:t> </a:t>
            </a:r>
          </a:p>
        </p:txBody>
      </p:sp>
      <p:sp>
        <p:nvSpPr>
          <p:cNvPr id="40" name="Content Placeholder 30">
            <a:extLst>
              <a:ext uri="{FF2B5EF4-FFF2-40B4-BE49-F238E27FC236}">
                <a16:creationId xmlns:a16="http://schemas.microsoft.com/office/drawing/2014/main" xmlns="" id="{86D08C70-29F7-4393-A8B4-D3501F2F4421}"/>
              </a:ext>
            </a:extLst>
          </p:cNvPr>
          <p:cNvSpPr txBox="1">
            <a:spLocks/>
          </p:cNvSpPr>
          <p:nvPr/>
        </p:nvSpPr>
        <p:spPr>
          <a:xfrm>
            <a:off x="347509" y="3620856"/>
            <a:ext cx="2343686" cy="1294044"/>
          </a:xfrm>
          <a:prstGeom prst="rect">
            <a:avLst/>
          </a:prstGeom>
        </p:spPr>
        <p:txBody>
          <a:bodyPr lIns="0" tIns="34289" rIns="68579" bIns="34289"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89">
              <a:spcBef>
                <a:spcPts val="0"/>
              </a:spcBef>
              <a:spcAft>
                <a:spcPts val="600"/>
              </a:spcAft>
              <a:buNone/>
            </a:pPr>
            <a:endParaRPr lang="en-US" sz="1800">
              <a:solidFill>
                <a:srgbClr val="444444"/>
              </a:solidFill>
              <a:latin typeface="Arial"/>
            </a:endParaRPr>
          </a:p>
        </p:txBody>
      </p:sp>
      <p:pic>
        <p:nvPicPr>
          <p:cNvPr id="25" name="Picture 24">
            <a:extLst>
              <a:ext uri="{FF2B5EF4-FFF2-40B4-BE49-F238E27FC236}">
                <a16:creationId xmlns:a16="http://schemas.microsoft.com/office/drawing/2014/main" xmlns="" id="{39F426FF-94DD-4C96-948D-AE28A0F8CDC3}"/>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3352800" y="3943350"/>
            <a:ext cx="934971" cy="152400"/>
          </a:xfrm>
          <a:prstGeom prst="rect">
            <a:avLst/>
          </a:prstGeom>
        </p:spPr>
      </p:pic>
    </p:spTree>
    <p:extLst>
      <p:ext uri="{BB962C8B-B14F-4D97-AF65-F5344CB8AC3E}">
        <p14:creationId xmlns:p14="http://schemas.microsoft.com/office/powerpoint/2010/main" val="334888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1E47FA8-95BA-4A70-B0BD-C88E7540FC00}"/>
              </a:ext>
            </a:extLst>
          </p:cNvPr>
          <p:cNvSpPr>
            <a:spLocks noGrp="1"/>
          </p:cNvSpPr>
          <p:nvPr>
            <p:ph type="title"/>
          </p:nvPr>
        </p:nvSpPr>
        <p:spPr/>
        <p:txBody>
          <a:bodyPr/>
          <a:lstStyle/>
          <a:p>
            <a:r>
              <a:rPr lang="es-419"/>
              <a:t>Creación de etiquetas de máquinas virtuales</a:t>
            </a:r>
          </a:p>
        </p:txBody>
      </p:sp>
      <p:sp>
        <p:nvSpPr>
          <p:cNvPr id="4" name="Content Placeholder 3">
            <a:extLst>
              <a:ext uri="{FF2B5EF4-FFF2-40B4-BE49-F238E27FC236}">
                <a16:creationId xmlns:a16="http://schemas.microsoft.com/office/drawing/2014/main" xmlns="" id="{419227E8-01FD-408C-9F61-00E47257A01D}"/>
              </a:ext>
            </a:extLst>
          </p:cNvPr>
          <p:cNvSpPr>
            <a:spLocks noGrp="1"/>
          </p:cNvSpPr>
          <p:nvPr>
            <p:ph idx="1"/>
          </p:nvPr>
        </p:nvSpPr>
        <p:spPr>
          <a:xfrm>
            <a:off x="5686202" y="964647"/>
            <a:ext cx="3457798" cy="3314700"/>
          </a:xfrm>
        </p:spPr>
        <p:txBody>
          <a:bodyPr/>
          <a:lstStyle/>
          <a:p>
            <a:pPr>
              <a:spcBef>
                <a:spcPts val="1000"/>
              </a:spcBef>
              <a:spcAft>
                <a:spcPts val="600"/>
              </a:spcAft>
              <a:buClr>
                <a:schemeClr val="tx2"/>
              </a:buClr>
            </a:pPr>
            <a:r>
              <a:rPr lang="es-419" sz="2200" dirty="0"/>
              <a:t>Automatiza el proceso </a:t>
            </a:r>
            <a:br>
              <a:rPr lang="es-419" sz="2200" dirty="0"/>
            </a:br>
            <a:r>
              <a:rPr lang="es-419" sz="2200" dirty="0"/>
              <a:t>de detección y respaldo</a:t>
            </a:r>
          </a:p>
          <a:p>
            <a:pPr>
              <a:spcBef>
                <a:spcPts val="600"/>
              </a:spcBef>
              <a:spcAft>
                <a:spcPts val="600"/>
              </a:spcAft>
              <a:buClr>
                <a:schemeClr val="tx2"/>
              </a:buClr>
            </a:pPr>
            <a:r>
              <a:rPr lang="es-419" sz="2200" spc="-20" dirty="0"/>
              <a:t>Etiquete pools de </a:t>
            </a:r>
            <a:br>
              <a:rPr lang="es-419" sz="2200" spc="-20" dirty="0"/>
            </a:br>
            <a:r>
              <a:rPr lang="es-419" sz="2200" spc="-20" dirty="0"/>
              <a:t>recursos + almacenes </a:t>
            </a:r>
            <a:br>
              <a:rPr lang="es-419" sz="2200" spc="-20" dirty="0"/>
            </a:br>
            <a:r>
              <a:rPr lang="es-419" sz="2200" spc="-20" dirty="0"/>
              <a:t>de datos</a:t>
            </a:r>
          </a:p>
          <a:p>
            <a:pPr>
              <a:spcBef>
                <a:spcPts val="600"/>
              </a:spcBef>
              <a:spcAft>
                <a:spcPts val="600"/>
              </a:spcAft>
              <a:buClr>
                <a:schemeClr val="tx2"/>
              </a:buClr>
            </a:pPr>
            <a:r>
              <a:rPr lang="es-419" sz="2200" spc="-20" dirty="0"/>
              <a:t>Las cargas de </a:t>
            </a:r>
            <a:br>
              <a:rPr lang="es-419" sz="2200" spc="-20" dirty="0"/>
            </a:br>
            <a:r>
              <a:rPr lang="es-419" sz="2200" spc="-20" dirty="0"/>
              <a:t>trabajo se protegen instantáneamente</a:t>
            </a:r>
          </a:p>
          <a:p>
            <a:pPr>
              <a:spcBef>
                <a:spcPts val="600"/>
              </a:spcBef>
              <a:spcAft>
                <a:spcPts val="600"/>
              </a:spcAft>
              <a:buClr>
                <a:schemeClr val="tx2"/>
              </a:buClr>
            </a:pPr>
            <a:r>
              <a:rPr lang="es-419" sz="2200" dirty="0"/>
              <a:t>Ahorre tiempo y energía</a:t>
            </a:r>
          </a:p>
        </p:txBody>
      </p:sp>
      <p:pic>
        <p:nvPicPr>
          <p:cNvPr id="5" name="Picture 4">
            <a:extLst>
              <a:ext uri="{FF2B5EF4-FFF2-40B4-BE49-F238E27FC236}">
                <a16:creationId xmlns:a16="http://schemas.microsoft.com/office/drawing/2014/main" xmlns="" id="{B056E19E-BADA-47CB-93E2-3B98BC0DE9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1171119"/>
            <a:ext cx="5158679" cy="2901756"/>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73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91913" y="2137817"/>
            <a:ext cx="1241687" cy="2415133"/>
          </a:xfrm>
          <a:prstGeom prst="roundRect">
            <a:avLst/>
          </a:prstGeom>
          <a:solidFill>
            <a:schemeClr val="accent1">
              <a:lumMod val="40000"/>
              <a:lumOff val="60000"/>
            </a:schemeClr>
          </a:solidFill>
          <a:ln w="28575" cmpd="sng">
            <a:solidFill>
              <a:schemeClr val="tx2"/>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 name="Rounded Rectangle 1"/>
          <p:cNvSpPr/>
          <p:nvPr/>
        </p:nvSpPr>
        <p:spPr>
          <a:xfrm>
            <a:off x="1196406" y="2316543"/>
            <a:ext cx="631654" cy="668215"/>
          </a:xfrm>
          <a:prstGeom prst="roundRect">
            <a:avLst/>
          </a:prstGeom>
          <a:solidFill>
            <a:schemeClr val="accent2">
              <a:lumMod val="40000"/>
              <a:lumOff val="60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Title 3"/>
          <p:cNvSpPr>
            <a:spLocks noGrp="1"/>
          </p:cNvSpPr>
          <p:nvPr>
            <p:ph type="title"/>
          </p:nvPr>
        </p:nvSpPr>
        <p:spPr>
          <a:xfrm>
            <a:off x="285750" y="57849"/>
            <a:ext cx="8572500" cy="732508"/>
          </a:xfrm>
        </p:spPr>
        <p:txBody>
          <a:bodyPr/>
          <a:lstStyle/>
          <a:p>
            <a:pPr>
              <a:lnSpc>
                <a:spcPct val="85000"/>
              </a:lnSpc>
            </a:pPr>
            <a:r>
              <a:rPr lang="es-419" dirty="0"/>
              <a:t>Las políticas dinámicas permiten una </a:t>
            </a:r>
            <a:br>
              <a:rPr lang="es-419" dirty="0"/>
            </a:br>
            <a:r>
              <a:rPr lang="es-419" dirty="0"/>
              <a:t>protección de VM “automática”</a:t>
            </a:r>
          </a:p>
        </p:txBody>
      </p:sp>
      <p:sp>
        <p:nvSpPr>
          <p:cNvPr id="5" name="Content Placeholder 4"/>
          <p:cNvSpPr>
            <a:spLocks noGrp="1"/>
          </p:cNvSpPr>
          <p:nvPr>
            <p:ph sz="quarter" idx="4294967295"/>
          </p:nvPr>
        </p:nvSpPr>
        <p:spPr>
          <a:xfrm>
            <a:off x="0" y="820738"/>
            <a:ext cx="7958138" cy="784225"/>
          </a:xfrm>
          <a:prstGeom prst="rect">
            <a:avLst/>
          </a:prstGeom>
        </p:spPr>
        <p:txBody>
          <a:bodyPr/>
          <a:lstStyle/>
          <a:p>
            <a:r>
              <a:rPr lang="es-ES" sz="1800" dirty="0">
                <a:solidFill>
                  <a:schemeClr val="bg2"/>
                </a:solidFill>
              </a:rPr>
              <a:t>La serie DP detecta automáticamente las nuevas máquinas virtuales</a:t>
            </a:r>
            <a:endParaRPr lang="es-419" sz="1800" dirty="0">
              <a:solidFill>
                <a:schemeClr val="bg2"/>
              </a:solidFill>
            </a:endParaRPr>
          </a:p>
          <a:p>
            <a:r>
              <a:rPr lang="es-419" sz="1800" dirty="0">
                <a:solidFill>
                  <a:schemeClr val="bg2"/>
                </a:solidFill>
              </a:rPr>
              <a:t>Políticas predefinidas asignadas automáticamente a la VM</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4031" y="2431857"/>
            <a:ext cx="396405" cy="396405"/>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4031" y="3410038"/>
            <a:ext cx="396405" cy="396405"/>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7864" y="3973944"/>
            <a:ext cx="396405" cy="396405"/>
          </a:xfrm>
          <a:prstGeom prst="rect">
            <a:avLst/>
          </a:prstGeom>
        </p:spPr>
      </p:pic>
      <p:sp>
        <p:nvSpPr>
          <p:cNvPr id="3" name="TextBox 2"/>
          <p:cNvSpPr txBox="1"/>
          <p:nvPr/>
        </p:nvSpPr>
        <p:spPr>
          <a:xfrm>
            <a:off x="6387510" y="2101469"/>
            <a:ext cx="3266389" cy="1908215"/>
          </a:xfrm>
          <a:prstGeom prst="rect">
            <a:avLst/>
          </a:prstGeom>
          <a:noFill/>
        </p:spPr>
        <p:txBody>
          <a:bodyPr wrap="square" lIns="0" tIns="0" rIns="0" bIns="0" rtlCol="0">
            <a:spAutoFit/>
          </a:bodyPr>
          <a:lstStyle/>
          <a:p>
            <a:r>
              <a:rPr lang="es-419" sz="1600" dirty="0">
                <a:solidFill>
                  <a:schemeClr val="bg2"/>
                </a:solidFill>
              </a:rPr>
              <a:t>Atributos admitidos</a:t>
            </a:r>
          </a:p>
          <a:p>
            <a:pPr marL="342900" indent="-169863">
              <a:buFont typeface="Arial" charset="0"/>
              <a:buChar char="•"/>
            </a:pPr>
            <a:r>
              <a:rPr lang="es-419" sz="1200" dirty="0">
                <a:solidFill>
                  <a:schemeClr val="bg2"/>
                </a:solidFill>
              </a:rPr>
              <a:t>Clústeres de DS</a:t>
            </a:r>
          </a:p>
          <a:p>
            <a:pPr marL="342900" indent="-169863">
              <a:buFont typeface="Arial" charset="0"/>
              <a:buChar char="•"/>
            </a:pPr>
            <a:r>
              <a:rPr lang="es-419" sz="1200" dirty="0">
                <a:solidFill>
                  <a:schemeClr val="bg2"/>
                </a:solidFill>
              </a:rPr>
              <a:t>Centro de datos</a:t>
            </a:r>
          </a:p>
          <a:p>
            <a:pPr marL="342900" indent="-169863">
              <a:buFont typeface="Arial" charset="0"/>
              <a:buChar char="•"/>
            </a:pPr>
            <a:r>
              <a:rPr lang="es-419" sz="1200" dirty="0">
                <a:solidFill>
                  <a:schemeClr val="bg2"/>
                </a:solidFill>
              </a:rPr>
              <a:t>Etiquetas</a:t>
            </a:r>
          </a:p>
          <a:p>
            <a:pPr marL="342900" indent="-169863">
              <a:buFont typeface="Arial" charset="0"/>
              <a:buChar char="•"/>
            </a:pPr>
            <a:r>
              <a:rPr lang="es-419" sz="1200" dirty="0" err="1">
                <a:solidFill>
                  <a:schemeClr val="bg2"/>
                </a:solidFill>
              </a:rPr>
              <a:t>VMname</a:t>
            </a:r>
            <a:endParaRPr lang="es-419" sz="1200" dirty="0">
              <a:solidFill>
                <a:schemeClr val="bg2"/>
              </a:solidFill>
            </a:endParaRPr>
          </a:p>
          <a:p>
            <a:pPr marL="342900" indent="-169863">
              <a:buFont typeface="Arial" charset="0"/>
              <a:buChar char="•"/>
            </a:pPr>
            <a:r>
              <a:rPr lang="es-419" sz="1200" dirty="0">
                <a:solidFill>
                  <a:schemeClr val="bg2"/>
                </a:solidFill>
              </a:rPr>
              <a:t>Almacén de datos</a:t>
            </a:r>
          </a:p>
          <a:p>
            <a:pPr marL="342900" indent="-169863">
              <a:buFont typeface="Arial" charset="0"/>
              <a:buChar char="•"/>
            </a:pPr>
            <a:r>
              <a:rPr lang="es-419" sz="1200" dirty="0" err="1">
                <a:solidFill>
                  <a:schemeClr val="bg2"/>
                </a:solidFill>
              </a:rPr>
              <a:t>VMfolder</a:t>
            </a:r>
            <a:endParaRPr lang="es-419" sz="1200" dirty="0">
              <a:solidFill>
                <a:schemeClr val="bg2"/>
              </a:solidFill>
            </a:endParaRPr>
          </a:p>
          <a:p>
            <a:pPr marL="342900" indent="-169863">
              <a:buFont typeface="Arial" charset="0"/>
              <a:buChar char="•"/>
            </a:pPr>
            <a:r>
              <a:rPr lang="es-419" sz="1200" dirty="0">
                <a:solidFill>
                  <a:schemeClr val="bg2"/>
                </a:solidFill>
              </a:rPr>
              <a:t>Grupo de recursos </a:t>
            </a:r>
            <a:br>
              <a:rPr lang="es-419" sz="1200" dirty="0">
                <a:solidFill>
                  <a:schemeClr val="bg2"/>
                </a:solidFill>
              </a:rPr>
            </a:br>
            <a:r>
              <a:rPr lang="es-419" sz="1200" dirty="0">
                <a:solidFill>
                  <a:schemeClr val="bg2"/>
                </a:solidFill>
              </a:rPr>
              <a:t>de máquinas virtuales</a:t>
            </a:r>
          </a:p>
          <a:p>
            <a:pPr marL="342900" indent="-169863">
              <a:buFont typeface="Arial" charset="0"/>
              <a:buChar char="•"/>
            </a:pPr>
            <a:r>
              <a:rPr lang="es-419" sz="1200" dirty="0" err="1">
                <a:solidFill>
                  <a:schemeClr val="bg2"/>
                </a:solidFill>
              </a:rPr>
              <a:t>vApp</a:t>
            </a:r>
            <a:endParaRPr lang="es-419" sz="1200" dirty="0">
              <a:solidFill>
                <a:schemeClr val="bg2"/>
              </a:solidFill>
            </a:endParaRPr>
          </a:p>
        </p:txBody>
      </p:sp>
      <p:sp>
        <p:nvSpPr>
          <p:cNvPr id="7" name="TextBox 6"/>
          <p:cNvSpPr txBox="1"/>
          <p:nvPr/>
        </p:nvSpPr>
        <p:spPr>
          <a:xfrm>
            <a:off x="2810579" y="3663126"/>
            <a:ext cx="2980621" cy="861774"/>
          </a:xfrm>
          <a:prstGeom prst="rect">
            <a:avLst/>
          </a:prstGeom>
          <a:noFill/>
        </p:spPr>
        <p:txBody>
          <a:bodyPr wrap="square" lIns="0" tIns="0" rIns="0" bIns="0" rtlCol="0">
            <a:spAutoFit/>
          </a:bodyPr>
          <a:lstStyle/>
          <a:p>
            <a:pPr marL="0"/>
            <a:r>
              <a:rPr lang="es-419" sz="1400" i="1" u="sng" dirty="0">
                <a:solidFill>
                  <a:schemeClr val="bg2"/>
                </a:solidFill>
              </a:rPr>
              <a:t>Director ejecutivo de políticas</a:t>
            </a:r>
            <a:r>
              <a:rPr lang="es-419" sz="1400" i="1" dirty="0">
                <a:solidFill>
                  <a:schemeClr val="bg2"/>
                </a:solidFill>
              </a:rPr>
              <a:t>:</a:t>
            </a:r>
          </a:p>
          <a:p>
            <a:pPr marL="0"/>
            <a:r>
              <a:rPr lang="es-419" sz="1400" i="1" dirty="0">
                <a:solidFill>
                  <a:schemeClr val="bg2"/>
                </a:solidFill>
              </a:rPr>
              <a:t>/clients/CEO/CEOData.dell.com</a:t>
            </a:r>
          </a:p>
          <a:p>
            <a:pPr marL="0"/>
            <a:r>
              <a:rPr lang="es-419" sz="1400" i="1" dirty="0">
                <a:solidFill>
                  <a:schemeClr val="bg2"/>
                </a:solidFill>
              </a:rPr>
              <a:t>Respaldo diario, retención de 7 años</a:t>
            </a:r>
          </a:p>
          <a:p>
            <a:pPr marL="0"/>
            <a:r>
              <a:rPr lang="es-419" sz="1400" i="1" dirty="0">
                <a:solidFill>
                  <a:schemeClr val="bg2"/>
                </a:solidFill>
              </a:rPr>
              <a:t>Replicar a DP-02</a:t>
            </a:r>
          </a:p>
        </p:txBody>
      </p:sp>
      <p:sp>
        <p:nvSpPr>
          <p:cNvPr id="8" name="TextBox 7"/>
          <p:cNvSpPr txBox="1"/>
          <p:nvPr/>
        </p:nvSpPr>
        <p:spPr>
          <a:xfrm>
            <a:off x="1019529" y="3111600"/>
            <a:ext cx="1114071" cy="123111"/>
          </a:xfrm>
          <a:prstGeom prst="rect">
            <a:avLst/>
          </a:prstGeom>
          <a:noFill/>
        </p:spPr>
        <p:txBody>
          <a:bodyPr wrap="square" lIns="0" tIns="0" rIns="0" bIns="0" rtlCol="0">
            <a:spAutoFit/>
          </a:bodyPr>
          <a:lstStyle/>
          <a:p>
            <a:pPr marL="0"/>
            <a:r>
              <a:rPr lang="es-419" sz="800">
                <a:solidFill>
                  <a:schemeClr val="bg2"/>
                </a:solidFill>
              </a:rPr>
              <a:t>CEODATA.Dell.com</a:t>
            </a:r>
          </a:p>
        </p:txBody>
      </p:sp>
      <p:sp>
        <p:nvSpPr>
          <p:cNvPr id="10" name="Rounded Rectangle 9"/>
          <p:cNvSpPr/>
          <p:nvPr/>
        </p:nvSpPr>
        <p:spPr>
          <a:xfrm>
            <a:off x="2778918" y="2373821"/>
            <a:ext cx="2707482" cy="519667"/>
          </a:xfrm>
          <a:prstGeom prst="roundRect">
            <a:avLst/>
          </a:prstGeom>
          <a:solidFill>
            <a:schemeClr val="tx2"/>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419" sz="1400">
                <a:solidFill>
                  <a:schemeClr val="bg2"/>
                </a:solidFill>
              </a:rPr>
              <a:t>VMname == “*CEO*”</a:t>
            </a:r>
          </a:p>
        </p:txBody>
      </p:sp>
      <p:sp>
        <p:nvSpPr>
          <p:cNvPr id="6" name="Oval 5"/>
          <p:cNvSpPr/>
          <p:nvPr/>
        </p:nvSpPr>
        <p:spPr>
          <a:xfrm>
            <a:off x="368845" y="1791667"/>
            <a:ext cx="405674" cy="370880"/>
          </a:xfrm>
          <a:prstGeom prst="ellipse">
            <a:avLst/>
          </a:prstGeom>
          <a:solidFill>
            <a:schemeClr val="accent2"/>
          </a:solidFill>
          <a:ln w="12700" cmpd="sng">
            <a:noFill/>
          </a:ln>
          <a:effectLst/>
        </p:spPr>
        <p:txBody>
          <a:bodyPr wrap="square" lIns="0" tIns="0" rIns="0" bIns="0" rtlCol="0" anchor="ctr">
            <a:noAutofit/>
          </a:bodyPr>
          <a:lstStyle/>
          <a:p>
            <a:pPr algn="ctr">
              <a:lnSpc>
                <a:spcPct val="90000"/>
              </a:lnSpc>
              <a:spcBef>
                <a:spcPts val="600"/>
              </a:spcBef>
              <a:spcAft>
                <a:spcPts val="0"/>
              </a:spcAft>
            </a:pPr>
            <a:r>
              <a:rPr lang="es-419" sz="2000">
                <a:solidFill>
                  <a:schemeClr val="tx2"/>
                </a:solidFill>
                <a:latin typeface="+mn-lt"/>
              </a:rPr>
              <a:t>1</a:t>
            </a:r>
          </a:p>
        </p:txBody>
      </p:sp>
      <p:sp>
        <p:nvSpPr>
          <p:cNvPr id="14" name="Oval 13"/>
          <p:cNvSpPr/>
          <p:nvPr/>
        </p:nvSpPr>
        <p:spPr>
          <a:xfrm>
            <a:off x="2810579" y="1808013"/>
            <a:ext cx="405674" cy="370880"/>
          </a:xfrm>
          <a:prstGeom prst="ellipse">
            <a:avLst/>
          </a:prstGeom>
          <a:solidFill>
            <a:schemeClr val="accent2"/>
          </a:solidFill>
          <a:ln w="12700" cmpd="sng">
            <a:noFill/>
          </a:ln>
          <a:effectLst/>
        </p:spPr>
        <p:txBody>
          <a:bodyPr wrap="square" lIns="0" tIns="0" rIns="0" bIns="0" rtlCol="0" anchor="ctr">
            <a:noAutofit/>
          </a:bodyPr>
          <a:lstStyle/>
          <a:p>
            <a:pPr algn="ctr">
              <a:lnSpc>
                <a:spcPct val="90000"/>
              </a:lnSpc>
              <a:spcBef>
                <a:spcPts val="600"/>
              </a:spcBef>
              <a:spcAft>
                <a:spcPts val="0"/>
              </a:spcAft>
            </a:pPr>
            <a:r>
              <a:rPr lang="es-419" sz="2000">
                <a:solidFill>
                  <a:schemeClr val="tx2"/>
                </a:solidFill>
                <a:latin typeface="+mn-lt"/>
              </a:rPr>
              <a:t>2</a:t>
            </a:r>
          </a:p>
        </p:txBody>
      </p:sp>
      <p:sp>
        <p:nvSpPr>
          <p:cNvPr id="16" name="Oval 15"/>
          <p:cNvSpPr/>
          <p:nvPr/>
        </p:nvSpPr>
        <p:spPr>
          <a:xfrm>
            <a:off x="2810579" y="3213214"/>
            <a:ext cx="405674" cy="370880"/>
          </a:xfrm>
          <a:prstGeom prst="ellipse">
            <a:avLst/>
          </a:prstGeom>
          <a:solidFill>
            <a:schemeClr val="accent2"/>
          </a:solidFill>
          <a:ln w="12700" cmpd="sng">
            <a:noFill/>
          </a:ln>
          <a:effectLst/>
        </p:spPr>
        <p:txBody>
          <a:bodyPr wrap="square" lIns="0" tIns="0" rIns="0" bIns="0" rtlCol="0" anchor="ctr">
            <a:noAutofit/>
          </a:bodyPr>
          <a:lstStyle/>
          <a:p>
            <a:pPr algn="ctr">
              <a:lnSpc>
                <a:spcPct val="90000"/>
              </a:lnSpc>
              <a:spcBef>
                <a:spcPts val="600"/>
              </a:spcBef>
              <a:spcAft>
                <a:spcPts val="0"/>
              </a:spcAft>
            </a:pPr>
            <a:r>
              <a:rPr lang="es-419" sz="2000">
                <a:solidFill>
                  <a:schemeClr val="tx2"/>
                </a:solidFill>
                <a:latin typeface="+mn-lt"/>
              </a:rPr>
              <a:t>3</a:t>
            </a:r>
          </a:p>
        </p:txBody>
      </p:sp>
      <p:sp>
        <p:nvSpPr>
          <p:cNvPr id="9" name="TextBox 8"/>
          <p:cNvSpPr txBox="1"/>
          <p:nvPr/>
        </p:nvSpPr>
        <p:spPr>
          <a:xfrm>
            <a:off x="3260542" y="1834237"/>
            <a:ext cx="2005663" cy="307777"/>
          </a:xfrm>
          <a:prstGeom prst="rect">
            <a:avLst/>
          </a:prstGeom>
          <a:noFill/>
        </p:spPr>
        <p:txBody>
          <a:bodyPr wrap="square" rtlCol="0">
            <a:spAutoFit/>
          </a:bodyPr>
          <a:lstStyle/>
          <a:p>
            <a:pPr>
              <a:spcBef>
                <a:spcPts val="0"/>
              </a:spcBef>
              <a:spcAft>
                <a:spcPts val="0"/>
              </a:spcAft>
              <a:buClr>
                <a:schemeClr val="bg1"/>
              </a:buClr>
            </a:pPr>
            <a:r>
              <a:rPr lang="es-419" sz="1400">
                <a:solidFill>
                  <a:schemeClr val="bg2"/>
                </a:solidFill>
                <a:latin typeface="+mn-lt"/>
              </a:rPr>
              <a:t>Política asignada</a:t>
            </a:r>
          </a:p>
        </p:txBody>
      </p:sp>
      <p:sp>
        <p:nvSpPr>
          <p:cNvPr id="17" name="TextBox 16"/>
          <p:cNvSpPr txBox="1"/>
          <p:nvPr/>
        </p:nvSpPr>
        <p:spPr>
          <a:xfrm>
            <a:off x="804916" y="1657350"/>
            <a:ext cx="2005663" cy="480131"/>
          </a:xfrm>
          <a:prstGeom prst="rect">
            <a:avLst/>
          </a:prstGeom>
          <a:noFill/>
        </p:spPr>
        <p:txBody>
          <a:bodyPr wrap="square" rtlCol="0">
            <a:spAutoFit/>
          </a:bodyPr>
          <a:lstStyle/>
          <a:p>
            <a:pPr>
              <a:lnSpc>
                <a:spcPct val="90000"/>
              </a:lnSpc>
              <a:spcBef>
                <a:spcPts val="0"/>
              </a:spcBef>
              <a:spcAft>
                <a:spcPts val="0"/>
              </a:spcAft>
              <a:buClr>
                <a:schemeClr val="bg1"/>
              </a:buClr>
            </a:pPr>
            <a:r>
              <a:rPr lang="es-419" sz="1400">
                <a:solidFill>
                  <a:schemeClr val="bg2"/>
                </a:solidFill>
                <a:latin typeface="+mn-lt"/>
              </a:rPr>
              <a:t>Nueva máquina </a:t>
            </a:r>
            <a:br>
              <a:rPr lang="es-419" sz="1400">
                <a:solidFill>
                  <a:schemeClr val="bg2"/>
                </a:solidFill>
                <a:latin typeface="+mn-lt"/>
              </a:rPr>
            </a:br>
            <a:r>
              <a:rPr lang="es-419" sz="1400">
                <a:solidFill>
                  <a:schemeClr val="bg2"/>
                </a:solidFill>
                <a:latin typeface="+mn-lt"/>
              </a:rPr>
              <a:t>virtual detectada</a:t>
            </a:r>
          </a:p>
        </p:txBody>
      </p:sp>
      <p:sp>
        <p:nvSpPr>
          <p:cNvPr id="18" name="TextBox 17"/>
          <p:cNvSpPr txBox="1"/>
          <p:nvPr/>
        </p:nvSpPr>
        <p:spPr>
          <a:xfrm>
            <a:off x="3260541" y="3258530"/>
            <a:ext cx="2005663" cy="307777"/>
          </a:xfrm>
          <a:prstGeom prst="rect">
            <a:avLst/>
          </a:prstGeom>
          <a:noFill/>
        </p:spPr>
        <p:txBody>
          <a:bodyPr wrap="square" rtlCol="0">
            <a:spAutoFit/>
          </a:bodyPr>
          <a:lstStyle/>
          <a:p>
            <a:pPr>
              <a:spcBef>
                <a:spcPts val="0"/>
              </a:spcBef>
              <a:spcAft>
                <a:spcPts val="0"/>
              </a:spcAft>
              <a:buClr>
                <a:schemeClr val="bg1"/>
              </a:buClr>
            </a:pPr>
            <a:r>
              <a:rPr lang="es-419" sz="1400">
                <a:solidFill>
                  <a:schemeClr val="bg2"/>
                </a:solidFill>
                <a:latin typeface="+mn-lt"/>
              </a:rPr>
              <a:t>Protección iniciada</a:t>
            </a:r>
          </a:p>
        </p:txBody>
      </p:sp>
    </p:spTree>
    <p:extLst>
      <p:ext uri="{BB962C8B-B14F-4D97-AF65-F5344CB8AC3E}">
        <p14:creationId xmlns:p14="http://schemas.microsoft.com/office/powerpoint/2010/main" val="63188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p:bldP spid="7" grpId="0"/>
      <p:bldP spid="8" grpId="0"/>
      <p:bldP spid="10" grpId="0" animBg="1"/>
      <p:bldP spid="6" grpId="0" animBg="1"/>
      <p:bldP spid="14" grpId="0" animBg="1"/>
      <p:bldP spid="16" grpId="0" animBg="1"/>
      <p:bldP spid="9"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B563C-EE77-4ECA-8280-AE2D736D5264}"/>
              </a:ext>
            </a:extLst>
          </p:cNvPr>
          <p:cNvSpPr>
            <a:spLocks noGrp="1"/>
          </p:cNvSpPr>
          <p:nvPr>
            <p:ph type="title"/>
          </p:nvPr>
        </p:nvSpPr>
        <p:spPr/>
        <p:txBody>
          <a:bodyPr/>
          <a:lstStyle/>
          <a:p>
            <a:r>
              <a:rPr lang="es-419"/>
              <a:t>Recuperación automática a múltiples nubes</a:t>
            </a:r>
          </a:p>
        </p:txBody>
      </p:sp>
      <p:sp>
        <p:nvSpPr>
          <p:cNvPr id="6" name="Subtitle 5">
            <a:extLst>
              <a:ext uri="{FF2B5EF4-FFF2-40B4-BE49-F238E27FC236}">
                <a16:creationId xmlns:a16="http://schemas.microsoft.com/office/drawing/2014/main" xmlns="" id="{B69049A5-C9F7-420F-A81F-971AF2E66ECC}"/>
              </a:ext>
            </a:extLst>
          </p:cNvPr>
          <p:cNvSpPr>
            <a:spLocks noGrp="1"/>
          </p:cNvSpPr>
          <p:nvPr>
            <p:ph type="subTitle" idx="1"/>
          </p:nvPr>
        </p:nvSpPr>
        <p:spPr>
          <a:prstGeom prst="rect">
            <a:avLst/>
          </a:prstGeom>
        </p:spPr>
        <p:txBody>
          <a:bodyPr/>
          <a:lstStyle/>
          <a:p>
            <a:r>
              <a:rPr lang="es-419"/>
              <a:t>Aproveche la nube para la disponibilidad de las aplicaciones y la continuidad comercial</a:t>
            </a:r>
          </a:p>
        </p:txBody>
      </p:sp>
      <p:sp>
        <p:nvSpPr>
          <p:cNvPr id="117" name="TextBox 116">
            <a:extLst>
              <a:ext uri="{FF2B5EF4-FFF2-40B4-BE49-F238E27FC236}">
                <a16:creationId xmlns:a16="http://schemas.microsoft.com/office/drawing/2014/main" xmlns="" id="{C2E1DC9D-88A0-432A-BA54-25D6C1BE328E}"/>
              </a:ext>
            </a:extLst>
          </p:cNvPr>
          <p:cNvSpPr txBox="1"/>
          <p:nvPr/>
        </p:nvSpPr>
        <p:spPr>
          <a:xfrm>
            <a:off x="174300" y="1200150"/>
            <a:ext cx="2142810" cy="757130"/>
          </a:xfrm>
          <a:prstGeom prst="rect">
            <a:avLst/>
          </a:prstGeom>
          <a:noFill/>
        </p:spPr>
        <p:txBody>
          <a:bodyPr wrap="square" rtlCol="0">
            <a:spAutoFit/>
          </a:bodyPr>
          <a:lstStyle/>
          <a:p>
            <a:pPr marL="0" marR="0" lvl="0" indent="0" algn="ctr" defTabSz="914378" rtl="0" eaLnBrk="1" fontAlgn="base" latinLnBrk="0" hangingPunct="1">
              <a:lnSpc>
                <a:spcPct val="90000"/>
              </a:lnSpc>
              <a:spcBef>
                <a:spcPts val="0"/>
              </a:spcBef>
              <a:spcAft>
                <a:spcPts val="0"/>
              </a:spcAft>
              <a:buClr>
                <a:srgbClr val="0076CE"/>
              </a:buClr>
              <a:buSzTx/>
              <a:buFontTx/>
              <a:buNone/>
              <a:tabLst/>
              <a:defRPr/>
            </a:pPr>
            <a:r>
              <a:rPr lang="es-419" sz="2400" b="1">
                <a:solidFill>
                  <a:schemeClr val="accent3"/>
                </a:solidFill>
              </a:rPr>
              <a:t>En las instalaciones</a:t>
            </a:r>
          </a:p>
        </p:txBody>
      </p:sp>
      <p:sp>
        <p:nvSpPr>
          <p:cNvPr id="118" name="TextBox 117">
            <a:extLst>
              <a:ext uri="{FF2B5EF4-FFF2-40B4-BE49-F238E27FC236}">
                <a16:creationId xmlns:a16="http://schemas.microsoft.com/office/drawing/2014/main" xmlns="" id="{AF02AF4A-D6AD-43DA-AFBE-DAC76E7AE00C}"/>
              </a:ext>
            </a:extLst>
          </p:cNvPr>
          <p:cNvSpPr txBox="1"/>
          <p:nvPr/>
        </p:nvSpPr>
        <p:spPr>
          <a:xfrm>
            <a:off x="3200400" y="1205020"/>
            <a:ext cx="3200400" cy="720197"/>
          </a:xfrm>
          <a:prstGeom prst="rect">
            <a:avLst/>
          </a:prstGeom>
          <a:noFill/>
        </p:spPr>
        <p:txBody>
          <a:bodyPr wrap="square" rtlCol="0">
            <a:spAutoFit/>
          </a:bodyPr>
          <a:lstStyle/>
          <a:p>
            <a:pPr marL="0" marR="0" lvl="0" indent="0" algn="ctr" defTabSz="914378" rtl="0" eaLnBrk="1" fontAlgn="base" latinLnBrk="0" hangingPunct="1">
              <a:lnSpc>
                <a:spcPct val="85000"/>
              </a:lnSpc>
              <a:spcBef>
                <a:spcPts val="0"/>
              </a:spcBef>
              <a:spcAft>
                <a:spcPts val="0"/>
              </a:spcAft>
              <a:buClr>
                <a:srgbClr val="0076CE"/>
              </a:buClr>
              <a:buSzTx/>
              <a:buFontTx/>
              <a:buNone/>
              <a:tabLst/>
              <a:defRPr/>
            </a:pPr>
            <a:r>
              <a:rPr lang="es-419" sz="2400" b="1">
                <a:solidFill>
                  <a:schemeClr val="accent3"/>
                </a:solidFill>
              </a:rPr>
              <a:t>Proveedor de servicio en la nube</a:t>
            </a:r>
          </a:p>
        </p:txBody>
      </p:sp>
      <p:sp>
        <p:nvSpPr>
          <p:cNvPr id="120" name="TextBox 119">
            <a:extLst>
              <a:ext uri="{FF2B5EF4-FFF2-40B4-BE49-F238E27FC236}">
                <a16:creationId xmlns:a16="http://schemas.microsoft.com/office/drawing/2014/main" xmlns="" id="{89CB6056-A533-4E24-A6A1-7C65F2834111}"/>
              </a:ext>
            </a:extLst>
          </p:cNvPr>
          <p:cNvSpPr txBox="1"/>
          <p:nvPr/>
        </p:nvSpPr>
        <p:spPr>
          <a:xfrm>
            <a:off x="8013" y="2613535"/>
            <a:ext cx="2475384" cy="307777"/>
          </a:xfrm>
          <a:prstGeom prst="rect">
            <a:avLst/>
          </a:prstGeom>
          <a:noFill/>
        </p:spPr>
        <p:txBody>
          <a:bodyPr wrap="square" lIns="91440" tIns="45720" rIns="91440" bIns="45720" rtlCol="0" anchor="t">
            <a:spAutoFit/>
          </a:bodyPr>
          <a:lstStyle/>
          <a:p>
            <a:pPr algn="ctr">
              <a:buClr>
                <a:srgbClr val="007DB8"/>
              </a:buClr>
              <a:defRPr/>
            </a:pPr>
            <a:r>
              <a:rPr lang="es-419" sz="1400" b="1">
                <a:solidFill>
                  <a:schemeClr val="bg2"/>
                </a:solidFill>
                <a:latin typeface="Arial"/>
              </a:rPr>
              <a:t>Serie DP</a:t>
            </a:r>
          </a:p>
        </p:txBody>
      </p:sp>
      <p:pic>
        <p:nvPicPr>
          <p:cNvPr id="227" name="Picture 226">
            <a:extLst>
              <a:ext uri="{FF2B5EF4-FFF2-40B4-BE49-F238E27FC236}">
                <a16:creationId xmlns:a16="http://schemas.microsoft.com/office/drawing/2014/main" xmlns="" id="{72664DB7-94E9-4A10-8BF5-FA9EAF6B53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3395" y="2003520"/>
            <a:ext cx="734346" cy="761542"/>
          </a:xfrm>
          <a:prstGeom prst="rect">
            <a:avLst/>
          </a:prstGeom>
        </p:spPr>
      </p:pic>
      <p:sp>
        <p:nvSpPr>
          <p:cNvPr id="229" name="TextBox 228">
            <a:extLst>
              <a:ext uri="{FF2B5EF4-FFF2-40B4-BE49-F238E27FC236}">
                <a16:creationId xmlns:a16="http://schemas.microsoft.com/office/drawing/2014/main" xmlns="" id="{E0481D82-040D-4B3F-91DA-62104715C0FD}"/>
              </a:ext>
            </a:extLst>
          </p:cNvPr>
          <p:cNvSpPr txBox="1"/>
          <p:nvPr/>
        </p:nvSpPr>
        <p:spPr>
          <a:xfrm>
            <a:off x="3609029" y="2737683"/>
            <a:ext cx="1016349" cy="220597"/>
          </a:xfrm>
          <a:prstGeom prst="rect">
            <a:avLst/>
          </a:prstGeom>
          <a:noFill/>
        </p:spPr>
        <p:txBody>
          <a:bodyPr wrap="square" lIns="0" tIns="0" rIns="0" bIns="0" rtlCol="0" anchor="t">
            <a:noAutofit/>
          </a:bodyPr>
          <a:lstStyle/>
          <a:p>
            <a:pPr algn="ctr">
              <a:defRPr/>
            </a:pPr>
            <a:r>
              <a:rPr lang="es-419" sz="1400" b="1">
                <a:solidFill>
                  <a:schemeClr val="bg2"/>
                </a:solidFill>
                <a:cs typeface="Arial" panose="020B0604020202020204" pitchFamily="34" charset="0"/>
              </a:rPr>
              <a:t>Amazon S3</a:t>
            </a:r>
          </a:p>
        </p:txBody>
      </p:sp>
      <p:sp>
        <p:nvSpPr>
          <p:cNvPr id="230" name="TextBox 229">
            <a:extLst>
              <a:ext uri="{FF2B5EF4-FFF2-40B4-BE49-F238E27FC236}">
                <a16:creationId xmlns:a16="http://schemas.microsoft.com/office/drawing/2014/main" xmlns="" id="{733A7A94-21F0-471E-ABAA-40626642A2D6}"/>
              </a:ext>
            </a:extLst>
          </p:cNvPr>
          <p:cNvSpPr txBox="1"/>
          <p:nvPr/>
        </p:nvSpPr>
        <p:spPr>
          <a:xfrm>
            <a:off x="4681484" y="2740259"/>
            <a:ext cx="1054556" cy="215444"/>
          </a:xfrm>
          <a:prstGeom prst="rect">
            <a:avLst/>
          </a:prstGeom>
          <a:noFill/>
        </p:spPr>
        <p:txBody>
          <a:bodyPr wrap="square" lIns="0" tIns="0" rIns="0" bIns="0" rtlCol="0" anchor="t">
            <a:noAutofit/>
          </a:bodyPr>
          <a:lstStyle/>
          <a:p>
            <a:pPr algn="ctr">
              <a:defRPr/>
            </a:pPr>
            <a:r>
              <a:rPr lang="es-419" sz="1400" b="1">
                <a:solidFill>
                  <a:schemeClr val="bg2"/>
                </a:solidFill>
                <a:cs typeface="Arial" panose="020B0604020202020204" pitchFamily="34" charset="0"/>
              </a:rPr>
              <a:t>Azure Blob</a:t>
            </a:r>
          </a:p>
        </p:txBody>
      </p:sp>
      <p:pic>
        <p:nvPicPr>
          <p:cNvPr id="246" name="Picture 245" descr="A stop sign&#10;&#10;Description generated with high confidence">
            <a:extLst>
              <a:ext uri="{FF2B5EF4-FFF2-40B4-BE49-F238E27FC236}">
                <a16:creationId xmlns:a16="http://schemas.microsoft.com/office/drawing/2014/main" xmlns="" id="{EE1F8B1C-90A3-45C6-9F0B-BF696246E914}"/>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7000"/>
                    </a14:imgEffect>
                  </a14:imgLayer>
                </a14:imgProps>
              </a:ext>
              <a:ext uri="{28A0092B-C50C-407E-A947-70E740481C1C}">
                <a14:useLocalDpi xmlns:a14="http://schemas.microsoft.com/office/drawing/2010/main"/>
              </a:ext>
            </a:extLst>
          </a:blip>
          <a:stretch>
            <a:fillRect/>
          </a:stretch>
        </p:blipFill>
        <p:spPr>
          <a:xfrm>
            <a:off x="4822514" y="2004815"/>
            <a:ext cx="764149" cy="758952"/>
          </a:xfrm>
          <a:prstGeom prst="rect">
            <a:avLst/>
          </a:prstGeom>
        </p:spPr>
      </p:pic>
      <p:cxnSp>
        <p:nvCxnSpPr>
          <p:cNvPr id="216" name="Straight Arrow Connector 215">
            <a:extLst>
              <a:ext uri="{FF2B5EF4-FFF2-40B4-BE49-F238E27FC236}">
                <a16:creationId xmlns:a16="http://schemas.microsoft.com/office/drawing/2014/main" xmlns="" id="{27BAF3B6-E9F7-4832-BAC2-755A460ACEBA}"/>
              </a:ext>
            </a:extLst>
          </p:cNvPr>
          <p:cNvCxnSpPr>
            <a:cxnSpLocks/>
          </p:cNvCxnSpPr>
          <p:nvPr/>
        </p:nvCxnSpPr>
        <p:spPr>
          <a:xfrm>
            <a:off x="5795327" y="2487356"/>
            <a:ext cx="1471583" cy="770194"/>
          </a:xfrm>
          <a:prstGeom prst="straightConnector1">
            <a:avLst/>
          </a:prstGeom>
          <a:noFill/>
          <a:ln w="63500" cap="flat" cmpd="sng" algn="ctr">
            <a:solidFill>
              <a:schemeClr val="bg1">
                <a:alpha val="70000"/>
              </a:schemeClr>
            </a:solidFill>
            <a:prstDash val="solid"/>
            <a:miter lim="800000"/>
            <a:tailEnd type="stealth"/>
          </a:ln>
          <a:effectLst/>
        </p:spPr>
      </p:cxnSp>
      <p:cxnSp>
        <p:nvCxnSpPr>
          <p:cNvPr id="217" name="Straight Arrow Connector 216">
            <a:extLst>
              <a:ext uri="{FF2B5EF4-FFF2-40B4-BE49-F238E27FC236}">
                <a16:creationId xmlns:a16="http://schemas.microsoft.com/office/drawing/2014/main" xmlns="" id="{761FD807-3760-4A49-83EC-23D60046E49A}"/>
              </a:ext>
            </a:extLst>
          </p:cNvPr>
          <p:cNvCxnSpPr>
            <a:cxnSpLocks/>
            <a:stCxn id="15" idx="3"/>
            <a:endCxn id="220" idx="1"/>
          </p:cNvCxnSpPr>
          <p:nvPr/>
        </p:nvCxnSpPr>
        <p:spPr>
          <a:xfrm flipV="1">
            <a:off x="5795327" y="1711487"/>
            <a:ext cx="1520626" cy="773743"/>
          </a:xfrm>
          <a:prstGeom prst="straightConnector1">
            <a:avLst/>
          </a:prstGeom>
          <a:noFill/>
          <a:ln w="63500" cap="flat" cmpd="sng" algn="ctr">
            <a:solidFill>
              <a:schemeClr val="accent6">
                <a:alpha val="70000"/>
              </a:schemeClr>
            </a:solidFill>
            <a:prstDash val="solid"/>
            <a:miter lim="800000"/>
            <a:tailEnd type="stealth"/>
          </a:ln>
          <a:effectLst/>
        </p:spPr>
      </p:cxnSp>
      <p:sp>
        <p:nvSpPr>
          <p:cNvPr id="220" name="TextBox 219">
            <a:extLst>
              <a:ext uri="{FF2B5EF4-FFF2-40B4-BE49-F238E27FC236}">
                <a16:creationId xmlns:a16="http://schemas.microsoft.com/office/drawing/2014/main" xmlns="" id="{8DB12D38-E3E1-4C99-BB73-98DEEFFE72CD}"/>
              </a:ext>
            </a:extLst>
          </p:cNvPr>
          <p:cNvSpPr txBox="1"/>
          <p:nvPr/>
        </p:nvSpPr>
        <p:spPr>
          <a:xfrm>
            <a:off x="7315953" y="1545324"/>
            <a:ext cx="1542297" cy="332326"/>
          </a:xfrm>
          <a:prstGeom prst="rect">
            <a:avLst/>
          </a:prstGeom>
          <a:noFill/>
        </p:spPr>
        <p:txBody>
          <a:bodyPr wrap="square" lIns="0" tIns="0" rIns="0" bIns="0" rtlCol="0" anchor="t">
            <a:noAutofit/>
          </a:bodyPr>
          <a:lstStyle/>
          <a:p>
            <a:pPr algn="ctr">
              <a:defRPr/>
            </a:pPr>
            <a:r>
              <a:rPr lang="es-419" sz="1800" b="1">
                <a:solidFill>
                  <a:schemeClr val="bg2"/>
                </a:solidFill>
                <a:cs typeface="Arial" panose="020B0604020202020204" pitchFamily="34" charset="0"/>
              </a:rPr>
              <a:t>Amazon EC2</a:t>
            </a:r>
          </a:p>
        </p:txBody>
      </p:sp>
      <p:sp>
        <p:nvSpPr>
          <p:cNvPr id="224" name="TextBox 223">
            <a:extLst>
              <a:ext uri="{FF2B5EF4-FFF2-40B4-BE49-F238E27FC236}">
                <a16:creationId xmlns:a16="http://schemas.microsoft.com/office/drawing/2014/main" xmlns="" id="{775243DA-8408-4D9C-95E0-2AD824A08C49}"/>
              </a:ext>
            </a:extLst>
          </p:cNvPr>
          <p:cNvSpPr txBox="1"/>
          <p:nvPr/>
        </p:nvSpPr>
        <p:spPr>
          <a:xfrm>
            <a:off x="7379144" y="2218380"/>
            <a:ext cx="162835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sz="1800" b="1" i="0" u="none" strike="noStrike" cap="none" normalizeH="0" baseline="0" noProof="0" dirty="0">
                <a:ln>
                  <a:noFill/>
                </a:ln>
                <a:solidFill>
                  <a:schemeClr val="bg2"/>
                </a:solidFill>
                <a:uLnTx/>
                <a:uFillTx/>
              </a:rPr>
              <a:t>VMware Cloud en AWS ESX</a:t>
            </a:r>
          </a:p>
        </p:txBody>
      </p:sp>
      <p:grpSp>
        <p:nvGrpSpPr>
          <p:cNvPr id="231" name="Group 230">
            <a:extLst>
              <a:ext uri="{FF2B5EF4-FFF2-40B4-BE49-F238E27FC236}">
                <a16:creationId xmlns:a16="http://schemas.microsoft.com/office/drawing/2014/main" xmlns="" id="{D0E8EA88-DE8A-4212-B8AD-0A91E8B2314C}"/>
              </a:ext>
            </a:extLst>
          </p:cNvPr>
          <p:cNvGrpSpPr>
            <a:grpSpLocks noChangeAspect="1"/>
          </p:cNvGrpSpPr>
          <p:nvPr/>
        </p:nvGrpSpPr>
        <p:grpSpPr>
          <a:xfrm>
            <a:off x="6302873" y="1837177"/>
            <a:ext cx="515212" cy="512064"/>
            <a:chOff x="2558688" y="662956"/>
            <a:chExt cx="2420720" cy="2405937"/>
          </a:xfrm>
          <a:solidFill>
            <a:srgbClr val="D86613"/>
          </a:solidFill>
        </p:grpSpPr>
        <p:pic>
          <p:nvPicPr>
            <p:cNvPr id="232" name="Graphic 231" descr="Arrow circle">
              <a:extLst>
                <a:ext uri="{FF2B5EF4-FFF2-40B4-BE49-F238E27FC236}">
                  <a16:creationId xmlns:a16="http://schemas.microsoft.com/office/drawing/2014/main" xmlns="" id="{79F28C4B-4408-4101-B7B7-84FD3C912EDD}"/>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l="11540" t="12456" r="10152" b="9713"/>
            <a:stretch/>
          </p:blipFill>
          <p:spPr>
            <a:xfrm>
              <a:off x="2558688" y="662956"/>
              <a:ext cx="2420720" cy="2405937"/>
            </a:xfrm>
            <a:prstGeom prst="rect">
              <a:avLst/>
            </a:prstGeom>
          </p:spPr>
        </p:pic>
        <p:pic>
          <p:nvPicPr>
            <p:cNvPr id="233" name="Graphic 232" descr="Single gear">
              <a:extLst>
                <a:ext uri="{FF2B5EF4-FFF2-40B4-BE49-F238E27FC236}">
                  <a16:creationId xmlns:a16="http://schemas.microsoft.com/office/drawing/2014/main" xmlns="" id="{40E541B1-65F2-4EF1-894B-7CBCED9B81AD}"/>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l="6044" t="6361" r="5887" b="7938"/>
            <a:stretch/>
          </p:blipFill>
          <p:spPr>
            <a:xfrm>
              <a:off x="2996409" y="1114069"/>
              <a:ext cx="1545278" cy="1503711"/>
            </a:xfrm>
            <a:prstGeom prst="rect">
              <a:avLst/>
            </a:prstGeom>
          </p:spPr>
        </p:pic>
      </p:grpSp>
      <p:grpSp>
        <p:nvGrpSpPr>
          <p:cNvPr id="235" name="Group 234">
            <a:extLst>
              <a:ext uri="{FF2B5EF4-FFF2-40B4-BE49-F238E27FC236}">
                <a16:creationId xmlns:a16="http://schemas.microsoft.com/office/drawing/2014/main" xmlns="" id="{B2E1CC4D-223D-4475-9C93-90147E49D019}"/>
              </a:ext>
            </a:extLst>
          </p:cNvPr>
          <p:cNvGrpSpPr>
            <a:grpSpLocks noChangeAspect="1"/>
          </p:cNvGrpSpPr>
          <p:nvPr/>
        </p:nvGrpSpPr>
        <p:grpSpPr>
          <a:xfrm>
            <a:off x="6302876" y="2629618"/>
            <a:ext cx="515211" cy="512064"/>
            <a:chOff x="2565586" y="1620060"/>
            <a:chExt cx="2420717" cy="2405939"/>
          </a:xfrm>
          <a:solidFill>
            <a:srgbClr val="0079D6"/>
          </a:solidFill>
        </p:grpSpPr>
        <p:pic>
          <p:nvPicPr>
            <p:cNvPr id="236" name="Graphic 235" descr="Arrow circle">
              <a:extLst>
                <a:ext uri="{FF2B5EF4-FFF2-40B4-BE49-F238E27FC236}">
                  <a16:creationId xmlns:a16="http://schemas.microsoft.com/office/drawing/2014/main" xmlns="" id="{457E89D3-6406-49BE-BE43-8F3A4251E736}"/>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rcRect l="11540" t="12456" r="10152" b="9713"/>
            <a:stretch/>
          </p:blipFill>
          <p:spPr>
            <a:xfrm>
              <a:off x="2565586" y="1620060"/>
              <a:ext cx="2420717" cy="2405939"/>
            </a:xfrm>
            <a:prstGeom prst="rect">
              <a:avLst/>
            </a:prstGeom>
          </p:spPr>
        </p:pic>
        <p:pic>
          <p:nvPicPr>
            <p:cNvPr id="237" name="Graphic 236" descr="Single gear">
              <a:extLst>
                <a:ext uri="{FF2B5EF4-FFF2-40B4-BE49-F238E27FC236}">
                  <a16:creationId xmlns:a16="http://schemas.microsoft.com/office/drawing/2014/main" xmlns="" id="{98181BA8-FC48-4FF3-A173-6791227C2801}"/>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rcRect l="6044" t="6361" r="5887" b="7938"/>
            <a:stretch/>
          </p:blipFill>
          <p:spPr>
            <a:xfrm>
              <a:off x="3003293" y="2071174"/>
              <a:ext cx="1545298" cy="1503712"/>
            </a:xfrm>
            <a:prstGeom prst="rect">
              <a:avLst/>
            </a:prstGeom>
          </p:spPr>
        </p:pic>
      </p:grpSp>
      <p:sp>
        <p:nvSpPr>
          <p:cNvPr id="238" name="TextBox 237">
            <a:extLst>
              <a:ext uri="{FF2B5EF4-FFF2-40B4-BE49-F238E27FC236}">
                <a16:creationId xmlns:a16="http://schemas.microsoft.com/office/drawing/2014/main" xmlns="" id="{B41C0910-3C5D-44B3-8E57-A4377BA64CF4}"/>
              </a:ext>
            </a:extLst>
          </p:cNvPr>
          <p:cNvSpPr txBox="1"/>
          <p:nvPr/>
        </p:nvSpPr>
        <p:spPr>
          <a:xfrm>
            <a:off x="7266910" y="3065825"/>
            <a:ext cx="1724690" cy="376825"/>
          </a:xfrm>
          <a:prstGeom prst="rect">
            <a:avLst/>
          </a:prstGeom>
          <a:noFill/>
        </p:spPr>
        <p:txBody>
          <a:bodyPr wrap="square" lIns="0" tIns="0" rIns="0" bIns="0" rtlCol="0" anchor="t">
            <a:noAutofit/>
          </a:bodyPr>
          <a:lstStyle/>
          <a:p>
            <a:pPr algn="ctr">
              <a:lnSpc>
                <a:spcPct val="85000"/>
              </a:lnSpc>
              <a:defRPr/>
            </a:pPr>
            <a:r>
              <a:rPr lang="es-419" sz="1800" b="1" dirty="0">
                <a:solidFill>
                  <a:schemeClr val="bg2"/>
                </a:solidFill>
                <a:cs typeface="Arial" panose="020B0604020202020204" pitchFamily="34" charset="0"/>
              </a:rPr>
              <a:t>Máquinas virtuales Azure</a:t>
            </a:r>
          </a:p>
        </p:txBody>
      </p:sp>
      <p:cxnSp>
        <p:nvCxnSpPr>
          <p:cNvPr id="241" name="Straight Arrow Connector 240">
            <a:extLst>
              <a:ext uri="{FF2B5EF4-FFF2-40B4-BE49-F238E27FC236}">
                <a16:creationId xmlns:a16="http://schemas.microsoft.com/office/drawing/2014/main" xmlns="" id="{BCA80FD7-EADB-4842-86B9-21925D67BF36}"/>
              </a:ext>
            </a:extLst>
          </p:cNvPr>
          <p:cNvCxnSpPr>
            <a:cxnSpLocks/>
            <a:stCxn id="15" idx="3"/>
            <a:endCxn id="224" idx="1"/>
          </p:cNvCxnSpPr>
          <p:nvPr/>
        </p:nvCxnSpPr>
        <p:spPr>
          <a:xfrm>
            <a:off x="5795327" y="2485230"/>
            <a:ext cx="1583817" cy="10149"/>
          </a:xfrm>
          <a:prstGeom prst="straightConnector1">
            <a:avLst/>
          </a:prstGeom>
          <a:noFill/>
          <a:ln w="63500" cap="flat" cmpd="sng" algn="ctr">
            <a:solidFill>
              <a:schemeClr val="accent2">
                <a:alpha val="70000"/>
              </a:schemeClr>
            </a:solidFill>
            <a:prstDash val="solid"/>
            <a:miter lim="800000"/>
            <a:tailEnd type="stealth"/>
          </a:ln>
          <a:effectLst/>
        </p:spPr>
      </p:cxnSp>
      <p:pic>
        <p:nvPicPr>
          <p:cNvPr id="127" name="Picture 126">
            <a:extLst>
              <a:ext uri="{FF2B5EF4-FFF2-40B4-BE49-F238E27FC236}">
                <a16:creationId xmlns:a16="http://schemas.microsoft.com/office/drawing/2014/main" xmlns="" id="{C5356DC1-944C-4DC1-8389-37CA1D98674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013" y="2153139"/>
            <a:ext cx="2475384" cy="528742"/>
          </a:xfrm>
          <a:prstGeom prst="rect">
            <a:avLst/>
          </a:prstGeom>
        </p:spPr>
      </p:pic>
      <p:graphicFrame>
        <p:nvGraphicFramePr>
          <p:cNvPr id="3" name="Diagram 2">
            <a:extLst>
              <a:ext uri="{FF2B5EF4-FFF2-40B4-BE49-F238E27FC236}">
                <a16:creationId xmlns:a16="http://schemas.microsoft.com/office/drawing/2014/main" xmlns="" id="{8EA5C8DA-FFA8-4B13-A875-461E69A0A3BD}"/>
              </a:ext>
            </a:extLst>
          </p:cNvPr>
          <p:cNvGraphicFramePr/>
          <p:nvPr>
            <p:extLst>
              <p:ext uri="{D42A27DB-BD31-4B8C-83A1-F6EECF244321}">
                <p14:modId xmlns:p14="http://schemas.microsoft.com/office/powerpoint/2010/main" val="363808448"/>
              </p:ext>
            </p:extLst>
          </p:nvPr>
        </p:nvGraphicFramePr>
        <p:xfrm>
          <a:off x="947564" y="3562350"/>
          <a:ext cx="7195726" cy="97336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nvGrpSpPr>
          <p:cNvPr id="16" name="Group 15">
            <a:extLst>
              <a:ext uri="{FF2B5EF4-FFF2-40B4-BE49-F238E27FC236}">
                <a16:creationId xmlns:a16="http://schemas.microsoft.com/office/drawing/2014/main" xmlns="" id="{655338F3-A5FD-436C-AE22-0C990667E107}"/>
              </a:ext>
            </a:extLst>
          </p:cNvPr>
          <p:cNvGrpSpPr/>
          <p:nvPr/>
        </p:nvGrpSpPr>
        <p:grpSpPr>
          <a:xfrm>
            <a:off x="2536516" y="2253229"/>
            <a:ext cx="1016349" cy="345279"/>
            <a:chOff x="2599576" y="2253229"/>
            <a:chExt cx="1016349" cy="345279"/>
          </a:xfrm>
        </p:grpSpPr>
        <p:sp>
          <p:nvSpPr>
            <p:cNvPr id="7" name="Arrow: Right 6">
              <a:extLst>
                <a:ext uri="{FF2B5EF4-FFF2-40B4-BE49-F238E27FC236}">
                  <a16:creationId xmlns:a16="http://schemas.microsoft.com/office/drawing/2014/main" xmlns="" id="{D9A09581-C425-4AB7-A856-7F2F1C43F787}"/>
                </a:ext>
              </a:extLst>
            </p:cNvPr>
            <p:cNvSpPr/>
            <p:nvPr/>
          </p:nvSpPr>
          <p:spPr>
            <a:xfrm>
              <a:off x="2599576" y="2284471"/>
              <a:ext cx="1016349" cy="314037"/>
            </a:xfrm>
            <a:prstGeom prst="rightArrow">
              <a:avLst/>
            </a:prstGeom>
            <a:gradFill>
              <a:gsLst>
                <a:gs pos="0">
                  <a:schemeClr val="accent1">
                    <a:lumMod val="45000"/>
                    <a:lumOff val="55000"/>
                  </a:schemeClr>
                </a:gs>
                <a:gs pos="100000">
                  <a:schemeClr val="bg1"/>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51" name="Picture 150">
              <a:extLst>
                <a:ext uri="{FF2B5EF4-FFF2-40B4-BE49-F238E27FC236}">
                  <a16:creationId xmlns:a16="http://schemas.microsoft.com/office/drawing/2014/main" xmlns="" id="{7A1D2648-3442-44F0-B997-F6AF3B61468F}"/>
                </a:ext>
              </a:extLst>
            </p:cNvPr>
            <p:cNvPicPr>
              <a:picLocks noChangeAspect="1"/>
            </p:cNvPicPr>
            <p:nvPr/>
          </p:nvPicPr>
          <p:blipFill>
            <a:blip r:embed="rId20" cstate="screen">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a:ext>
              </a:extLst>
            </a:blip>
            <a:stretch>
              <a:fillRect/>
            </a:stretch>
          </p:blipFill>
          <p:spPr>
            <a:xfrm>
              <a:off x="3013620" y="2253229"/>
              <a:ext cx="188260" cy="188260"/>
            </a:xfrm>
            <a:prstGeom prst="rect">
              <a:avLst/>
            </a:prstGeom>
            <a:ln>
              <a:noFill/>
            </a:ln>
          </p:spPr>
        </p:pic>
      </p:grpSp>
      <p:sp>
        <p:nvSpPr>
          <p:cNvPr id="15" name="Rectangle 14">
            <a:extLst>
              <a:ext uri="{FF2B5EF4-FFF2-40B4-BE49-F238E27FC236}">
                <a16:creationId xmlns:a16="http://schemas.microsoft.com/office/drawing/2014/main" xmlns="" id="{F1B48082-FADB-4C24-8C58-C53F7F36269C}"/>
              </a:ext>
            </a:extLst>
          </p:cNvPr>
          <p:cNvSpPr/>
          <p:nvPr/>
        </p:nvSpPr>
        <p:spPr>
          <a:xfrm>
            <a:off x="3603729" y="1877650"/>
            <a:ext cx="2191598" cy="1215160"/>
          </a:xfrm>
          <a:prstGeom prst="rect">
            <a:avLst/>
          </a:prstGeom>
          <a:noFill/>
          <a:ln w="127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27737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childTnLst>
                                </p:cTn>
                              </p:par>
                              <p:par>
                                <p:cTn id="12" presetID="42" presetClass="entr" presetSubtype="0" fill="hold" nodeType="withEffect">
                                  <p:stCondLst>
                                    <p:cond delay="0"/>
                                  </p:stCondLst>
                                  <p:childTnLst>
                                    <p:set>
                                      <p:cBhvr>
                                        <p:cTn id="13" dur="1" fill="hold">
                                          <p:stCondLst>
                                            <p:cond delay="0"/>
                                          </p:stCondLst>
                                        </p:cTn>
                                        <p:tgtEl>
                                          <p:spTgt spid="227"/>
                                        </p:tgtEl>
                                        <p:attrNameLst>
                                          <p:attrName>style.visibility</p:attrName>
                                        </p:attrNameLst>
                                      </p:cBhvr>
                                      <p:to>
                                        <p:strVal val="visible"/>
                                      </p:to>
                                    </p:set>
                                    <p:animEffect transition="in" filter="fade">
                                      <p:cBhvr>
                                        <p:cTn id="14" dur="1000"/>
                                        <p:tgtEl>
                                          <p:spTgt spid="227"/>
                                        </p:tgtEl>
                                      </p:cBhvr>
                                    </p:animEffect>
                                    <p:anim calcmode="lin" valueType="num">
                                      <p:cBhvr>
                                        <p:cTn id="15" dur="1000" fill="hold"/>
                                        <p:tgtEl>
                                          <p:spTgt spid="227"/>
                                        </p:tgtEl>
                                        <p:attrNameLst>
                                          <p:attrName>ppt_x</p:attrName>
                                        </p:attrNameLst>
                                      </p:cBhvr>
                                      <p:tavLst>
                                        <p:tav tm="0">
                                          <p:val>
                                            <p:strVal val="#ppt_x"/>
                                          </p:val>
                                        </p:tav>
                                        <p:tav tm="100000">
                                          <p:val>
                                            <p:strVal val="#ppt_x"/>
                                          </p:val>
                                        </p:tav>
                                      </p:tavLst>
                                    </p:anim>
                                    <p:anim calcmode="lin" valueType="num">
                                      <p:cBhvr>
                                        <p:cTn id="16" dur="1000" fill="hold"/>
                                        <p:tgtEl>
                                          <p:spTgt spid="2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fade">
                                      <p:cBhvr>
                                        <p:cTn id="19" dur="1000"/>
                                        <p:tgtEl>
                                          <p:spTgt spid="229"/>
                                        </p:tgtEl>
                                      </p:cBhvr>
                                    </p:animEffect>
                                    <p:anim calcmode="lin" valueType="num">
                                      <p:cBhvr>
                                        <p:cTn id="20" dur="1000" fill="hold"/>
                                        <p:tgtEl>
                                          <p:spTgt spid="229"/>
                                        </p:tgtEl>
                                        <p:attrNameLst>
                                          <p:attrName>ppt_x</p:attrName>
                                        </p:attrNameLst>
                                      </p:cBhvr>
                                      <p:tavLst>
                                        <p:tav tm="0">
                                          <p:val>
                                            <p:strVal val="#ppt_x"/>
                                          </p:val>
                                        </p:tav>
                                        <p:tav tm="100000">
                                          <p:val>
                                            <p:strVal val="#ppt_x"/>
                                          </p:val>
                                        </p:tav>
                                      </p:tavLst>
                                    </p:anim>
                                    <p:anim calcmode="lin" valueType="num">
                                      <p:cBhvr>
                                        <p:cTn id="21" dur="1000" fill="hold"/>
                                        <p:tgtEl>
                                          <p:spTgt spid="2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fade">
                                      <p:cBhvr>
                                        <p:cTn id="24" dur="1000"/>
                                        <p:tgtEl>
                                          <p:spTgt spid="246"/>
                                        </p:tgtEl>
                                      </p:cBhvr>
                                    </p:animEffect>
                                    <p:anim calcmode="lin" valueType="num">
                                      <p:cBhvr>
                                        <p:cTn id="25" dur="1000" fill="hold"/>
                                        <p:tgtEl>
                                          <p:spTgt spid="246"/>
                                        </p:tgtEl>
                                        <p:attrNameLst>
                                          <p:attrName>ppt_x</p:attrName>
                                        </p:attrNameLst>
                                      </p:cBhvr>
                                      <p:tavLst>
                                        <p:tav tm="0">
                                          <p:val>
                                            <p:strVal val="#ppt_x"/>
                                          </p:val>
                                        </p:tav>
                                        <p:tav tm="100000">
                                          <p:val>
                                            <p:strVal val="#ppt_x"/>
                                          </p:val>
                                        </p:tav>
                                      </p:tavLst>
                                    </p:anim>
                                    <p:anim calcmode="lin" valueType="num">
                                      <p:cBhvr>
                                        <p:cTn id="26" dur="1000" fill="hold"/>
                                        <p:tgtEl>
                                          <p:spTgt spid="24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0"/>
                                        </p:tgtEl>
                                        <p:attrNameLst>
                                          <p:attrName>style.visibility</p:attrName>
                                        </p:attrNameLst>
                                      </p:cBhvr>
                                      <p:to>
                                        <p:strVal val="visible"/>
                                      </p:to>
                                    </p:set>
                                    <p:animEffect transition="in" filter="fade">
                                      <p:cBhvr>
                                        <p:cTn id="29" dur="1000"/>
                                        <p:tgtEl>
                                          <p:spTgt spid="230"/>
                                        </p:tgtEl>
                                      </p:cBhvr>
                                    </p:animEffect>
                                    <p:anim calcmode="lin" valueType="num">
                                      <p:cBhvr>
                                        <p:cTn id="30" dur="1000" fill="hold"/>
                                        <p:tgtEl>
                                          <p:spTgt spid="230"/>
                                        </p:tgtEl>
                                        <p:attrNameLst>
                                          <p:attrName>ppt_x</p:attrName>
                                        </p:attrNameLst>
                                      </p:cBhvr>
                                      <p:tavLst>
                                        <p:tav tm="0">
                                          <p:val>
                                            <p:strVal val="#ppt_x"/>
                                          </p:val>
                                        </p:tav>
                                        <p:tav tm="100000">
                                          <p:val>
                                            <p:strVal val="#ppt_x"/>
                                          </p:val>
                                        </p:tav>
                                      </p:tavLst>
                                    </p:anim>
                                    <p:anim calcmode="lin" valueType="num">
                                      <p:cBhvr>
                                        <p:cTn id="31" dur="1000" fill="hold"/>
                                        <p:tgtEl>
                                          <p:spTgt spid="23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229" grpId="0"/>
      <p:bldP spid="230" grpId="0"/>
      <p:bldGraphic spid="3" grpId="0">
        <p:bldAsOne/>
      </p:bldGraphic>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EFB5307-7216-C94A-A033-4778E6697C5F}"/>
              </a:ext>
            </a:extLst>
          </p:cNvPr>
          <p:cNvSpPr txBox="1">
            <a:spLocks/>
          </p:cNvSpPr>
          <p:nvPr/>
        </p:nvSpPr>
        <p:spPr>
          <a:xfrm>
            <a:off x="628650" y="2017751"/>
            <a:ext cx="7886700" cy="553998"/>
          </a:xfrm>
          <a:prstGeom prst="rect">
            <a:avLst/>
          </a:prstGeom>
        </p:spPr>
        <p:txBody>
          <a:bodyPr lIns="0" tIns="0" rIns="0" bIns="0" anchor="ctr" anchorCtr="0">
            <a:spAutoFit/>
          </a:bodyPr>
          <a:lstStyle>
            <a:lvl1pPr algn="l" defTabSz="685800" rtl="0" eaLnBrk="1" latinLnBrk="0" hangingPunct="1">
              <a:lnSpc>
                <a:spcPct val="90000"/>
              </a:lnSpc>
              <a:spcBef>
                <a:spcPct val="0"/>
              </a:spcBef>
              <a:buNone/>
              <a:defRPr sz="5400" kern="1200">
                <a:solidFill>
                  <a:schemeClr val="tx2"/>
                </a:solidFill>
                <a:latin typeface="Arial" panose="020B0604020202020204" pitchFamily="34" charset="0"/>
                <a:ea typeface="+mj-ea"/>
                <a:cs typeface="+mj-cs"/>
              </a:defRPr>
            </a:lvl1pPr>
          </a:lstStyle>
          <a:p>
            <a:pPr algn="ctr"/>
            <a:r>
              <a:rPr lang="es-419" sz="4000" dirty="0"/>
              <a:t>Seguridad avanzada</a:t>
            </a:r>
          </a:p>
        </p:txBody>
      </p:sp>
    </p:spTree>
    <p:extLst>
      <p:ext uri="{BB962C8B-B14F-4D97-AF65-F5344CB8AC3E}">
        <p14:creationId xmlns:p14="http://schemas.microsoft.com/office/powerpoint/2010/main" val="39616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E39285-8576-4382-B944-039E383F775C}"/>
              </a:ext>
            </a:extLst>
          </p:cNvPr>
          <p:cNvSpPr>
            <a:spLocks noGrp="1"/>
          </p:cNvSpPr>
          <p:nvPr>
            <p:ph type="title"/>
          </p:nvPr>
        </p:nvSpPr>
        <p:spPr/>
        <p:txBody>
          <a:bodyPr/>
          <a:lstStyle/>
          <a:p>
            <a:r>
              <a:rPr lang="es-419"/>
              <a:t>Seguridad y cumplimiento de normas</a:t>
            </a:r>
          </a:p>
        </p:txBody>
      </p:sp>
      <p:sp>
        <p:nvSpPr>
          <p:cNvPr id="4" name="Content Placeholder 3">
            <a:extLst>
              <a:ext uri="{FF2B5EF4-FFF2-40B4-BE49-F238E27FC236}">
                <a16:creationId xmlns:a16="http://schemas.microsoft.com/office/drawing/2014/main" xmlns="" id="{65405F3F-A7B6-421D-BF34-CE055B87E9C6}"/>
              </a:ext>
            </a:extLst>
          </p:cNvPr>
          <p:cNvSpPr>
            <a:spLocks noGrp="1"/>
          </p:cNvSpPr>
          <p:nvPr>
            <p:ph type="subTitle" idx="1"/>
          </p:nvPr>
        </p:nvSpPr>
        <p:spPr>
          <a:xfrm>
            <a:off x="285750" y="628650"/>
            <a:ext cx="8572500" cy="215444"/>
          </a:xfrm>
        </p:spPr>
        <p:txBody>
          <a:bodyPr/>
          <a:lstStyle/>
          <a:p>
            <a:pPr marL="171446" indent="-171446">
              <a:spcAft>
                <a:spcPts val="1200"/>
              </a:spcAft>
              <a:defRPr/>
            </a:pPr>
            <a:r>
              <a:rPr lang="es-419">
                <a:solidFill>
                  <a:schemeClr val="tx1"/>
                </a:solidFill>
              </a:rPr>
              <a:t>Características y protocolos de seguridad mejorados</a:t>
            </a:r>
          </a:p>
        </p:txBody>
      </p:sp>
      <p:sp>
        <p:nvSpPr>
          <p:cNvPr id="2" name="TextBox 1">
            <a:extLst>
              <a:ext uri="{FF2B5EF4-FFF2-40B4-BE49-F238E27FC236}">
                <a16:creationId xmlns:a16="http://schemas.microsoft.com/office/drawing/2014/main" xmlns="" id="{094E2EBA-76FF-4B60-BED0-168A7CDC21D2}"/>
              </a:ext>
            </a:extLst>
          </p:cNvPr>
          <p:cNvSpPr txBox="1"/>
          <p:nvPr/>
        </p:nvSpPr>
        <p:spPr>
          <a:xfrm>
            <a:off x="285750" y="1352550"/>
            <a:ext cx="5581650" cy="3781035"/>
          </a:xfrm>
          <a:prstGeom prst="rect">
            <a:avLst/>
          </a:prstGeom>
          <a:noFill/>
        </p:spPr>
        <p:txBody>
          <a:bodyPr wrap="square" lIns="0" tIns="0" rIns="0" bIns="0" rtlCol="0">
            <a:spAutoFit/>
          </a:bodyPr>
          <a:lstStyle/>
          <a:p>
            <a:pPr marL="169863" lvl="0" indent="-169863">
              <a:lnSpc>
                <a:spcPct val="90000"/>
              </a:lnSpc>
              <a:spcBef>
                <a:spcPts val="0"/>
              </a:spcBef>
              <a:spcAft>
                <a:spcPts val="1400"/>
              </a:spcAft>
              <a:buClrTx/>
              <a:defRPr/>
            </a:pPr>
            <a:r>
              <a:rPr lang="es-419" sz="1900" dirty="0">
                <a:solidFill>
                  <a:schemeClr val="bg2"/>
                </a:solidFill>
              </a:rPr>
              <a:t>IPV6 y cumplimiento de la pila doble</a:t>
            </a:r>
          </a:p>
          <a:p>
            <a:pPr marL="171446" lvl="0" indent="-171446">
              <a:lnSpc>
                <a:spcPct val="90000"/>
              </a:lnSpc>
              <a:spcBef>
                <a:spcPts val="0"/>
              </a:spcBef>
              <a:spcAft>
                <a:spcPts val="1400"/>
              </a:spcAft>
              <a:buClrTx/>
              <a:defRPr/>
            </a:pPr>
            <a:r>
              <a:rPr lang="es-419" sz="1900" dirty="0">
                <a:solidFill>
                  <a:schemeClr val="bg2"/>
                </a:solidFill>
              </a:rPr>
              <a:t>Cumplimiento de STIG/SRG/VPAT</a:t>
            </a:r>
          </a:p>
          <a:p>
            <a:pPr lvl="0">
              <a:lnSpc>
                <a:spcPct val="90000"/>
              </a:lnSpc>
              <a:spcBef>
                <a:spcPts val="0"/>
              </a:spcBef>
              <a:spcAft>
                <a:spcPts val="1400"/>
              </a:spcAft>
              <a:buClrTx/>
              <a:defRPr/>
            </a:pPr>
            <a:r>
              <a:rPr lang="es-419" sz="1900" dirty="0">
                <a:solidFill>
                  <a:schemeClr val="bg2"/>
                </a:solidFill>
              </a:rPr>
              <a:t>Cumplimiento de FIPS 140-2 de nivel 1 para </a:t>
            </a:r>
            <a:br>
              <a:rPr lang="es-419" sz="1900" dirty="0">
                <a:solidFill>
                  <a:schemeClr val="bg2"/>
                </a:solidFill>
              </a:rPr>
            </a:br>
            <a:r>
              <a:rPr lang="es-419" sz="1900" dirty="0">
                <a:solidFill>
                  <a:schemeClr val="bg2"/>
                </a:solidFill>
              </a:rPr>
              <a:t>datos en reposo y comunicación en vuelo</a:t>
            </a:r>
          </a:p>
          <a:p>
            <a:pPr marL="171446" lvl="0" indent="-171446">
              <a:lnSpc>
                <a:spcPct val="90000"/>
              </a:lnSpc>
              <a:spcBef>
                <a:spcPts val="0"/>
              </a:spcBef>
              <a:spcAft>
                <a:spcPts val="1400"/>
              </a:spcAft>
              <a:buClrTx/>
              <a:defRPr/>
            </a:pPr>
            <a:r>
              <a:rPr lang="es-419" sz="1900" dirty="0">
                <a:solidFill>
                  <a:schemeClr val="bg2"/>
                </a:solidFill>
              </a:rPr>
              <a:t>Envío para la certificación APL</a:t>
            </a:r>
          </a:p>
          <a:p>
            <a:pPr lvl="0">
              <a:lnSpc>
                <a:spcPct val="90000"/>
              </a:lnSpc>
              <a:spcBef>
                <a:spcPts val="0"/>
              </a:spcBef>
              <a:spcAft>
                <a:spcPts val="1400"/>
              </a:spcAft>
              <a:buClrTx/>
              <a:defRPr/>
            </a:pPr>
            <a:r>
              <a:rPr lang="es-419" sz="1900" dirty="0">
                <a:solidFill>
                  <a:schemeClr val="bg2"/>
                </a:solidFill>
              </a:rPr>
              <a:t>Cumplimiento de las normas sobre el problema </a:t>
            </a:r>
            <a:br>
              <a:rPr lang="es-419" sz="1900" dirty="0">
                <a:solidFill>
                  <a:schemeClr val="bg2"/>
                </a:solidFill>
              </a:rPr>
            </a:br>
            <a:r>
              <a:rPr lang="es-419" sz="1900" dirty="0">
                <a:solidFill>
                  <a:schemeClr val="bg2"/>
                </a:solidFill>
              </a:rPr>
              <a:t>del año 2038</a:t>
            </a:r>
          </a:p>
          <a:p>
            <a:pPr lvl="0">
              <a:lnSpc>
                <a:spcPct val="90000"/>
              </a:lnSpc>
              <a:spcBef>
                <a:spcPts val="0"/>
              </a:spcBef>
              <a:spcAft>
                <a:spcPts val="1400"/>
              </a:spcAft>
              <a:buClrTx/>
              <a:defRPr/>
            </a:pPr>
            <a:r>
              <a:rPr lang="es-419" sz="1900" dirty="0">
                <a:solidFill>
                  <a:schemeClr val="bg2"/>
                </a:solidFill>
              </a:rPr>
              <a:t>Resiliencia mejorada en relación con escaneos </a:t>
            </a:r>
            <a:br>
              <a:rPr lang="es-419" sz="1900" dirty="0">
                <a:solidFill>
                  <a:schemeClr val="bg2"/>
                </a:solidFill>
              </a:rPr>
            </a:br>
            <a:r>
              <a:rPr lang="es-419" sz="1900" dirty="0">
                <a:solidFill>
                  <a:schemeClr val="bg2"/>
                </a:solidFill>
              </a:rPr>
              <a:t>de seguridad</a:t>
            </a:r>
          </a:p>
          <a:p>
            <a:pPr algn="ctr"/>
            <a:endParaRPr lang="en-US" sz="1800" dirty="0"/>
          </a:p>
        </p:txBody>
      </p:sp>
      <p:pic>
        <p:nvPicPr>
          <p:cNvPr id="7" name="Picture 6">
            <a:extLst>
              <a:ext uri="{FF2B5EF4-FFF2-40B4-BE49-F238E27FC236}">
                <a16:creationId xmlns:a16="http://schemas.microsoft.com/office/drawing/2014/main" xmlns="" id="{CBB616BD-9DF2-6446-9345-39896CDA028A}"/>
              </a:ext>
            </a:extLst>
          </p:cNvPr>
          <p:cNvPicPr>
            <a:picLocks noChangeAspect="1"/>
          </p:cNvPicPr>
          <p:nvPr/>
        </p:nvPicPr>
        <p:blipFill>
          <a:blip r:embed="rId3"/>
          <a:stretch>
            <a:fillRect/>
          </a:stretch>
        </p:blipFill>
        <p:spPr>
          <a:xfrm>
            <a:off x="6248400" y="1504950"/>
            <a:ext cx="2327031" cy="2191212"/>
          </a:xfrm>
          <a:prstGeom prst="rect">
            <a:avLst/>
          </a:prstGeom>
        </p:spPr>
      </p:pic>
    </p:spTree>
    <p:extLst>
      <p:ext uri="{BB962C8B-B14F-4D97-AF65-F5344CB8AC3E}">
        <p14:creationId xmlns:p14="http://schemas.microsoft.com/office/powerpoint/2010/main" val="269836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7C78B58-0707-D848-8C16-4E2012B3A5F2}"/>
              </a:ext>
            </a:extLst>
          </p:cNvPr>
          <p:cNvSpPr txBox="1">
            <a:spLocks/>
          </p:cNvSpPr>
          <p:nvPr/>
        </p:nvSpPr>
        <p:spPr>
          <a:xfrm>
            <a:off x="628650" y="2017751"/>
            <a:ext cx="7886700" cy="553998"/>
          </a:xfrm>
          <a:prstGeom prst="rect">
            <a:avLst/>
          </a:prstGeom>
        </p:spPr>
        <p:txBody>
          <a:bodyPr lIns="0" tIns="0" rIns="0" bIns="0" anchor="ctr" anchorCtr="0">
            <a:spAutoFit/>
          </a:bodyPr>
          <a:lstStyle>
            <a:lvl1pPr algn="l" defTabSz="685800" rtl="0" eaLnBrk="1" latinLnBrk="0" hangingPunct="1">
              <a:lnSpc>
                <a:spcPct val="90000"/>
              </a:lnSpc>
              <a:spcBef>
                <a:spcPct val="0"/>
              </a:spcBef>
              <a:buNone/>
              <a:defRPr sz="5400" kern="1200">
                <a:solidFill>
                  <a:schemeClr val="tx2"/>
                </a:solidFill>
                <a:latin typeface="Arial" panose="020B0604020202020204" pitchFamily="34" charset="0"/>
                <a:ea typeface="+mj-ea"/>
                <a:cs typeface="+mj-cs"/>
              </a:defRPr>
            </a:lvl1pPr>
          </a:lstStyle>
          <a:p>
            <a:pPr algn="ctr"/>
            <a:r>
              <a:rPr lang="es-419" sz="4000"/>
              <a:t>Garantías del cliente</a:t>
            </a:r>
          </a:p>
        </p:txBody>
      </p:sp>
    </p:spTree>
    <p:extLst>
      <p:ext uri="{BB962C8B-B14F-4D97-AF65-F5344CB8AC3E}">
        <p14:creationId xmlns:p14="http://schemas.microsoft.com/office/powerpoint/2010/main" val="252153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FB4E4-2204-4290-BAD9-50501216B938}"/>
              </a:ext>
            </a:extLst>
          </p:cNvPr>
          <p:cNvSpPr>
            <a:spLocks noGrp="1"/>
          </p:cNvSpPr>
          <p:nvPr>
            <p:ph type="title"/>
          </p:nvPr>
        </p:nvSpPr>
        <p:spPr>
          <a:xfrm>
            <a:off x="285750" y="228600"/>
            <a:ext cx="8858250" cy="360099"/>
          </a:xfrm>
        </p:spPr>
        <p:txBody>
          <a:bodyPr/>
          <a:lstStyle/>
          <a:p>
            <a:r>
              <a:rPr lang="es-419" sz="2600" spc="-20"/>
              <a:t>Por qué las organizaciones necesitan una estrategia integral</a:t>
            </a:r>
          </a:p>
        </p:txBody>
      </p:sp>
      <p:sp>
        <p:nvSpPr>
          <p:cNvPr id="6" name="Subtitle 5">
            <a:extLst>
              <a:ext uri="{FF2B5EF4-FFF2-40B4-BE49-F238E27FC236}">
                <a16:creationId xmlns:a16="http://schemas.microsoft.com/office/drawing/2014/main" xmlns="" id="{EFEF85A2-21F7-4E83-B1D3-F5977202432B}"/>
              </a:ext>
            </a:extLst>
          </p:cNvPr>
          <p:cNvSpPr>
            <a:spLocks noGrp="1"/>
          </p:cNvSpPr>
          <p:nvPr>
            <p:ph type="subTitle" idx="1"/>
          </p:nvPr>
        </p:nvSpPr>
        <p:spPr>
          <a:xfrm>
            <a:off x="285750" y="628650"/>
            <a:ext cx="8572500" cy="215444"/>
          </a:xfrm>
        </p:spPr>
        <p:txBody>
          <a:bodyPr/>
          <a:lstStyle/>
          <a:p>
            <a:r>
              <a:rPr lang="es-419" dirty="0" err="1" smtClean="0"/>
              <a:t>Indice</a:t>
            </a:r>
            <a:r>
              <a:rPr lang="es-419" dirty="0" smtClean="0"/>
              <a:t> </a:t>
            </a:r>
            <a:r>
              <a:rPr lang="es-419" dirty="0"/>
              <a:t>global de protección de datos de 2020 </a:t>
            </a:r>
          </a:p>
        </p:txBody>
      </p:sp>
      <p:grpSp>
        <p:nvGrpSpPr>
          <p:cNvPr id="18" name="Group 17">
            <a:extLst>
              <a:ext uri="{FF2B5EF4-FFF2-40B4-BE49-F238E27FC236}">
                <a16:creationId xmlns:a16="http://schemas.microsoft.com/office/drawing/2014/main" xmlns="" id="{7AD71DCF-A51F-4115-9E51-CD0A09A43310}"/>
              </a:ext>
            </a:extLst>
          </p:cNvPr>
          <p:cNvGrpSpPr/>
          <p:nvPr/>
        </p:nvGrpSpPr>
        <p:grpSpPr>
          <a:xfrm>
            <a:off x="365630" y="1659371"/>
            <a:ext cx="4298253" cy="830997"/>
            <a:chOff x="4780678" y="1282304"/>
            <a:chExt cx="4298253" cy="830997"/>
          </a:xfrm>
        </p:grpSpPr>
        <p:sp>
          <p:nvSpPr>
            <p:cNvPr id="8" name="TextBox 7">
              <a:extLst>
                <a:ext uri="{FF2B5EF4-FFF2-40B4-BE49-F238E27FC236}">
                  <a16:creationId xmlns:a16="http://schemas.microsoft.com/office/drawing/2014/main" xmlns="" id="{71F45FB1-21D6-4FF4-9304-AABC02BCE654}"/>
                </a:ext>
              </a:extLst>
            </p:cNvPr>
            <p:cNvSpPr txBox="1"/>
            <p:nvPr/>
          </p:nvSpPr>
          <p:spPr>
            <a:xfrm>
              <a:off x="4780678" y="1282304"/>
              <a:ext cx="1577355" cy="830997"/>
            </a:xfrm>
            <a:prstGeom prst="rect">
              <a:avLst/>
            </a:prstGeom>
            <a:noFill/>
          </p:spPr>
          <p:txBody>
            <a:bodyPr wrap="none" lIns="0" tIns="0" rIns="0" bIns="0" rtlCol="0">
              <a:spAutoFit/>
            </a:bodyPr>
            <a:lstStyle/>
            <a:p>
              <a:pPr algn="ctr" defTabSz="714375"/>
              <a:r>
                <a:rPr lang="es-419" sz="5400">
                  <a:solidFill>
                    <a:schemeClr val="bg1"/>
                  </a:solidFill>
                </a:rPr>
                <a:t>39 %</a:t>
              </a:r>
            </a:p>
          </p:txBody>
        </p:sp>
        <p:sp>
          <p:nvSpPr>
            <p:cNvPr id="9" name="TextBox 8">
              <a:extLst>
                <a:ext uri="{FF2B5EF4-FFF2-40B4-BE49-F238E27FC236}">
                  <a16:creationId xmlns:a16="http://schemas.microsoft.com/office/drawing/2014/main" xmlns="" id="{5BACA780-B3EE-4691-AD6E-6902C8D73C7E}"/>
                </a:ext>
              </a:extLst>
            </p:cNvPr>
            <p:cNvSpPr txBox="1"/>
            <p:nvPr/>
          </p:nvSpPr>
          <p:spPr>
            <a:xfrm>
              <a:off x="6472448" y="1395952"/>
              <a:ext cx="2606483" cy="646331"/>
            </a:xfrm>
            <a:prstGeom prst="rect">
              <a:avLst/>
            </a:prstGeom>
            <a:noFill/>
          </p:spPr>
          <p:txBody>
            <a:bodyPr wrap="square" lIns="0" tIns="0" rIns="0" bIns="0" rtlCol="0">
              <a:spAutoFit/>
            </a:bodyPr>
            <a:lstStyle/>
            <a:p>
              <a:r>
                <a:rPr lang="es-419" sz="1400" spc="-20" dirty="0">
                  <a:solidFill>
                    <a:schemeClr val="bg1"/>
                  </a:solidFill>
                </a:rPr>
                <a:t>Aumento en el volumen </a:t>
              </a:r>
              <a:br>
                <a:rPr lang="es-419" sz="1400" spc="-20" dirty="0">
                  <a:solidFill>
                    <a:schemeClr val="bg1"/>
                  </a:solidFill>
                </a:rPr>
              </a:br>
              <a:r>
                <a:rPr lang="es-419" sz="1400" spc="-20" dirty="0">
                  <a:solidFill>
                    <a:schemeClr val="bg1"/>
                  </a:solidFill>
                </a:rPr>
                <a:t>promedio </a:t>
              </a:r>
              <a:r>
                <a:rPr lang="es-ES" sz="1400" spc="-20" dirty="0">
                  <a:solidFill>
                    <a:schemeClr val="bg1"/>
                  </a:solidFill>
                </a:rPr>
                <a:t>de datos que administran las organizaciones</a:t>
              </a:r>
              <a:r>
                <a:rPr lang="es-419" sz="1400" spc="-20" dirty="0">
                  <a:solidFill>
                    <a:schemeClr val="bg1"/>
                  </a:solidFill>
                </a:rPr>
                <a:t>¹</a:t>
              </a:r>
            </a:p>
          </p:txBody>
        </p:sp>
      </p:grpSp>
      <p:grpSp>
        <p:nvGrpSpPr>
          <p:cNvPr id="13" name="Group 12">
            <a:extLst>
              <a:ext uri="{FF2B5EF4-FFF2-40B4-BE49-F238E27FC236}">
                <a16:creationId xmlns:a16="http://schemas.microsoft.com/office/drawing/2014/main" xmlns="" id="{1EE2AE5D-48D8-4C9A-BCA4-E04D570202E3}"/>
              </a:ext>
            </a:extLst>
          </p:cNvPr>
          <p:cNvGrpSpPr/>
          <p:nvPr/>
        </p:nvGrpSpPr>
        <p:grpSpPr>
          <a:xfrm>
            <a:off x="304800" y="3382774"/>
            <a:ext cx="4343400" cy="902107"/>
            <a:chOff x="323292" y="3417153"/>
            <a:chExt cx="4343400" cy="902107"/>
          </a:xfrm>
        </p:grpSpPr>
        <p:sp>
          <p:nvSpPr>
            <p:cNvPr id="16" name="TextBox 15">
              <a:extLst>
                <a:ext uri="{FF2B5EF4-FFF2-40B4-BE49-F238E27FC236}">
                  <a16:creationId xmlns:a16="http://schemas.microsoft.com/office/drawing/2014/main" xmlns="" id="{CBBD13B3-4E13-4B9E-B664-BF4F6CBCC9BD}"/>
                </a:ext>
              </a:extLst>
            </p:cNvPr>
            <p:cNvSpPr txBox="1"/>
            <p:nvPr/>
          </p:nvSpPr>
          <p:spPr>
            <a:xfrm>
              <a:off x="323292" y="3417153"/>
              <a:ext cx="1659109" cy="830997"/>
            </a:xfrm>
            <a:prstGeom prst="rect">
              <a:avLst/>
            </a:prstGeom>
            <a:noFill/>
          </p:spPr>
          <p:txBody>
            <a:bodyPr wrap="square" lIns="0" tIns="0" rIns="0" bIns="0" rtlCol="0">
              <a:spAutoFit/>
            </a:bodyPr>
            <a:lstStyle/>
            <a:p>
              <a:pPr algn="ctr"/>
              <a:r>
                <a:rPr lang="es-419" sz="5400">
                  <a:solidFill>
                    <a:schemeClr val="bg1"/>
                  </a:solidFill>
                </a:rPr>
                <a:t>98 %</a:t>
              </a:r>
            </a:p>
          </p:txBody>
        </p:sp>
        <p:sp>
          <p:nvSpPr>
            <p:cNvPr id="17" name="TextBox 16">
              <a:extLst>
                <a:ext uri="{FF2B5EF4-FFF2-40B4-BE49-F238E27FC236}">
                  <a16:creationId xmlns:a16="http://schemas.microsoft.com/office/drawing/2014/main" xmlns="" id="{CF74E0BE-416E-4BD5-A2C1-FC00584AB14D}"/>
                </a:ext>
              </a:extLst>
            </p:cNvPr>
            <p:cNvSpPr txBox="1"/>
            <p:nvPr/>
          </p:nvSpPr>
          <p:spPr>
            <a:xfrm>
              <a:off x="2060209" y="3672929"/>
              <a:ext cx="2606483" cy="646331"/>
            </a:xfrm>
            <a:prstGeom prst="rect">
              <a:avLst/>
            </a:prstGeom>
            <a:noFill/>
          </p:spPr>
          <p:txBody>
            <a:bodyPr wrap="square" lIns="0" tIns="0" rIns="0" bIns="0" rtlCol="0">
              <a:spAutoFit/>
            </a:bodyPr>
            <a:lstStyle/>
            <a:p>
              <a:r>
                <a:rPr lang="es-419" sz="1400" dirty="0">
                  <a:solidFill>
                    <a:schemeClr val="bg1"/>
                  </a:solidFill>
                </a:rPr>
                <a:t>De las organizaciones </a:t>
              </a:r>
              <a:br>
                <a:rPr lang="es-419" sz="1400" dirty="0">
                  <a:solidFill>
                    <a:schemeClr val="bg1"/>
                  </a:solidFill>
                </a:rPr>
              </a:br>
              <a:r>
                <a:rPr lang="es-419" sz="1400" dirty="0">
                  <a:solidFill>
                    <a:schemeClr val="bg1"/>
                  </a:solidFill>
                </a:rPr>
                <a:t>están invirtiendo en</a:t>
              </a:r>
              <a:br>
                <a:rPr lang="es-419" sz="1400" dirty="0">
                  <a:solidFill>
                    <a:schemeClr val="bg1"/>
                  </a:solidFill>
                </a:rPr>
              </a:br>
              <a:r>
                <a:rPr lang="es-419" sz="1400" dirty="0">
                  <a:solidFill>
                    <a:schemeClr val="bg1"/>
                  </a:solidFill>
                </a:rPr>
                <a:t>tecnologías emergentes¹</a:t>
              </a:r>
            </a:p>
          </p:txBody>
        </p:sp>
      </p:grpSp>
      <p:grpSp>
        <p:nvGrpSpPr>
          <p:cNvPr id="27" name="Group 26">
            <a:extLst>
              <a:ext uri="{FF2B5EF4-FFF2-40B4-BE49-F238E27FC236}">
                <a16:creationId xmlns:a16="http://schemas.microsoft.com/office/drawing/2014/main" xmlns="" id="{34175FC9-3F1F-4588-8913-EEAAF725C3F4}"/>
              </a:ext>
            </a:extLst>
          </p:cNvPr>
          <p:cNvGrpSpPr/>
          <p:nvPr/>
        </p:nvGrpSpPr>
        <p:grpSpPr>
          <a:xfrm>
            <a:off x="4798243" y="3390468"/>
            <a:ext cx="4387646" cy="957456"/>
            <a:chOff x="457703" y="3958739"/>
            <a:chExt cx="4387646" cy="957456"/>
          </a:xfrm>
        </p:grpSpPr>
        <p:sp>
          <p:nvSpPr>
            <p:cNvPr id="24" name="TextBox 23">
              <a:extLst>
                <a:ext uri="{FF2B5EF4-FFF2-40B4-BE49-F238E27FC236}">
                  <a16:creationId xmlns:a16="http://schemas.microsoft.com/office/drawing/2014/main" xmlns="" id="{D44C9C50-D1C4-4991-BB22-791D08AEC246}"/>
                </a:ext>
              </a:extLst>
            </p:cNvPr>
            <p:cNvSpPr txBox="1"/>
            <p:nvPr/>
          </p:nvSpPr>
          <p:spPr>
            <a:xfrm>
              <a:off x="457703" y="3958739"/>
              <a:ext cx="1384995" cy="830997"/>
            </a:xfrm>
            <a:prstGeom prst="rect">
              <a:avLst/>
            </a:prstGeom>
            <a:noFill/>
          </p:spPr>
          <p:txBody>
            <a:bodyPr wrap="none" lIns="0" tIns="0" rIns="0" bIns="0" rtlCol="0">
              <a:spAutoFit/>
            </a:bodyPr>
            <a:lstStyle/>
            <a:p>
              <a:pPr algn="ctr"/>
              <a:r>
                <a:rPr lang="es-419" sz="5400">
                  <a:solidFill>
                    <a:schemeClr val="bg1"/>
                  </a:solidFill>
                </a:rPr>
                <a:t>94 %</a:t>
              </a:r>
            </a:p>
          </p:txBody>
        </p:sp>
        <p:sp>
          <p:nvSpPr>
            <p:cNvPr id="25" name="TextBox 24">
              <a:extLst>
                <a:ext uri="{FF2B5EF4-FFF2-40B4-BE49-F238E27FC236}">
                  <a16:creationId xmlns:a16="http://schemas.microsoft.com/office/drawing/2014/main" xmlns="" id="{198B2D7C-A860-4967-977F-E795ADA9F4AE}"/>
                </a:ext>
              </a:extLst>
            </p:cNvPr>
            <p:cNvSpPr txBox="1"/>
            <p:nvPr/>
          </p:nvSpPr>
          <p:spPr>
            <a:xfrm>
              <a:off x="2060260" y="4054421"/>
              <a:ext cx="2785089" cy="861774"/>
            </a:xfrm>
            <a:prstGeom prst="rect">
              <a:avLst/>
            </a:prstGeom>
            <a:noFill/>
          </p:spPr>
          <p:txBody>
            <a:bodyPr wrap="square" lIns="0" tIns="0" rIns="0" bIns="0" rtlCol="0">
              <a:spAutoFit/>
            </a:bodyPr>
            <a:lstStyle/>
            <a:p>
              <a:r>
                <a:rPr lang="es-419" sz="1400" dirty="0">
                  <a:solidFill>
                    <a:schemeClr val="bg1"/>
                  </a:solidFill>
                </a:rPr>
                <a:t>Organizaciones que eligen implementaciones en la nube (públicas, privadas e híbridas) </a:t>
              </a:r>
              <a:br>
                <a:rPr lang="es-419" sz="1400" dirty="0">
                  <a:solidFill>
                    <a:schemeClr val="bg1"/>
                  </a:solidFill>
                </a:rPr>
              </a:br>
              <a:r>
                <a:rPr lang="es-419" sz="1400" dirty="0">
                  <a:solidFill>
                    <a:schemeClr val="bg1"/>
                  </a:solidFill>
                </a:rPr>
                <a:t>para aplicaciones nuevas</a:t>
              </a:r>
            </a:p>
          </p:txBody>
        </p:sp>
      </p:grpSp>
      <p:grpSp>
        <p:nvGrpSpPr>
          <p:cNvPr id="5" name="Group 4">
            <a:extLst>
              <a:ext uri="{FF2B5EF4-FFF2-40B4-BE49-F238E27FC236}">
                <a16:creationId xmlns:a16="http://schemas.microsoft.com/office/drawing/2014/main" xmlns="" id="{F0602D40-1BBC-4534-B774-0713AB6D105E}"/>
              </a:ext>
            </a:extLst>
          </p:cNvPr>
          <p:cNvGrpSpPr/>
          <p:nvPr/>
        </p:nvGrpSpPr>
        <p:grpSpPr>
          <a:xfrm>
            <a:off x="4671045" y="1659371"/>
            <a:ext cx="4625355" cy="899223"/>
            <a:chOff x="4598478" y="1513642"/>
            <a:chExt cx="4625355" cy="899223"/>
          </a:xfrm>
        </p:grpSpPr>
        <p:sp>
          <p:nvSpPr>
            <p:cNvPr id="29" name="TextBox 28">
              <a:extLst>
                <a:ext uri="{FF2B5EF4-FFF2-40B4-BE49-F238E27FC236}">
                  <a16:creationId xmlns:a16="http://schemas.microsoft.com/office/drawing/2014/main" xmlns="" id="{FF8BDD28-69DE-44ED-9E7B-2A622384DF52}"/>
                </a:ext>
              </a:extLst>
            </p:cNvPr>
            <p:cNvSpPr txBox="1"/>
            <p:nvPr/>
          </p:nvSpPr>
          <p:spPr>
            <a:xfrm>
              <a:off x="4598478" y="1513642"/>
              <a:ext cx="1577355" cy="830997"/>
            </a:xfrm>
            <a:prstGeom prst="rect">
              <a:avLst/>
            </a:prstGeom>
            <a:noFill/>
          </p:spPr>
          <p:txBody>
            <a:bodyPr wrap="none" lIns="0" tIns="0" rIns="0" bIns="0" rtlCol="0">
              <a:spAutoFit/>
            </a:bodyPr>
            <a:lstStyle/>
            <a:p>
              <a:pPr algn="ctr"/>
              <a:r>
                <a:rPr lang="es-419" sz="5400">
                  <a:solidFill>
                    <a:schemeClr val="bg1"/>
                  </a:solidFill>
                </a:rPr>
                <a:t>54 %</a:t>
              </a:r>
            </a:p>
          </p:txBody>
        </p:sp>
        <p:sp>
          <p:nvSpPr>
            <p:cNvPr id="4" name="Rectangle 3">
              <a:extLst>
                <a:ext uri="{FF2B5EF4-FFF2-40B4-BE49-F238E27FC236}">
                  <a16:creationId xmlns:a16="http://schemas.microsoft.com/office/drawing/2014/main" xmlns="" id="{D79E1E90-F6B8-475A-A9F5-B7E2E9A8EA40}"/>
                </a:ext>
              </a:extLst>
            </p:cNvPr>
            <p:cNvSpPr/>
            <p:nvPr/>
          </p:nvSpPr>
          <p:spPr>
            <a:xfrm>
              <a:off x="6209556" y="1674201"/>
              <a:ext cx="3014277" cy="738664"/>
            </a:xfrm>
            <a:prstGeom prst="rect">
              <a:avLst/>
            </a:prstGeom>
          </p:spPr>
          <p:txBody>
            <a:bodyPr wrap="square">
              <a:spAutoFit/>
            </a:bodyPr>
            <a:lstStyle/>
            <a:p>
              <a:r>
                <a:rPr lang="es-419" sz="1400" dirty="0">
                  <a:solidFill>
                    <a:schemeClr val="bg1"/>
                  </a:solidFill>
                </a:rPr>
                <a:t>Aumento en el costo promedio </a:t>
              </a:r>
            </a:p>
            <a:p>
              <a:r>
                <a:rPr lang="es-419" sz="1400" dirty="0">
                  <a:solidFill>
                    <a:schemeClr val="bg1"/>
                  </a:solidFill>
                </a:rPr>
                <a:t>de tiempo de inactividad entre </a:t>
              </a:r>
              <a:br>
                <a:rPr lang="es-419" sz="1400" dirty="0">
                  <a:solidFill>
                    <a:schemeClr val="bg1"/>
                  </a:solidFill>
                </a:rPr>
              </a:br>
              <a:r>
                <a:rPr lang="es-419" sz="1400" dirty="0">
                  <a:solidFill>
                    <a:schemeClr val="bg1"/>
                  </a:solidFill>
                </a:rPr>
                <a:t>2018 y 2019¹</a:t>
              </a:r>
            </a:p>
          </p:txBody>
        </p:sp>
      </p:grpSp>
      <p:sp>
        <p:nvSpPr>
          <p:cNvPr id="36" name="Subtitle 3">
            <a:extLst>
              <a:ext uri="{FF2B5EF4-FFF2-40B4-BE49-F238E27FC236}">
                <a16:creationId xmlns:a16="http://schemas.microsoft.com/office/drawing/2014/main" xmlns="" id="{86302074-9F01-48B3-AD7F-62FF6D7028A4}"/>
              </a:ext>
            </a:extLst>
          </p:cNvPr>
          <p:cNvSpPr txBox="1">
            <a:spLocks/>
          </p:cNvSpPr>
          <p:nvPr/>
        </p:nvSpPr>
        <p:spPr>
          <a:xfrm>
            <a:off x="285750" y="628650"/>
            <a:ext cx="8572500" cy="2154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solidFill>
                <a:schemeClr val="tx2"/>
              </a:solidFill>
            </a:endParaRPr>
          </a:p>
        </p:txBody>
      </p:sp>
      <p:cxnSp>
        <p:nvCxnSpPr>
          <p:cNvPr id="31" name="Straight Connector 30">
            <a:extLst>
              <a:ext uri="{FF2B5EF4-FFF2-40B4-BE49-F238E27FC236}">
                <a16:creationId xmlns:a16="http://schemas.microsoft.com/office/drawing/2014/main" xmlns="" id="{6A077C8E-9781-4B2B-9206-139D548BEDC9}"/>
              </a:ext>
            </a:extLst>
          </p:cNvPr>
          <p:cNvCxnSpPr>
            <a:cxnSpLocks/>
          </p:cNvCxnSpPr>
          <p:nvPr/>
        </p:nvCxnSpPr>
        <p:spPr>
          <a:xfrm flipH="1">
            <a:off x="601850" y="2932723"/>
            <a:ext cx="7627750" cy="0"/>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66FD4517-89E2-4E8A-9CA0-8BFD95B69B85}"/>
              </a:ext>
            </a:extLst>
          </p:cNvPr>
          <p:cNvCxnSpPr>
            <a:cxnSpLocks/>
          </p:cNvCxnSpPr>
          <p:nvPr/>
        </p:nvCxnSpPr>
        <p:spPr>
          <a:xfrm flipV="1">
            <a:off x="4563750" y="1352550"/>
            <a:ext cx="0" cy="3352800"/>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7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FAC4D63F-3DD5-440C-A21F-F06B9D2A1BC5}"/>
              </a:ext>
            </a:extLst>
          </p:cNvPr>
          <p:cNvSpPr txBox="1"/>
          <p:nvPr/>
        </p:nvSpPr>
        <p:spPr>
          <a:xfrm>
            <a:off x="285750" y="910773"/>
            <a:ext cx="2675892" cy="3634433"/>
          </a:xfrm>
          <a:prstGeom prst="rect">
            <a:avLst/>
          </a:prstGeom>
          <a:solidFill>
            <a:schemeClr val="bg1"/>
          </a:solidFill>
          <a:effectLst>
            <a:outerShdw blurRad="50800" dist="38100" dir="2700000" algn="tl" rotWithShape="0">
              <a:prstClr val="black">
                <a:alpha val="40000"/>
              </a:prstClr>
            </a:outerShdw>
          </a:effectLst>
        </p:spPr>
        <p:txBody>
          <a:bodyPr wrap="square" lIns="182880" tIns="182880" rIns="182880" bIns="182880" rtlCol="0">
            <a:noAutofit/>
          </a:bodyPr>
          <a:lstStyle/>
          <a:p>
            <a:pPr marL="171450" indent="-171450">
              <a:buClr>
                <a:schemeClr val="tx2"/>
              </a:buClr>
              <a:buFont typeface="Arial" panose="020B0604020202020204" pitchFamily="34" charset="0"/>
              <a:buChar char="•"/>
            </a:pPr>
            <a:endParaRPr lang="en-US" sz="1200" dirty="0">
              <a:solidFill>
                <a:schemeClr val="bg1"/>
              </a:solidFill>
            </a:endParaRPr>
          </a:p>
        </p:txBody>
      </p:sp>
      <p:sp>
        <p:nvSpPr>
          <p:cNvPr id="28" name="Rectangle 27">
            <a:extLst>
              <a:ext uri="{FF2B5EF4-FFF2-40B4-BE49-F238E27FC236}">
                <a16:creationId xmlns:a16="http://schemas.microsoft.com/office/drawing/2014/main" xmlns="" id="{1BF026E2-7AC6-4E3D-8398-848DE502D297}"/>
              </a:ext>
            </a:extLst>
          </p:cNvPr>
          <p:cNvSpPr>
            <a:spLocks/>
          </p:cNvSpPr>
          <p:nvPr/>
        </p:nvSpPr>
        <p:spPr>
          <a:xfrm>
            <a:off x="373339" y="1178719"/>
            <a:ext cx="2500713" cy="3306290"/>
          </a:xfrm>
          <a:prstGeom prst="rect">
            <a:avLst/>
          </a:prstGeom>
        </p:spPr>
        <p:txBody>
          <a:bodyPr wrap="square" anchor="t" anchorCtr="0">
            <a:spAutoFit/>
          </a:bodyPr>
          <a:lstStyle/>
          <a:p>
            <a:pPr>
              <a:lnSpc>
                <a:spcPct val="95000"/>
              </a:lnSpc>
              <a:spcBef>
                <a:spcPts val="600"/>
              </a:spcBef>
              <a:spcAft>
                <a:spcPts val="0"/>
              </a:spcAft>
              <a:buClr>
                <a:srgbClr val="007DB8"/>
              </a:buClr>
            </a:pPr>
            <a:r>
              <a:rPr lang="es-419" sz="2200" dirty="0">
                <a:solidFill>
                  <a:schemeClr val="tx2"/>
                </a:solidFill>
                <a:ea typeface="Arial" charset="0"/>
                <a:cs typeface="Arial" charset="0"/>
              </a:rPr>
              <a:t>“Los dispositivos integrados de Dell son una </a:t>
            </a:r>
            <a:r>
              <a:rPr lang="es-419" sz="2200" dirty="0">
                <a:solidFill>
                  <a:schemeClr val="bg2"/>
                </a:solidFill>
                <a:ea typeface="Arial" charset="0"/>
                <a:cs typeface="Arial" charset="0"/>
              </a:rPr>
              <a:t>solución integral </a:t>
            </a:r>
            <a:r>
              <a:rPr lang="es-419" sz="2200" dirty="0">
                <a:solidFill>
                  <a:schemeClr val="tx2"/>
                </a:solidFill>
                <a:ea typeface="Arial" charset="0"/>
                <a:cs typeface="Arial" charset="0"/>
              </a:rPr>
              <a:t>que ha sido la </a:t>
            </a:r>
            <a:r>
              <a:rPr lang="es-419" sz="2200" dirty="0">
                <a:solidFill>
                  <a:schemeClr val="bg2"/>
                </a:solidFill>
                <a:ea typeface="Arial" charset="0"/>
                <a:cs typeface="Arial" charset="0"/>
              </a:rPr>
              <a:t>opción ganadora </a:t>
            </a:r>
            <a:r>
              <a:rPr lang="es-419" sz="2200" dirty="0">
                <a:solidFill>
                  <a:schemeClr val="tx2"/>
                </a:solidFill>
                <a:ea typeface="Arial" charset="0"/>
                <a:cs typeface="Arial" charset="0"/>
              </a:rPr>
              <a:t>para nosotros”.</a:t>
            </a:r>
          </a:p>
          <a:p>
            <a:pPr>
              <a:lnSpc>
                <a:spcPct val="90000"/>
              </a:lnSpc>
              <a:spcBef>
                <a:spcPts val="1800"/>
              </a:spcBef>
              <a:spcAft>
                <a:spcPts val="0"/>
              </a:spcAft>
              <a:buClr>
                <a:srgbClr val="007DB8"/>
              </a:buClr>
            </a:pPr>
            <a:endParaRPr lang="en-US" sz="200" b="1" dirty="0">
              <a:solidFill>
                <a:schemeClr val="tx2"/>
              </a:solidFill>
              <a:ea typeface="Arial" charset="0"/>
              <a:cs typeface="Arial" charset="0"/>
            </a:endParaRPr>
          </a:p>
          <a:p>
            <a:pPr>
              <a:lnSpc>
                <a:spcPct val="90000"/>
              </a:lnSpc>
              <a:spcBef>
                <a:spcPts val="1800"/>
              </a:spcBef>
              <a:spcAft>
                <a:spcPts val="0"/>
              </a:spcAft>
              <a:buClr>
                <a:srgbClr val="007DB8"/>
              </a:buClr>
            </a:pPr>
            <a:r>
              <a:rPr lang="es-419" sz="1200" b="1" dirty="0">
                <a:solidFill>
                  <a:schemeClr val="tx2"/>
                </a:solidFill>
                <a:ea typeface="Arial" charset="0"/>
                <a:cs typeface="Arial" charset="0"/>
              </a:rPr>
              <a:t>Clifton Dorsey</a:t>
            </a:r>
          </a:p>
          <a:p>
            <a:pPr>
              <a:lnSpc>
                <a:spcPct val="95000"/>
              </a:lnSpc>
              <a:spcBef>
                <a:spcPts val="0"/>
              </a:spcBef>
              <a:spcAft>
                <a:spcPts val="0"/>
              </a:spcAft>
              <a:buClr>
                <a:srgbClr val="007DB8"/>
              </a:buClr>
            </a:pPr>
            <a:r>
              <a:rPr lang="es-419" sz="1050" i="1" dirty="0">
                <a:solidFill>
                  <a:srgbClr val="FFFFFF"/>
                </a:solidFill>
                <a:ea typeface="Arial" charset="0"/>
                <a:cs typeface="Arial" charset="0"/>
              </a:rPr>
              <a:t>Vice presidente</a:t>
            </a:r>
          </a:p>
          <a:p>
            <a:pPr>
              <a:lnSpc>
                <a:spcPct val="95000"/>
              </a:lnSpc>
              <a:spcBef>
                <a:spcPts val="0"/>
              </a:spcBef>
              <a:spcAft>
                <a:spcPts val="0"/>
              </a:spcAft>
              <a:buClr>
                <a:srgbClr val="007DB8"/>
              </a:buClr>
            </a:pPr>
            <a:r>
              <a:rPr lang="es-419" sz="1050" i="1" dirty="0" err="1">
                <a:solidFill>
                  <a:srgbClr val="FFFFFF"/>
                </a:solidFill>
                <a:ea typeface="Arial" charset="0"/>
                <a:cs typeface="Arial" charset="0"/>
              </a:rPr>
              <a:t>Warrell</a:t>
            </a:r>
            <a:r>
              <a:rPr lang="es-419" sz="1050" i="1" dirty="0">
                <a:solidFill>
                  <a:srgbClr val="FFFFFF"/>
                </a:solidFill>
                <a:ea typeface="Arial" charset="0"/>
                <a:cs typeface="Arial" charset="0"/>
              </a:rPr>
              <a:t> </a:t>
            </a:r>
            <a:r>
              <a:rPr lang="es-419" sz="1050" i="1" dirty="0" err="1">
                <a:solidFill>
                  <a:srgbClr val="FFFFFF"/>
                </a:solidFill>
                <a:ea typeface="Arial" charset="0"/>
                <a:cs typeface="Arial" charset="0"/>
              </a:rPr>
              <a:t>Corporation</a:t>
            </a:r>
            <a:endParaRPr lang="es-419" sz="1050" i="1" dirty="0">
              <a:solidFill>
                <a:srgbClr val="FFFFFF"/>
              </a:solidFill>
              <a:ea typeface="Arial" charset="0"/>
              <a:cs typeface="Arial" charset="0"/>
            </a:endParaRPr>
          </a:p>
        </p:txBody>
      </p:sp>
      <p:sp>
        <p:nvSpPr>
          <p:cNvPr id="31" name="TextBox 30">
            <a:extLst>
              <a:ext uri="{FF2B5EF4-FFF2-40B4-BE49-F238E27FC236}">
                <a16:creationId xmlns:a16="http://schemas.microsoft.com/office/drawing/2014/main" xmlns="" id="{91F5E33C-688C-4FE3-AB8A-7711AD9A84F1}"/>
              </a:ext>
            </a:extLst>
          </p:cNvPr>
          <p:cNvSpPr txBox="1"/>
          <p:nvPr/>
        </p:nvSpPr>
        <p:spPr>
          <a:xfrm>
            <a:off x="3231657" y="910773"/>
            <a:ext cx="2675892" cy="3634433"/>
          </a:xfrm>
          <a:prstGeom prst="rect">
            <a:avLst/>
          </a:prstGeom>
          <a:solidFill>
            <a:schemeClr val="bg1"/>
          </a:solidFill>
          <a:effectLst>
            <a:outerShdw blurRad="50800" dist="38100" dir="2700000" algn="tl" rotWithShape="0">
              <a:prstClr val="black">
                <a:alpha val="40000"/>
              </a:prstClr>
            </a:outerShdw>
          </a:effectLst>
        </p:spPr>
        <p:txBody>
          <a:bodyPr wrap="square" lIns="182880" tIns="182880" rIns="182880" bIns="182880" rtlCol="0">
            <a:noAutofit/>
          </a:bodyPr>
          <a:lstStyle/>
          <a:p>
            <a:pPr marL="171450" indent="-171450">
              <a:buClr>
                <a:schemeClr val="tx2"/>
              </a:buClr>
              <a:buFont typeface="Arial" panose="020B0604020202020204" pitchFamily="34" charset="0"/>
              <a:buChar char="•"/>
            </a:pPr>
            <a:endParaRPr lang="en-US" sz="1200" dirty="0">
              <a:solidFill>
                <a:schemeClr val="tx2"/>
              </a:solidFill>
            </a:endParaRPr>
          </a:p>
        </p:txBody>
      </p:sp>
      <p:sp>
        <p:nvSpPr>
          <p:cNvPr id="32" name="TextBox 31">
            <a:extLst>
              <a:ext uri="{FF2B5EF4-FFF2-40B4-BE49-F238E27FC236}">
                <a16:creationId xmlns:a16="http://schemas.microsoft.com/office/drawing/2014/main" xmlns="" id="{5B798CFA-3289-4579-9BD5-7E0F315840DD}"/>
              </a:ext>
            </a:extLst>
          </p:cNvPr>
          <p:cNvSpPr txBox="1"/>
          <p:nvPr/>
        </p:nvSpPr>
        <p:spPr>
          <a:xfrm>
            <a:off x="6177563" y="910773"/>
            <a:ext cx="2675892" cy="3634433"/>
          </a:xfrm>
          <a:prstGeom prst="rect">
            <a:avLst/>
          </a:prstGeom>
          <a:solidFill>
            <a:schemeClr val="bg1"/>
          </a:solidFill>
          <a:effectLst>
            <a:outerShdw blurRad="50800" dist="38100" dir="2700000" algn="tl" rotWithShape="0">
              <a:prstClr val="black">
                <a:alpha val="40000"/>
              </a:prstClr>
            </a:outerShdw>
          </a:effectLst>
        </p:spPr>
        <p:txBody>
          <a:bodyPr wrap="square" lIns="182880" tIns="182880" rIns="182880" bIns="182880" rtlCol="0">
            <a:noAutofit/>
          </a:bodyPr>
          <a:lstStyle/>
          <a:p>
            <a:pPr marL="171450" indent="-171450">
              <a:buClr>
                <a:schemeClr val="tx2"/>
              </a:buClr>
              <a:buFont typeface="Arial" panose="020B0604020202020204" pitchFamily="34" charset="0"/>
              <a:buChar char="•"/>
            </a:pPr>
            <a:endParaRPr lang="en-US" sz="1200" dirty="0">
              <a:solidFill>
                <a:schemeClr val="tx2"/>
              </a:solidFill>
            </a:endParaRPr>
          </a:p>
        </p:txBody>
      </p:sp>
      <p:sp>
        <p:nvSpPr>
          <p:cNvPr id="36" name="Rectangle 35">
            <a:extLst>
              <a:ext uri="{FF2B5EF4-FFF2-40B4-BE49-F238E27FC236}">
                <a16:creationId xmlns:a16="http://schemas.microsoft.com/office/drawing/2014/main" xmlns="" id="{DBE48513-2CD4-4FEB-A98E-405B1E11B675}"/>
              </a:ext>
            </a:extLst>
          </p:cNvPr>
          <p:cNvSpPr>
            <a:spLocks/>
          </p:cNvSpPr>
          <p:nvPr/>
        </p:nvSpPr>
        <p:spPr>
          <a:xfrm>
            <a:off x="3386306" y="1181027"/>
            <a:ext cx="2557294" cy="3330912"/>
          </a:xfrm>
          <a:prstGeom prst="rect">
            <a:avLst/>
          </a:prstGeom>
        </p:spPr>
        <p:txBody>
          <a:bodyPr wrap="square" anchor="t" anchorCtr="0">
            <a:spAutoFit/>
          </a:bodyPr>
          <a:lstStyle/>
          <a:p>
            <a:pPr>
              <a:lnSpc>
                <a:spcPct val="95000"/>
              </a:lnSpc>
              <a:spcBef>
                <a:spcPts val="600"/>
              </a:spcBef>
              <a:spcAft>
                <a:spcPts val="0"/>
              </a:spcAft>
              <a:buClr>
                <a:srgbClr val="007DB8"/>
              </a:buClr>
            </a:pPr>
            <a:r>
              <a:rPr lang="es-419" sz="1900" spc="-20" dirty="0">
                <a:solidFill>
                  <a:srgbClr val="FFFFFF"/>
                </a:solidFill>
                <a:ea typeface="Arial" charset="0"/>
                <a:cs typeface="Arial" charset="0"/>
              </a:rPr>
              <a:t>“</a:t>
            </a:r>
            <a:r>
              <a:rPr lang="es-419" sz="1700" spc="-20" dirty="0">
                <a:solidFill>
                  <a:srgbClr val="FFFFFF"/>
                </a:solidFill>
                <a:ea typeface="Arial" charset="0"/>
                <a:cs typeface="Arial" charset="0"/>
              </a:rPr>
              <a:t>Al investigar a los proveedores de servicios en la nube, a fin de cuentas, fue la solución de protección de datos de Dell la que </a:t>
            </a:r>
            <a:r>
              <a:rPr lang="es-419" sz="1700" spc="-20" dirty="0">
                <a:solidFill>
                  <a:schemeClr val="bg2"/>
                </a:solidFill>
                <a:ea typeface="Arial" charset="0"/>
                <a:cs typeface="Arial" charset="0"/>
              </a:rPr>
              <a:t>me llamó la atención </a:t>
            </a:r>
            <a:r>
              <a:rPr lang="es-419" sz="1700" spc="-20" dirty="0">
                <a:solidFill>
                  <a:srgbClr val="FFFFFF"/>
                </a:solidFill>
                <a:ea typeface="Arial" charset="0"/>
                <a:cs typeface="Arial" charset="0"/>
              </a:rPr>
              <a:t>porque combinaba</a:t>
            </a:r>
            <a:r>
              <a:rPr lang="es-419" sz="1700" spc="-20" dirty="0">
                <a:ea typeface="Arial" charset="0"/>
                <a:cs typeface="Arial" charset="0"/>
              </a:rPr>
              <a:t> </a:t>
            </a:r>
            <a:r>
              <a:rPr lang="es-419" sz="1700" spc="-20" dirty="0">
                <a:solidFill>
                  <a:schemeClr val="bg2"/>
                </a:solidFill>
                <a:ea typeface="Arial" charset="0"/>
                <a:cs typeface="Arial" charset="0"/>
              </a:rPr>
              <a:t>recuperación tanto en las instalaciones como en la nube</a:t>
            </a:r>
            <a:r>
              <a:rPr lang="es-419" sz="1900" spc="-20" dirty="0">
                <a:solidFill>
                  <a:srgbClr val="FFFFFF"/>
                </a:solidFill>
                <a:ea typeface="Arial" charset="0"/>
                <a:cs typeface="Arial" charset="0"/>
              </a:rPr>
              <a:t>”.</a:t>
            </a:r>
          </a:p>
          <a:p>
            <a:pPr>
              <a:lnSpc>
                <a:spcPct val="85000"/>
              </a:lnSpc>
              <a:spcBef>
                <a:spcPts val="1600"/>
              </a:spcBef>
              <a:spcAft>
                <a:spcPts val="0"/>
              </a:spcAft>
              <a:buClr>
                <a:srgbClr val="007DB8"/>
              </a:buClr>
            </a:pPr>
            <a:r>
              <a:rPr lang="es-419" sz="1200" b="1" dirty="0">
                <a:solidFill>
                  <a:schemeClr val="tx2"/>
                </a:solidFill>
                <a:ea typeface="Arial" charset="0"/>
                <a:cs typeface="Arial" charset="0"/>
              </a:rPr>
              <a:t>Kevin </a:t>
            </a:r>
            <a:r>
              <a:rPr lang="es-419" sz="1200" b="1" dirty="0" err="1">
                <a:solidFill>
                  <a:schemeClr val="tx2"/>
                </a:solidFill>
                <a:ea typeface="Arial" charset="0"/>
                <a:cs typeface="Arial" charset="0"/>
              </a:rPr>
              <a:t>Pritchard</a:t>
            </a:r>
            <a:endParaRPr lang="es-419" sz="1200" b="1" dirty="0">
              <a:solidFill>
                <a:schemeClr val="tx2"/>
              </a:solidFill>
              <a:ea typeface="Arial" charset="0"/>
              <a:cs typeface="Arial" charset="0"/>
            </a:endParaRPr>
          </a:p>
          <a:p>
            <a:pPr>
              <a:lnSpc>
                <a:spcPct val="95000"/>
              </a:lnSpc>
              <a:spcBef>
                <a:spcPts val="0"/>
              </a:spcBef>
              <a:spcAft>
                <a:spcPts val="0"/>
              </a:spcAft>
              <a:buClr>
                <a:srgbClr val="007DB8"/>
              </a:buClr>
            </a:pPr>
            <a:r>
              <a:rPr lang="es-419" sz="1050" i="1" dirty="0">
                <a:solidFill>
                  <a:srgbClr val="FFFFFF"/>
                </a:solidFill>
                <a:ea typeface="Arial" charset="0"/>
                <a:cs typeface="Arial" charset="0"/>
              </a:rPr>
              <a:t>Jefe de TI y sistemas empresariales</a:t>
            </a:r>
          </a:p>
          <a:p>
            <a:pPr>
              <a:lnSpc>
                <a:spcPct val="95000"/>
              </a:lnSpc>
              <a:spcBef>
                <a:spcPts val="0"/>
              </a:spcBef>
              <a:spcAft>
                <a:spcPts val="0"/>
              </a:spcAft>
              <a:buClr>
                <a:srgbClr val="007DB8"/>
              </a:buClr>
            </a:pPr>
            <a:r>
              <a:rPr lang="es-419" sz="1050" i="1" dirty="0">
                <a:solidFill>
                  <a:srgbClr val="FFFFFF"/>
                </a:solidFill>
                <a:ea typeface="Arial" charset="0"/>
                <a:cs typeface="Arial" charset="0"/>
              </a:rPr>
              <a:t>JANA </a:t>
            </a:r>
            <a:r>
              <a:rPr lang="es-419" sz="1050" i="1" dirty="0" err="1">
                <a:solidFill>
                  <a:srgbClr val="FFFFFF"/>
                </a:solidFill>
                <a:ea typeface="Arial" charset="0"/>
                <a:cs typeface="Arial" charset="0"/>
              </a:rPr>
              <a:t>Investment</a:t>
            </a:r>
            <a:r>
              <a:rPr lang="es-419" sz="1050" i="1" dirty="0">
                <a:solidFill>
                  <a:srgbClr val="FFFFFF"/>
                </a:solidFill>
                <a:ea typeface="Arial" charset="0"/>
                <a:cs typeface="Arial" charset="0"/>
              </a:rPr>
              <a:t> </a:t>
            </a:r>
            <a:r>
              <a:rPr lang="es-419" sz="1050" i="1" dirty="0" err="1">
                <a:solidFill>
                  <a:srgbClr val="FFFFFF"/>
                </a:solidFill>
                <a:ea typeface="Arial" charset="0"/>
                <a:cs typeface="Arial" charset="0"/>
              </a:rPr>
              <a:t>Advisers</a:t>
            </a:r>
            <a:endParaRPr lang="es-419" sz="1050" i="1" dirty="0">
              <a:solidFill>
                <a:srgbClr val="FFFFFF"/>
              </a:solidFill>
              <a:ea typeface="Arial" charset="0"/>
              <a:cs typeface="Arial" charset="0"/>
            </a:endParaRPr>
          </a:p>
        </p:txBody>
      </p:sp>
      <p:sp>
        <p:nvSpPr>
          <p:cNvPr id="37" name="Rectangle 36">
            <a:extLst>
              <a:ext uri="{FF2B5EF4-FFF2-40B4-BE49-F238E27FC236}">
                <a16:creationId xmlns:a16="http://schemas.microsoft.com/office/drawing/2014/main" xmlns="" id="{4FEF9985-6299-4364-9C53-7957D5811763}"/>
              </a:ext>
            </a:extLst>
          </p:cNvPr>
          <p:cNvSpPr>
            <a:spLocks/>
          </p:cNvSpPr>
          <p:nvPr/>
        </p:nvSpPr>
        <p:spPr>
          <a:xfrm>
            <a:off x="6337008" y="987128"/>
            <a:ext cx="2366592" cy="3564053"/>
          </a:xfrm>
          <a:prstGeom prst="rect">
            <a:avLst/>
          </a:prstGeom>
        </p:spPr>
        <p:txBody>
          <a:bodyPr wrap="square" anchor="t" anchorCtr="0">
            <a:spAutoFit/>
          </a:bodyPr>
          <a:lstStyle/>
          <a:p>
            <a:pPr>
              <a:lnSpc>
                <a:spcPct val="95000"/>
              </a:lnSpc>
              <a:spcBef>
                <a:spcPts val="600"/>
              </a:spcBef>
              <a:spcAft>
                <a:spcPts val="0"/>
              </a:spcAft>
              <a:buClr>
                <a:srgbClr val="007DB8"/>
              </a:buClr>
            </a:pPr>
            <a:r>
              <a:rPr lang="es-419" sz="2000" dirty="0">
                <a:solidFill>
                  <a:srgbClr val="FFFFFF"/>
                </a:solidFill>
                <a:ea typeface="Arial" charset="0"/>
                <a:cs typeface="Arial" charset="0"/>
              </a:rPr>
              <a:t>“</a:t>
            </a:r>
            <a:r>
              <a:rPr lang="es-419" sz="1800" dirty="0">
                <a:solidFill>
                  <a:srgbClr val="FFFFFF"/>
                </a:solidFill>
                <a:ea typeface="Arial" charset="0"/>
                <a:cs typeface="Arial" charset="0"/>
              </a:rPr>
              <a:t>La asociación con Dell ha significado </a:t>
            </a:r>
            <a:r>
              <a:rPr lang="es-419" sz="1800" dirty="0">
                <a:solidFill>
                  <a:schemeClr val="bg2"/>
                </a:solidFill>
                <a:ea typeface="Arial" charset="0"/>
                <a:cs typeface="Arial" charset="0"/>
              </a:rPr>
              <a:t>años de confiabilidad </a:t>
            </a:r>
            <a:r>
              <a:rPr lang="es-419" sz="1800" dirty="0">
                <a:solidFill>
                  <a:srgbClr val="FFFFFF"/>
                </a:solidFill>
                <a:ea typeface="Arial" charset="0"/>
                <a:cs typeface="Arial" charset="0"/>
              </a:rPr>
              <a:t>y la confianza de </a:t>
            </a:r>
            <a:br>
              <a:rPr lang="es-419" sz="1800" dirty="0">
                <a:solidFill>
                  <a:srgbClr val="FFFFFF"/>
                </a:solidFill>
                <a:ea typeface="Arial" charset="0"/>
                <a:cs typeface="Arial" charset="0"/>
              </a:rPr>
            </a:br>
            <a:r>
              <a:rPr lang="es-419" sz="1800" dirty="0">
                <a:solidFill>
                  <a:srgbClr val="FFFFFF"/>
                </a:solidFill>
                <a:ea typeface="Arial" charset="0"/>
                <a:cs typeface="Arial" charset="0"/>
              </a:rPr>
              <a:t>que todo se puede manejar a través de esta </a:t>
            </a:r>
            <a:r>
              <a:rPr lang="es-419" sz="1800" dirty="0">
                <a:solidFill>
                  <a:schemeClr val="bg2"/>
                </a:solidFill>
                <a:ea typeface="Arial" charset="0"/>
                <a:cs typeface="Arial" charset="0"/>
              </a:rPr>
              <a:t>única relación</a:t>
            </a:r>
            <a:r>
              <a:rPr lang="es-419" sz="2000" dirty="0">
                <a:solidFill>
                  <a:srgbClr val="FFFFFF"/>
                </a:solidFill>
                <a:ea typeface="Arial" charset="0"/>
                <a:cs typeface="Arial" charset="0"/>
              </a:rPr>
              <a:t>”.</a:t>
            </a:r>
          </a:p>
          <a:p>
            <a:pPr>
              <a:lnSpc>
                <a:spcPct val="90000"/>
              </a:lnSpc>
              <a:spcBef>
                <a:spcPts val="1800"/>
              </a:spcBef>
              <a:spcAft>
                <a:spcPts val="0"/>
              </a:spcAft>
              <a:buClr>
                <a:srgbClr val="007DB8"/>
              </a:buClr>
            </a:pPr>
            <a:endParaRPr lang="en-US" sz="4400" b="1" dirty="0">
              <a:solidFill>
                <a:schemeClr val="tx2"/>
              </a:solidFill>
              <a:ea typeface="Arial" charset="0"/>
              <a:cs typeface="Arial" charset="0"/>
            </a:endParaRPr>
          </a:p>
          <a:p>
            <a:pPr>
              <a:lnSpc>
                <a:spcPct val="90000"/>
              </a:lnSpc>
              <a:spcBef>
                <a:spcPts val="1800"/>
              </a:spcBef>
              <a:spcAft>
                <a:spcPts val="0"/>
              </a:spcAft>
              <a:buClr>
                <a:srgbClr val="007DB8"/>
              </a:buClr>
            </a:pPr>
            <a:r>
              <a:rPr lang="es-419" sz="1100" b="1" dirty="0">
                <a:solidFill>
                  <a:schemeClr val="tx2"/>
                </a:solidFill>
                <a:ea typeface="Arial" charset="0"/>
                <a:cs typeface="Arial" charset="0"/>
              </a:rPr>
              <a:t>Liam </a:t>
            </a:r>
            <a:r>
              <a:rPr lang="es-419" sz="1100" b="1" dirty="0" err="1">
                <a:solidFill>
                  <a:schemeClr val="tx2"/>
                </a:solidFill>
                <a:ea typeface="Arial" charset="0"/>
                <a:cs typeface="Arial" charset="0"/>
              </a:rPr>
              <a:t>Furlong</a:t>
            </a:r>
            <a:endParaRPr lang="es-419" sz="1100" b="1" dirty="0">
              <a:solidFill>
                <a:schemeClr val="tx2"/>
              </a:solidFill>
              <a:ea typeface="Arial" charset="0"/>
              <a:cs typeface="Arial" charset="0"/>
            </a:endParaRPr>
          </a:p>
          <a:p>
            <a:pPr>
              <a:lnSpc>
                <a:spcPct val="95000"/>
              </a:lnSpc>
              <a:spcBef>
                <a:spcPts val="0"/>
              </a:spcBef>
              <a:spcAft>
                <a:spcPts val="0"/>
              </a:spcAft>
              <a:buClr>
                <a:srgbClr val="007DB8"/>
              </a:buClr>
            </a:pPr>
            <a:r>
              <a:rPr lang="es-419" sz="1000" i="1" dirty="0">
                <a:solidFill>
                  <a:srgbClr val="FFFFFF"/>
                </a:solidFill>
                <a:ea typeface="Arial" charset="0"/>
                <a:cs typeface="Arial" charset="0"/>
              </a:rPr>
              <a:t>Administrador de TI</a:t>
            </a:r>
          </a:p>
          <a:p>
            <a:pPr>
              <a:lnSpc>
                <a:spcPct val="95000"/>
              </a:lnSpc>
              <a:spcBef>
                <a:spcPts val="0"/>
              </a:spcBef>
              <a:spcAft>
                <a:spcPts val="0"/>
              </a:spcAft>
              <a:buClr>
                <a:srgbClr val="007DB8"/>
              </a:buClr>
            </a:pPr>
            <a:r>
              <a:rPr lang="es-419" sz="1000" i="1" dirty="0" err="1">
                <a:solidFill>
                  <a:srgbClr val="FFFFFF"/>
                </a:solidFill>
                <a:ea typeface="Arial" charset="0"/>
                <a:cs typeface="Arial" charset="0"/>
              </a:rPr>
              <a:t>Revelation</a:t>
            </a:r>
            <a:r>
              <a:rPr lang="es-419" sz="1000" i="1" dirty="0">
                <a:solidFill>
                  <a:srgbClr val="FFFFFF"/>
                </a:solidFill>
                <a:ea typeface="Arial" charset="0"/>
                <a:cs typeface="Arial" charset="0"/>
              </a:rPr>
              <a:t> Software </a:t>
            </a:r>
            <a:r>
              <a:rPr lang="es-419" sz="1000" i="1" dirty="0" err="1">
                <a:solidFill>
                  <a:srgbClr val="FFFFFF"/>
                </a:solidFill>
                <a:ea typeface="Arial" charset="0"/>
                <a:cs typeface="Arial" charset="0"/>
              </a:rPr>
              <a:t>Concepts</a:t>
            </a:r>
            <a:endParaRPr lang="es-419" sz="1000" i="1" dirty="0">
              <a:solidFill>
                <a:srgbClr val="FFFFFF"/>
              </a:solidFill>
              <a:ea typeface="Arial" charset="0"/>
              <a:cs typeface="Arial" charset="0"/>
            </a:endParaRPr>
          </a:p>
        </p:txBody>
      </p:sp>
      <p:sp>
        <p:nvSpPr>
          <p:cNvPr id="2" name="Title 1">
            <a:extLst>
              <a:ext uri="{FF2B5EF4-FFF2-40B4-BE49-F238E27FC236}">
                <a16:creationId xmlns:a16="http://schemas.microsoft.com/office/drawing/2014/main" xmlns="" id="{429680A4-45F0-43CA-9D20-BE3818416837}"/>
              </a:ext>
            </a:extLst>
          </p:cNvPr>
          <p:cNvSpPr>
            <a:spLocks noGrp="1"/>
          </p:cNvSpPr>
          <p:nvPr>
            <p:ph type="title"/>
          </p:nvPr>
        </p:nvSpPr>
        <p:spPr/>
        <p:txBody>
          <a:bodyPr/>
          <a:lstStyle/>
          <a:p>
            <a:r>
              <a:rPr lang="es-419"/>
              <a:t>Citas del cliente</a:t>
            </a:r>
          </a:p>
        </p:txBody>
      </p:sp>
    </p:spTree>
    <p:extLst>
      <p:ext uri="{BB962C8B-B14F-4D97-AF65-F5344CB8AC3E}">
        <p14:creationId xmlns:p14="http://schemas.microsoft.com/office/powerpoint/2010/main" val="6351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7C269689-3B86-4C00-9720-1ABCEF0BB10C}"/>
              </a:ext>
            </a:extLst>
          </p:cNvPr>
          <p:cNvSpPr/>
          <p:nvPr/>
        </p:nvSpPr>
        <p:spPr>
          <a:xfrm>
            <a:off x="3531106" y="2314962"/>
            <a:ext cx="1561059" cy="369332"/>
          </a:xfrm>
          <a:prstGeom prst="rect">
            <a:avLst/>
          </a:prstGeom>
        </p:spPr>
        <p:txBody>
          <a:bodyPr wrap="square" lIns="0" tIns="0" rIns="0" bIns="0">
            <a:spAutoFit/>
          </a:bodyPr>
          <a:lstStyle/>
          <a:p>
            <a:pPr algn="ctr" defTabSz="914310"/>
            <a:r>
              <a:rPr lang="es-419" sz="1200" dirty="0">
                <a:solidFill>
                  <a:schemeClr val="bg2"/>
                </a:solidFill>
                <a:latin typeface="Arial"/>
              </a:rPr>
              <a:t>Garantía de satisfacción de 3 años</a:t>
            </a:r>
          </a:p>
        </p:txBody>
      </p:sp>
      <p:sp>
        <p:nvSpPr>
          <p:cNvPr id="18" name="Rectangle 17">
            <a:extLst>
              <a:ext uri="{FF2B5EF4-FFF2-40B4-BE49-F238E27FC236}">
                <a16:creationId xmlns:a16="http://schemas.microsoft.com/office/drawing/2014/main" xmlns="" id="{8BBF5BC3-79B8-4110-A303-888060CF8761}"/>
              </a:ext>
            </a:extLst>
          </p:cNvPr>
          <p:cNvSpPr/>
          <p:nvPr/>
        </p:nvSpPr>
        <p:spPr>
          <a:xfrm>
            <a:off x="5190306" y="2314962"/>
            <a:ext cx="2155816" cy="369332"/>
          </a:xfrm>
          <a:prstGeom prst="rect">
            <a:avLst/>
          </a:prstGeom>
        </p:spPr>
        <p:txBody>
          <a:bodyPr wrap="square" lIns="0" tIns="0" rIns="0" bIns="0">
            <a:spAutoFit/>
          </a:bodyPr>
          <a:lstStyle/>
          <a:p>
            <a:pPr algn="ctr" defTabSz="914310"/>
            <a:r>
              <a:rPr lang="es-419" sz="1200" dirty="0">
                <a:solidFill>
                  <a:schemeClr val="bg2"/>
                </a:solidFill>
                <a:latin typeface="Arial"/>
              </a:rPr>
              <a:t>Hasta 55:1 de </a:t>
            </a:r>
            <a:r>
              <a:rPr lang="es-419" sz="1200" dirty="0" err="1">
                <a:solidFill>
                  <a:schemeClr val="bg2"/>
                </a:solidFill>
                <a:latin typeface="Arial"/>
              </a:rPr>
              <a:t>desduplicación</a:t>
            </a:r>
            <a:r>
              <a:rPr lang="es-419" sz="1200" dirty="0">
                <a:solidFill>
                  <a:schemeClr val="bg2"/>
                </a:solidFill>
                <a:latin typeface="Arial"/>
              </a:rPr>
              <a:t/>
            </a:r>
            <a:br>
              <a:rPr lang="es-419" sz="1200" dirty="0">
                <a:solidFill>
                  <a:schemeClr val="bg2"/>
                </a:solidFill>
                <a:latin typeface="Arial"/>
              </a:rPr>
            </a:br>
            <a:r>
              <a:rPr lang="es-419" sz="1200" dirty="0">
                <a:solidFill>
                  <a:schemeClr val="bg2"/>
                </a:solidFill>
                <a:latin typeface="Arial"/>
              </a:rPr>
              <a:t>de protección de datos garantizada</a:t>
            </a:r>
          </a:p>
        </p:txBody>
      </p:sp>
      <p:sp>
        <p:nvSpPr>
          <p:cNvPr id="28" name="Rectangle 27">
            <a:extLst>
              <a:ext uri="{FF2B5EF4-FFF2-40B4-BE49-F238E27FC236}">
                <a16:creationId xmlns:a16="http://schemas.microsoft.com/office/drawing/2014/main" xmlns="" id="{C7BC8FB5-831F-4077-A359-E1A8C4BD1CA7}"/>
              </a:ext>
            </a:extLst>
          </p:cNvPr>
          <p:cNvSpPr/>
          <p:nvPr/>
        </p:nvSpPr>
        <p:spPr>
          <a:xfrm>
            <a:off x="7456601" y="2314962"/>
            <a:ext cx="1536384" cy="369332"/>
          </a:xfrm>
          <a:prstGeom prst="rect">
            <a:avLst/>
          </a:prstGeom>
        </p:spPr>
        <p:txBody>
          <a:bodyPr wrap="square" lIns="0" tIns="0" rIns="0" bIns="0">
            <a:spAutoFit/>
          </a:bodyPr>
          <a:lstStyle/>
          <a:p>
            <a:pPr algn="ctr" defTabSz="914310"/>
            <a:r>
              <a:rPr lang="es-419" sz="1200" dirty="0">
                <a:solidFill>
                  <a:schemeClr val="bg2"/>
                </a:solidFill>
                <a:latin typeface="Arial"/>
              </a:rPr>
              <a:t>Protección de </a:t>
            </a:r>
            <a:br>
              <a:rPr lang="es-419" sz="1200" dirty="0">
                <a:solidFill>
                  <a:schemeClr val="bg2"/>
                </a:solidFill>
                <a:latin typeface="Arial"/>
              </a:rPr>
            </a:br>
            <a:r>
              <a:rPr lang="es-419" sz="1200" dirty="0">
                <a:solidFill>
                  <a:schemeClr val="bg2"/>
                </a:solidFill>
                <a:latin typeface="Arial"/>
              </a:rPr>
              <a:t>la inversión</a:t>
            </a:r>
          </a:p>
        </p:txBody>
      </p:sp>
      <p:sp>
        <p:nvSpPr>
          <p:cNvPr id="36" name="Rectangle 35">
            <a:extLst>
              <a:ext uri="{FF2B5EF4-FFF2-40B4-BE49-F238E27FC236}">
                <a16:creationId xmlns:a16="http://schemas.microsoft.com/office/drawing/2014/main" xmlns="" id="{74B1A555-E461-49E3-8B0A-FAECA35290CE}"/>
              </a:ext>
            </a:extLst>
          </p:cNvPr>
          <p:cNvSpPr/>
          <p:nvPr/>
        </p:nvSpPr>
        <p:spPr>
          <a:xfrm>
            <a:off x="4343400" y="4015959"/>
            <a:ext cx="1536384" cy="369332"/>
          </a:xfrm>
          <a:prstGeom prst="rect">
            <a:avLst/>
          </a:prstGeom>
        </p:spPr>
        <p:txBody>
          <a:bodyPr wrap="square" lIns="0" tIns="0" rIns="0" bIns="0">
            <a:spAutoFit/>
          </a:bodyPr>
          <a:lstStyle/>
          <a:p>
            <a:pPr marL="0" marR="0" lvl="0" indent="0" algn="ctr" defTabSz="114285" rtl="0" eaLnBrk="1" fontAlgn="auto" latinLnBrk="0" hangingPunct="1">
              <a:lnSpc>
                <a:spcPct val="100000"/>
              </a:lnSpc>
              <a:spcBef>
                <a:spcPts val="600"/>
              </a:spcBef>
              <a:spcAft>
                <a:spcPts val="0"/>
              </a:spcAft>
              <a:buClr>
                <a:srgbClr val="007DB8"/>
              </a:buClr>
              <a:buSzPct val="100000"/>
              <a:buFontTx/>
              <a:buNone/>
              <a:tabLst/>
              <a:defRPr/>
            </a:pPr>
            <a:r>
              <a:rPr kumimoji="0" lang="es-419" sz="1200" i="0" u="none" strike="noStrike" cap="none" normalizeH="0" baseline="0" noProof="0">
                <a:ln>
                  <a:noFill/>
                </a:ln>
                <a:solidFill>
                  <a:schemeClr val="bg2"/>
                </a:solidFill>
                <a:uLnTx/>
                <a:uFillTx/>
                <a:latin typeface="Arial"/>
                <a:ea typeface="+mn-ea"/>
                <a:cs typeface="+mn-cs"/>
              </a:rPr>
              <a:t>Precios de </a:t>
            </a:r>
            <a:br>
              <a:rPr kumimoji="0" lang="es-419" sz="1200" i="0" u="none" strike="noStrike" cap="none" normalizeH="0" baseline="0" noProof="0">
                <a:ln>
                  <a:noFill/>
                </a:ln>
                <a:solidFill>
                  <a:schemeClr val="bg2"/>
                </a:solidFill>
                <a:uLnTx/>
                <a:uFillTx/>
                <a:latin typeface="Arial"/>
                <a:ea typeface="+mn-ea"/>
                <a:cs typeface="+mn-cs"/>
              </a:rPr>
            </a:br>
            <a:r>
              <a:rPr kumimoji="0" lang="es-419" sz="1200" i="0" u="none" strike="noStrike" cap="none" normalizeH="0" baseline="0" noProof="0">
                <a:ln>
                  <a:noFill/>
                </a:ln>
                <a:solidFill>
                  <a:schemeClr val="bg2"/>
                </a:solidFill>
                <a:uLnTx/>
                <a:uFillTx/>
                <a:latin typeface="Arial"/>
                <a:ea typeface="+mn-ea"/>
                <a:cs typeface="+mn-cs"/>
              </a:rPr>
              <a:t>soporte predecibles </a:t>
            </a:r>
          </a:p>
        </p:txBody>
      </p:sp>
      <p:sp>
        <p:nvSpPr>
          <p:cNvPr id="33" name="Rectangle 32">
            <a:extLst>
              <a:ext uri="{FF2B5EF4-FFF2-40B4-BE49-F238E27FC236}">
                <a16:creationId xmlns:a16="http://schemas.microsoft.com/office/drawing/2014/main" xmlns="" id="{C114A495-4504-479E-A7E5-7666EE3E8B8D}"/>
              </a:ext>
            </a:extLst>
          </p:cNvPr>
          <p:cNvSpPr/>
          <p:nvPr/>
        </p:nvSpPr>
        <p:spPr>
          <a:xfrm>
            <a:off x="6413094" y="4063241"/>
            <a:ext cx="1892706" cy="369332"/>
          </a:xfrm>
          <a:prstGeom prst="rect">
            <a:avLst/>
          </a:prstGeom>
        </p:spPr>
        <p:txBody>
          <a:bodyPr wrap="square" lIns="0" tIns="0" rIns="0" bIns="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s-419" sz="1200" i="0" u="none" strike="noStrike" cap="none" normalizeH="0" baseline="0" noProof="0" dirty="0">
                <a:ln>
                  <a:noFill/>
                </a:ln>
                <a:solidFill>
                  <a:schemeClr val="bg2"/>
                </a:solidFill>
                <a:uLnTx/>
                <a:uFillTx/>
                <a:latin typeface="Arial"/>
                <a:ea typeface="+mn-ea"/>
                <a:cs typeface="+mn-cs"/>
              </a:rPr>
              <a:t>Infraestructura </a:t>
            </a:r>
            <a:br>
              <a:rPr kumimoji="0" lang="es-419" sz="1200" i="0" u="none" strike="noStrike" cap="none" normalizeH="0" baseline="0" noProof="0" dirty="0">
                <a:ln>
                  <a:noFill/>
                </a:ln>
                <a:solidFill>
                  <a:schemeClr val="bg2"/>
                </a:solidFill>
                <a:uLnTx/>
                <a:uFillTx/>
                <a:latin typeface="Arial"/>
                <a:ea typeface="+mn-ea"/>
                <a:cs typeface="+mn-cs"/>
              </a:rPr>
            </a:br>
            <a:r>
              <a:rPr kumimoji="0" lang="es-419" sz="1200" i="0" u="none" strike="noStrike" cap="none" normalizeH="0" baseline="0" noProof="0" dirty="0">
                <a:ln>
                  <a:noFill/>
                </a:ln>
                <a:solidFill>
                  <a:schemeClr val="bg2"/>
                </a:solidFill>
                <a:uLnTx/>
                <a:uFillTx/>
                <a:latin typeface="Arial"/>
                <a:ea typeface="+mn-ea"/>
                <a:cs typeface="+mn-cs"/>
              </a:rPr>
              <a:t>habilitada para la nube</a:t>
            </a:r>
          </a:p>
        </p:txBody>
      </p:sp>
      <p:sp>
        <p:nvSpPr>
          <p:cNvPr id="139" name="fl" descr="                              Dell - Internal Use - Confidential&#10;">
            <a:extLst>
              <a:ext uri="{FF2B5EF4-FFF2-40B4-BE49-F238E27FC236}">
                <a16:creationId xmlns:a16="http://schemas.microsoft.com/office/drawing/2014/main" xmlns="" id="{049017FC-92E1-8143-A7E5-E85198730EB4}"/>
              </a:ext>
            </a:extLst>
          </p:cNvPr>
          <p:cNvSpPr txBox="1"/>
          <p:nvPr/>
        </p:nvSpPr>
        <p:spPr>
          <a:xfrm>
            <a:off x="576266" y="5007745"/>
            <a:ext cx="902491" cy="83100"/>
          </a:xfrm>
          <a:prstGeom prst="rect">
            <a:avLst/>
          </a:prstGeom>
          <a:noFill/>
        </p:spPr>
        <p:txBody>
          <a:bodyPr vert="horz" wrap="none" lIns="0" tIns="0" rIns="0" bIns="0" rtlCol="0" anchor="ctr" anchorCtr="0">
            <a:spAutoFit/>
          </a:bodyPr>
          <a:lstStyle/>
          <a:p>
            <a:pPr marL="0" marR="0" lvl="0" indent="0" algn="l" defTabSz="914333" rtl="0" eaLnBrk="1" fontAlgn="auto" latinLnBrk="0" hangingPunct="1">
              <a:lnSpc>
                <a:spcPct val="90000"/>
              </a:lnSpc>
              <a:spcBef>
                <a:spcPts val="100"/>
              </a:spcBef>
              <a:spcAft>
                <a:spcPts val="100"/>
              </a:spcAft>
              <a:buClrTx/>
              <a:buSzTx/>
              <a:buFontTx/>
              <a:buNone/>
              <a:tabLst/>
              <a:defRPr/>
            </a:pPr>
            <a:r>
              <a:rPr kumimoji="0" lang="es-419" sz="600" b="0" i="0" u="none" strike="noStrike" cap="none" normalizeH="0" baseline="0" noProof="0">
                <a:ln>
                  <a:noFill/>
                </a:ln>
                <a:solidFill>
                  <a:srgbClr val="FFFFFF"/>
                </a:solidFill>
                <a:uLnTx/>
                <a:uFillTx/>
                <a:latin typeface="Arial" panose="020B0604020202020204" pitchFamily="34" charset="0"/>
                <a:ea typeface="+mn-ea"/>
                <a:cs typeface="+mn-cs"/>
              </a:rPr>
              <a:t>© Copyright 2019 Dell Inc.</a:t>
            </a:r>
          </a:p>
        </p:txBody>
      </p:sp>
      <p:sp>
        <p:nvSpPr>
          <p:cNvPr id="141" name="TextBox 140">
            <a:extLst>
              <a:ext uri="{FF2B5EF4-FFF2-40B4-BE49-F238E27FC236}">
                <a16:creationId xmlns:a16="http://schemas.microsoft.com/office/drawing/2014/main" xmlns="" id="{6A553B86-C0FE-7343-8EB3-C06877626BAE}"/>
              </a:ext>
            </a:extLst>
          </p:cNvPr>
          <p:cNvSpPr txBox="1"/>
          <p:nvPr/>
        </p:nvSpPr>
        <p:spPr>
          <a:xfrm>
            <a:off x="276035" y="5007745"/>
            <a:ext cx="86562" cy="83100"/>
          </a:xfrm>
          <a:prstGeom prst="rect">
            <a:avLst/>
          </a:prstGeom>
        </p:spPr>
        <p:txBody>
          <a:bodyPr vert="horz" wrap="none" lIns="0" tIns="0" rIns="0" bIns="0" rtlCol="0" anchor="ctr" anchorCtr="0">
            <a:spAutoFit/>
          </a:bodyPr>
          <a:lstStyle/>
          <a:p>
            <a:pPr marL="0" marR="0" lvl="0" indent="0" algn="l" defTabSz="685766" rtl="0" eaLnBrk="1" fontAlgn="auto" latinLnBrk="0" hangingPunct="1">
              <a:lnSpc>
                <a:spcPct val="90000"/>
              </a:lnSpc>
              <a:spcBef>
                <a:spcPts val="0"/>
              </a:spcBef>
              <a:spcAft>
                <a:spcPts val="0"/>
              </a:spcAft>
              <a:buClr>
                <a:srgbClr val="0076CE"/>
              </a:buClr>
              <a:buSzTx/>
              <a:buFontTx/>
              <a:buNone/>
              <a:tabLst/>
              <a:defRPr/>
            </a:pPr>
            <a:fld id="{58EC7406-F4CC-4ABF-902E-2AF4E70E5C0F}" type="slidenum">
              <a:rPr kumimoji="0" lang="en-US" sz="6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l" defTabSz="685766" rtl="0" eaLnBrk="1" fontAlgn="auto" latinLnBrk="0" hangingPunct="1">
                <a:lnSpc>
                  <a:spcPct val="90000"/>
                </a:lnSpc>
                <a:spcBef>
                  <a:spcPts val="0"/>
                </a:spcBef>
                <a:spcAft>
                  <a:spcPts val="0"/>
                </a:spcAft>
                <a:buClr>
                  <a:srgbClr val="0076CE"/>
                </a:buClr>
                <a:buSzTx/>
                <a:buFontTx/>
                <a:buNone/>
                <a:tabLst/>
                <a:defRPr/>
              </a:pPr>
              <a:t>31</a:t>
            </a:fld>
            <a:endParaRPr kumimoji="0" lang="en-US" sz="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5FA10BD2-FCE8-4493-B6F5-64963ADD5B83}"/>
              </a:ext>
            </a:extLst>
          </p:cNvPr>
          <p:cNvPicPr>
            <a:picLocks noChangeAspect="1"/>
          </p:cNvPicPr>
          <p:nvPr/>
        </p:nvPicPr>
        <p:blipFill>
          <a:blip r:embed="rId3"/>
          <a:srcRect/>
          <a:stretch/>
        </p:blipFill>
        <p:spPr>
          <a:xfrm>
            <a:off x="108259" y="253297"/>
            <a:ext cx="3301392" cy="4404124"/>
          </a:xfrm>
          <a:prstGeom prst="rect">
            <a:avLst/>
          </a:prstGeom>
        </p:spPr>
      </p:pic>
      <p:cxnSp>
        <p:nvCxnSpPr>
          <p:cNvPr id="4" name="Straight Arrow Connector 3">
            <a:extLst>
              <a:ext uri="{FF2B5EF4-FFF2-40B4-BE49-F238E27FC236}">
                <a16:creationId xmlns:a16="http://schemas.microsoft.com/office/drawing/2014/main" xmlns="" id="{D9ABF00F-8BBC-40A4-A453-27336CCBB84B}"/>
              </a:ext>
            </a:extLst>
          </p:cNvPr>
          <p:cNvCxnSpPr>
            <a:cxnSpLocks/>
          </p:cNvCxnSpPr>
          <p:nvPr/>
        </p:nvCxnSpPr>
        <p:spPr>
          <a:xfrm>
            <a:off x="6073904" y="1399844"/>
            <a:ext cx="360571" cy="288963"/>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A0BB44D4-B26C-431B-B05E-58EC4F26F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8610" y="2952750"/>
            <a:ext cx="1250524" cy="914400"/>
          </a:xfrm>
          <a:prstGeom prst="rect">
            <a:avLst/>
          </a:prstGeom>
        </p:spPr>
      </p:pic>
      <p:pic>
        <p:nvPicPr>
          <p:cNvPr id="7" name="Picture 6">
            <a:extLst>
              <a:ext uri="{FF2B5EF4-FFF2-40B4-BE49-F238E27FC236}">
                <a16:creationId xmlns:a16="http://schemas.microsoft.com/office/drawing/2014/main" xmlns="" id="{C830E1EE-E856-4498-88ED-C802448C51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8161" y="1299225"/>
            <a:ext cx="1253000" cy="914400"/>
          </a:xfrm>
          <a:prstGeom prst="rect">
            <a:avLst/>
          </a:prstGeom>
        </p:spPr>
      </p:pic>
      <p:pic>
        <p:nvPicPr>
          <p:cNvPr id="9" name="Picture 8">
            <a:extLst>
              <a:ext uri="{FF2B5EF4-FFF2-40B4-BE49-F238E27FC236}">
                <a16:creationId xmlns:a16="http://schemas.microsoft.com/office/drawing/2014/main" xmlns="" id="{6C9E2230-F3C6-45DB-AA60-680BCEFDB1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2883" y="2952750"/>
            <a:ext cx="1253000" cy="914400"/>
          </a:xfrm>
          <a:prstGeom prst="rect">
            <a:avLst/>
          </a:prstGeom>
        </p:spPr>
      </p:pic>
      <p:pic>
        <p:nvPicPr>
          <p:cNvPr id="11" name="Picture 10">
            <a:extLst>
              <a:ext uri="{FF2B5EF4-FFF2-40B4-BE49-F238E27FC236}">
                <a16:creationId xmlns:a16="http://schemas.microsoft.com/office/drawing/2014/main" xmlns="" id="{B9B0755B-EA23-44D9-AB34-8B8AF74EF490}"/>
              </a:ext>
            </a:extLst>
          </p:cNvPr>
          <p:cNvPicPr>
            <a:picLocks noChangeAspect="1"/>
          </p:cNvPicPr>
          <p:nvPr/>
        </p:nvPicPr>
        <p:blipFill>
          <a:blip r:embed="rId7"/>
          <a:srcRect/>
          <a:stretch/>
        </p:blipFill>
        <p:spPr>
          <a:xfrm>
            <a:off x="3692890" y="1299225"/>
            <a:ext cx="1252728" cy="925662"/>
          </a:xfrm>
          <a:prstGeom prst="rect">
            <a:avLst/>
          </a:prstGeom>
        </p:spPr>
      </p:pic>
      <p:pic>
        <p:nvPicPr>
          <p:cNvPr id="13" name="Picture 12">
            <a:extLst>
              <a:ext uri="{FF2B5EF4-FFF2-40B4-BE49-F238E27FC236}">
                <a16:creationId xmlns:a16="http://schemas.microsoft.com/office/drawing/2014/main" xmlns="" id="{726F1FB0-9A05-46CA-B430-6048757271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69264" y="1299225"/>
            <a:ext cx="1250524" cy="914400"/>
          </a:xfrm>
          <a:prstGeom prst="rect">
            <a:avLst/>
          </a:prstGeom>
        </p:spPr>
      </p:pic>
      <p:sp>
        <p:nvSpPr>
          <p:cNvPr id="17" name="TextBox 16">
            <a:extLst>
              <a:ext uri="{FF2B5EF4-FFF2-40B4-BE49-F238E27FC236}">
                <a16:creationId xmlns:a16="http://schemas.microsoft.com/office/drawing/2014/main" xmlns="" id="{0B6A8B16-EA1E-4C2E-8B13-52DE6ED15D22}"/>
              </a:ext>
            </a:extLst>
          </p:cNvPr>
          <p:cNvSpPr txBox="1"/>
          <p:nvPr/>
        </p:nvSpPr>
        <p:spPr>
          <a:xfrm>
            <a:off x="3868828" y="4722736"/>
            <a:ext cx="1779333" cy="123111"/>
          </a:xfrm>
          <a:prstGeom prst="rect">
            <a:avLst/>
          </a:prstGeom>
          <a:noFill/>
        </p:spPr>
        <p:txBody>
          <a:bodyPr wrap="none" lIns="0" tIns="0" rIns="0" bIns="0" rtlCol="0">
            <a:spAutoFit/>
          </a:bodyPr>
          <a:lstStyle/>
          <a:p>
            <a:r>
              <a:rPr lang="es-419" sz="800" dirty="0"/>
              <a:t>* Se aplican términos y condiciones adicionales.</a:t>
            </a:r>
          </a:p>
        </p:txBody>
      </p:sp>
      <p:sp>
        <p:nvSpPr>
          <p:cNvPr id="19" name="Rectangle 18">
            <a:extLst>
              <a:ext uri="{FF2B5EF4-FFF2-40B4-BE49-F238E27FC236}">
                <a16:creationId xmlns:a16="http://schemas.microsoft.com/office/drawing/2014/main" xmlns="" id="{502A9D50-BF0D-4397-99AB-ACEB3F75C436}"/>
              </a:ext>
            </a:extLst>
          </p:cNvPr>
          <p:cNvSpPr/>
          <p:nvPr/>
        </p:nvSpPr>
        <p:spPr>
          <a:xfrm>
            <a:off x="5832062" y="1904835"/>
            <a:ext cx="844254" cy="160813"/>
          </a:xfrm>
          <a:prstGeom prst="rect">
            <a:avLst/>
          </a:prstGeom>
          <a:solidFill>
            <a:srgbClr val="FFFFFF"/>
          </a:solidFill>
        </p:spPr>
        <p:txBody>
          <a:bodyPr wrap="square" lIns="0" tIns="0" rIns="0" bIns="0">
            <a:spAutoFit/>
          </a:bodyPr>
          <a:lstStyle/>
          <a:p>
            <a:pPr algn="ctr" defTabSz="914310">
              <a:lnSpc>
                <a:spcPct val="95000"/>
              </a:lnSpc>
            </a:pPr>
            <a:r>
              <a:rPr lang="es-ES" sz="550" b="1" dirty="0" err="1">
                <a:solidFill>
                  <a:srgbClr val="56AFDC"/>
                </a:solidFill>
                <a:latin typeface="Arial"/>
              </a:rPr>
              <a:t>Desduplicación</a:t>
            </a:r>
            <a:r>
              <a:rPr lang="es-ES" sz="550" b="1" dirty="0">
                <a:solidFill>
                  <a:srgbClr val="56AFDC"/>
                </a:solidFill>
                <a:latin typeface="Arial"/>
              </a:rPr>
              <a:t> de protección de datos</a:t>
            </a:r>
            <a:endParaRPr lang="es-419" sz="550" b="1" dirty="0">
              <a:solidFill>
                <a:srgbClr val="56AFDC"/>
              </a:solidFill>
              <a:latin typeface="Arial"/>
            </a:endParaRPr>
          </a:p>
        </p:txBody>
      </p:sp>
      <p:sp>
        <p:nvSpPr>
          <p:cNvPr id="21" name="Rectangle 20">
            <a:extLst>
              <a:ext uri="{FF2B5EF4-FFF2-40B4-BE49-F238E27FC236}">
                <a16:creationId xmlns:a16="http://schemas.microsoft.com/office/drawing/2014/main" xmlns="" id="{3D0BD0CF-D85A-4C25-993A-BEEBEE9455E7}"/>
              </a:ext>
            </a:extLst>
          </p:cNvPr>
          <p:cNvSpPr/>
          <p:nvPr/>
        </p:nvSpPr>
        <p:spPr>
          <a:xfrm>
            <a:off x="7802666" y="1945037"/>
            <a:ext cx="844254" cy="80407"/>
          </a:xfrm>
          <a:prstGeom prst="rect">
            <a:avLst/>
          </a:prstGeom>
          <a:solidFill>
            <a:srgbClr val="FFFFFF"/>
          </a:solidFill>
        </p:spPr>
        <p:txBody>
          <a:bodyPr wrap="square" lIns="0" tIns="0" rIns="0" bIns="0">
            <a:spAutoFit/>
          </a:bodyPr>
          <a:lstStyle/>
          <a:p>
            <a:pPr algn="ctr" defTabSz="914310">
              <a:lnSpc>
                <a:spcPct val="95000"/>
              </a:lnSpc>
            </a:pPr>
            <a:r>
              <a:rPr lang="es-ES" sz="550" b="1" dirty="0">
                <a:solidFill>
                  <a:srgbClr val="56AFDC"/>
                </a:solidFill>
                <a:latin typeface="Arial"/>
              </a:rPr>
              <a:t>Actualización y reciclaje</a:t>
            </a:r>
            <a:endParaRPr lang="es-419" sz="550" b="1" dirty="0">
              <a:solidFill>
                <a:srgbClr val="56AFDC"/>
              </a:solidFill>
              <a:latin typeface="Arial"/>
            </a:endParaRPr>
          </a:p>
        </p:txBody>
      </p:sp>
      <p:sp>
        <p:nvSpPr>
          <p:cNvPr id="22" name="Rectangle 21">
            <a:extLst>
              <a:ext uri="{FF2B5EF4-FFF2-40B4-BE49-F238E27FC236}">
                <a16:creationId xmlns:a16="http://schemas.microsoft.com/office/drawing/2014/main" xmlns="" id="{9D038D61-067D-40BE-84A2-48A474B03863}"/>
              </a:ext>
            </a:extLst>
          </p:cNvPr>
          <p:cNvSpPr/>
          <p:nvPr/>
        </p:nvSpPr>
        <p:spPr>
          <a:xfrm>
            <a:off x="6178860" y="1463918"/>
            <a:ext cx="228600" cy="80407"/>
          </a:xfrm>
          <a:prstGeom prst="rect">
            <a:avLst/>
          </a:prstGeom>
          <a:solidFill>
            <a:srgbClr val="FFFFFF"/>
          </a:solidFill>
        </p:spPr>
        <p:txBody>
          <a:bodyPr wrap="square" lIns="0" tIns="0" rIns="0" bIns="0">
            <a:spAutoFit/>
          </a:bodyPr>
          <a:lstStyle/>
          <a:p>
            <a:pPr algn="ctr" defTabSz="914310">
              <a:lnSpc>
                <a:spcPct val="95000"/>
              </a:lnSpc>
            </a:pPr>
            <a:r>
              <a:rPr lang="es-ES" sz="550" b="1" dirty="0">
                <a:solidFill>
                  <a:srgbClr val="0376BE"/>
                </a:solidFill>
                <a:latin typeface="Arial"/>
              </a:rPr>
              <a:t>Hasta</a:t>
            </a:r>
            <a:endParaRPr lang="es-419" sz="550" b="1" dirty="0">
              <a:solidFill>
                <a:srgbClr val="0376BE"/>
              </a:solidFill>
              <a:latin typeface="Arial"/>
            </a:endParaRPr>
          </a:p>
        </p:txBody>
      </p:sp>
      <p:sp>
        <p:nvSpPr>
          <p:cNvPr id="23" name="Rectangle 22">
            <a:extLst>
              <a:ext uri="{FF2B5EF4-FFF2-40B4-BE49-F238E27FC236}">
                <a16:creationId xmlns:a16="http://schemas.microsoft.com/office/drawing/2014/main" xmlns="" id="{110FD1CC-8257-4CAF-A550-FCECBE91851A}"/>
              </a:ext>
            </a:extLst>
          </p:cNvPr>
          <p:cNvSpPr/>
          <p:nvPr/>
        </p:nvSpPr>
        <p:spPr>
          <a:xfrm>
            <a:off x="6255611" y="1547208"/>
            <a:ext cx="256805" cy="109645"/>
          </a:xfrm>
          <a:prstGeom prst="rect">
            <a:avLst/>
          </a:prstGeom>
          <a:solidFill>
            <a:srgbClr val="FFFFFF"/>
          </a:solidFill>
        </p:spPr>
        <p:txBody>
          <a:bodyPr wrap="square" lIns="0" tIns="0" rIns="0" bIns="0">
            <a:noAutofit/>
          </a:bodyPr>
          <a:lstStyle/>
          <a:p>
            <a:pPr algn="ctr" defTabSz="914310">
              <a:lnSpc>
                <a:spcPct val="95000"/>
              </a:lnSpc>
            </a:pPr>
            <a:r>
              <a:rPr lang="es-ES" sz="750" b="1" dirty="0">
                <a:solidFill>
                  <a:srgbClr val="0376BE"/>
                </a:solidFill>
                <a:latin typeface="Arial"/>
              </a:rPr>
              <a:t>55:1</a:t>
            </a:r>
            <a:endParaRPr lang="es-419" sz="750" b="1" dirty="0">
              <a:solidFill>
                <a:srgbClr val="0376BE"/>
              </a:solidFill>
              <a:latin typeface="Arial"/>
            </a:endParaRPr>
          </a:p>
        </p:txBody>
      </p:sp>
      <p:sp>
        <p:nvSpPr>
          <p:cNvPr id="24" name="Rectangle 23">
            <a:extLst>
              <a:ext uri="{FF2B5EF4-FFF2-40B4-BE49-F238E27FC236}">
                <a16:creationId xmlns:a16="http://schemas.microsoft.com/office/drawing/2014/main" xmlns="" id="{9F3116A0-487B-4F45-AF3B-769ACE20862E}"/>
              </a:ext>
            </a:extLst>
          </p:cNvPr>
          <p:cNvSpPr/>
          <p:nvPr/>
        </p:nvSpPr>
        <p:spPr>
          <a:xfrm>
            <a:off x="4724400" y="3598107"/>
            <a:ext cx="844254" cy="80407"/>
          </a:xfrm>
          <a:prstGeom prst="rect">
            <a:avLst/>
          </a:prstGeom>
          <a:solidFill>
            <a:srgbClr val="FFFFFF"/>
          </a:solidFill>
        </p:spPr>
        <p:txBody>
          <a:bodyPr wrap="square" lIns="0" tIns="0" rIns="0" bIns="0">
            <a:spAutoFit/>
          </a:bodyPr>
          <a:lstStyle/>
          <a:p>
            <a:pPr algn="ctr" defTabSz="914310">
              <a:lnSpc>
                <a:spcPct val="95000"/>
              </a:lnSpc>
            </a:pPr>
            <a:r>
              <a:rPr lang="es-ES" sz="550" b="1" dirty="0">
                <a:solidFill>
                  <a:srgbClr val="56AFDC"/>
                </a:solidFill>
                <a:latin typeface="Arial"/>
              </a:rPr>
              <a:t>Precio claro</a:t>
            </a:r>
            <a:endParaRPr lang="es-419" sz="550" b="1" dirty="0">
              <a:solidFill>
                <a:srgbClr val="56AFDC"/>
              </a:solidFill>
              <a:latin typeface="Arial"/>
            </a:endParaRPr>
          </a:p>
        </p:txBody>
      </p:sp>
      <p:sp>
        <p:nvSpPr>
          <p:cNvPr id="25" name="Rectangle 24">
            <a:extLst>
              <a:ext uri="{FF2B5EF4-FFF2-40B4-BE49-F238E27FC236}">
                <a16:creationId xmlns:a16="http://schemas.microsoft.com/office/drawing/2014/main" xmlns="" id="{D41E041E-EF21-4A0E-9E2F-209B7164BA8F}"/>
              </a:ext>
            </a:extLst>
          </p:cNvPr>
          <p:cNvSpPr/>
          <p:nvPr/>
        </p:nvSpPr>
        <p:spPr>
          <a:xfrm>
            <a:off x="6898093" y="3593104"/>
            <a:ext cx="874307" cy="121646"/>
          </a:xfrm>
          <a:prstGeom prst="rect">
            <a:avLst/>
          </a:prstGeom>
          <a:solidFill>
            <a:srgbClr val="FFFFFF"/>
          </a:solidFill>
        </p:spPr>
        <p:txBody>
          <a:bodyPr wrap="square" lIns="0" tIns="0" rIns="0" bIns="0">
            <a:noAutofit/>
          </a:bodyPr>
          <a:lstStyle/>
          <a:p>
            <a:pPr algn="ctr" defTabSz="914310">
              <a:lnSpc>
                <a:spcPct val="95000"/>
              </a:lnSpc>
            </a:pPr>
            <a:r>
              <a:rPr lang="es-ES" sz="550" b="1" dirty="0">
                <a:solidFill>
                  <a:srgbClr val="56AFDC"/>
                </a:solidFill>
                <a:latin typeface="Arial"/>
              </a:rPr>
              <a:t>Consumo flexible</a:t>
            </a:r>
            <a:endParaRPr lang="es-419" sz="550" b="1" dirty="0">
              <a:solidFill>
                <a:srgbClr val="56AFDC"/>
              </a:solidFill>
              <a:latin typeface="Arial"/>
            </a:endParaRPr>
          </a:p>
        </p:txBody>
      </p:sp>
      <p:pic>
        <p:nvPicPr>
          <p:cNvPr id="26" name="Picture 25">
            <a:extLst>
              <a:ext uri="{FF2B5EF4-FFF2-40B4-BE49-F238E27FC236}">
                <a16:creationId xmlns:a16="http://schemas.microsoft.com/office/drawing/2014/main" xmlns="" id="{AF054CE9-28AF-4658-B1F3-03EE5DF3A2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15608" y="441779"/>
            <a:ext cx="2878238" cy="561012"/>
          </a:xfrm>
          <a:prstGeom prst="rect">
            <a:avLst/>
          </a:prstGeom>
        </p:spPr>
      </p:pic>
    </p:spTree>
    <p:extLst>
      <p:ext uri="{BB962C8B-B14F-4D97-AF65-F5344CB8AC3E}">
        <p14:creationId xmlns:p14="http://schemas.microsoft.com/office/powerpoint/2010/main" val="24722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FEFDA1F-618F-42AD-AA5B-01C22AFF6A5A}"/>
              </a:ext>
            </a:extLst>
          </p:cNvPr>
          <p:cNvGrpSpPr/>
          <p:nvPr/>
        </p:nvGrpSpPr>
        <p:grpSpPr>
          <a:xfrm>
            <a:off x="-6350" y="0"/>
            <a:ext cx="13537862" cy="8138560"/>
            <a:chOff x="-8467" y="0"/>
            <a:chExt cx="18050483" cy="10851413"/>
          </a:xfrm>
        </p:grpSpPr>
        <p:pic>
          <p:nvPicPr>
            <p:cNvPr id="178" name="Picture 177">
              <a:extLst>
                <a:ext uri="{FF2B5EF4-FFF2-40B4-BE49-F238E27FC236}">
                  <a16:creationId xmlns:a16="http://schemas.microsoft.com/office/drawing/2014/main" xmlns="" id="{1536B136-60B9-438B-A802-9D85A57391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7" y="0"/>
              <a:ext cx="12192000" cy="6858000"/>
            </a:xfrm>
            <a:prstGeom prst="rect">
              <a:avLst/>
            </a:prstGeom>
          </p:spPr>
        </p:pic>
        <p:pic>
          <p:nvPicPr>
            <p:cNvPr id="166" name="Picture 165">
              <a:extLst>
                <a:ext uri="{FF2B5EF4-FFF2-40B4-BE49-F238E27FC236}">
                  <a16:creationId xmlns:a16="http://schemas.microsoft.com/office/drawing/2014/main" xmlns="" id="{D8D7D865-D0DD-4652-B084-61F3F90B81D4}"/>
                </a:ext>
              </a:extLst>
            </p:cNvPr>
            <p:cNvPicPr>
              <a:picLocks noChangeAspect="1"/>
            </p:cNvPicPr>
            <p:nvPr/>
          </p:nvPicPr>
          <p:blipFill>
            <a:blip r:embed="rId4" cstate="screen">
              <a:alphaModFix amt="10000"/>
              <a:extLst>
                <a:ext uri="{28A0092B-C50C-407E-A947-70E740481C1C}">
                  <a14:useLocalDpi xmlns:a14="http://schemas.microsoft.com/office/drawing/2010/main"/>
                </a:ext>
              </a:extLst>
            </a:blip>
            <a:stretch>
              <a:fillRect/>
            </a:stretch>
          </p:blipFill>
          <p:spPr>
            <a:xfrm>
              <a:off x="5657451" y="111544"/>
              <a:ext cx="12384565" cy="10739869"/>
            </a:xfrm>
            <a:prstGeom prst="rect">
              <a:avLst/>
            </a:prstGeom>
          </p:spPr>
        </p:pic>
        <p:sp>
          <p:nvSpPr>
            <p:cNvPr id="170" name="Hexagon 5">
              <a:extLst>
                <a:ext uri="{FF2B5EF4-FFF2-40B4-BE49-F238E27FC236}">
                  <a16:creationId xmlns:a16="http://schemas.microsoft.com/office/drawing/2014/main" xmlns="" id="{F2941ED4-0186-4B86-8755-D63A9930CBCA}"/>
                </a:ext>
              </a:extLst>
            </p:cNvPr>
            <p:cNvSpPr/>
            <p:nvPr/>
          </p:nvSpPr>
          <p:spPr>
            <a:xfrm rot="16200000">
              <a:off x="7019956" y="1747509"/>
              <a:ext cx="4527748" cy="1715183"/>
            </a:xfrm>
            <a:custGeom>
              <a:avLst/>
              <a:gdLst>
                <a:gd name="connsiteX0" fmla="*/ 0 w 2080120"/>
                <a:gd name="connsiteY0" fmla="*/ 410715 h 821429"/>
                <a:gd name="connsiteX1" fmla="*/ 205357 w 2080120"/>
                <a:gd name="connsiteY1" fmla="*/ 0 h 821429"/>
                <a:gd name="connsiteX2" fmla="*/ 1874763 w 2080120"/>
                <a:gd name="connsiteY2" fmla="*/ 0 h 821429"/>
                <a:gd name="connsiteX3" fmla="*/ 2080120 w 2080120"/>
                <a:gd name="connsiteY3" fmla="*/ 410715 h 821429"/>
                <a:gd name="connsiteX4" fmla="*/ 1874763 w 2080120"/>
                <a:gd name="connsiteY4" fmla="*/ 821429 h 821429"/>
                <a:gd name="connsiteX5" fmla="*/ 205357 w 2080120"/>
                <a:gd name="connsiteY5" fmla="*/ 821429 h 821429"/>
                <a:gd name="connsiteX6" fmla="*/ 0 w 2080120"/>
                <a:gd name="connsiteY6" fmla="*/ 410715 h 821429"/>
                <a:gd name="connsiteX0" fmla="*/ 0 w 2080120"/>
                <a:gd name="connsiteY0" fmla="*/ 410715 h 821429"/>
                <a:gd name="connsiteX1" fmla="*/ 230757 w 2080120"/>
                <a:gd name="connsiteY1" fmla="*/ 6353 h 821429"/>
                <a:gd name="connsiteX2" fmla="*/ 1874763 w 2080120"/>
                <a:gd name="connsiteY2" fmla="*/ 0 h 821429"/>
                <a:gd name="connsiteX3" fmla="*/ 2080120 w 2080120"/>
                <a:gd name="connsiteY3" fmla="*/ 410715 h 821429"/>
                <a:gd name="connsiteX4" fmla="*/ 1874763 w 2080120"/>
                <a:gd name="connsiteY4" fmla="*/ 821429 h 821429"/>
                <a:gd name="connsiteX5" fmla="*/ 205357 w 2080120"/>
                <a:gd name="connsiteY5" fmla="*/ 821429 h 821429"/>
                <a:gd name="connsiteX6" fmla="*/ 0 w 2080120"/>
                <a:gd name="connsiteY6" fmla="*/ 410715 h 821429"/>
                <a:gd name="connsiteX0" fmla="*/ 0 w 2080120"/>
                <a:gd name="connsiteY0" fmla="*/ 410715 h 821429"/>
                <a:gd name="connsiteX1" fmla="*/ 230757 w 2080120"/>
                <a:gd name="connsiteY1" fmla="*/ 6353 h 821429"/>
                <a:gd name="connsiteX2" fmla="*/ 1874763 w 2080120"/>
                <a:gd name="connsiteY2" fmla="*/ 0 h 821429"/>
                <a:gd name="connsiteX3" fmla="*/ 2080120 w 2080120"/>
                <a:gd name="connsiteY3" fmla="*/ 410715 h 821429"/>
                <a:gd name="connsiteX4" fmla="*/ 1874763 w 2080120"/>
                <a:gd name="connsiteY4" fmla="*/ 821429 h 821429"/>
                <a:gd name="connsiteX5" fmla="*/ 218057 w 2080120"/>
                <a:gd name="connsiteY5" fmla="*/ 815082 h 821429"/>
                <a:gd name="connsiteX6" fmla="*/ 0 w 2080120"/>
                <a:gd name="connsiteY6" fmla="*/ 410715 h 8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20" h="821429">
                  <a:moveTo>
                    <a:pt x="0" y="410715"/>
                  </a:moveTo>
                  <a:lnTo>
                    <a:pt x="230757" y="6353"/>
                  </a:lnTo>
                  <a:lnTo>
                    <a:pt x="1874763" y="0"/>
                  </a:lnTo>
                  <a:lnTo>
                    <a:pt x="2080120" y="410715"/>
                  </a:lnTo>
                  <a:lnTo>
                    <a:pt x="1874763" y="821429"/>
                  </a:lnTo>
                  <a:lnTo>
                    <a:pt x="218057" y="815082"/>
                  </a:lnTo>
                  <a:lnTo>
                    <a:pt x="0" y="410715"/>
                  </a:lnTo>
                  <a:close/>
                </a:path>
              </a:pathLst>
            </a:custGeom>
            <a:gradFill flip="none" rotWithShape="1">
              <a:gsLst>
                <a:gs pos="0">
                  <a:schemeClr val="accent1">
                    <a:lumMod val="5000"/>
                    <a:lumOff val="95000"/>
                    <a:alpha val="50000"/>
                  </a:schemeClr>
                </a:gs>
                <a:gs pos="99000">
                  <a:schemeClr val="bg1"/>
                </a:gs>
              </a:gsLst>
              <a:lin ang="0" scaled="1"/>
              <a:tileRect/>
            </a:gradFill>
            <a:effectLst/>
          </p:spPr>
          <p:txBody>
            <a:bodyPr wrap="square" lIns="182880" tIns="137160" rIns="137160" bIns="137160" rtlCol="0" anchor="ctr">
              <a:noAutofit/>
            </a:bodyPr>
            <a:lstStyle/>
            <a:p>
              <a:pPr algn="ctr" defTabSz="914310" fontAlgn="base">
                <a:lnSpc>
                  <a:spcPct val="90000"/>
                </a:lnSpc>
                <a:spcBef>
                  <a:spcPts val="600"/>
                </a:spcBef>
                <a:defRPr/>
              </a:pPr>
              <a:endParaRPr lang="en-US" sz="2000" dirty="0">
                <a:solidFill>
                  <a:srgbClr val="FFFFFF"/>
                </a:solidFill>
                <a:latin typeface="Arial"/>
              </a:endParaRPr>
            </a:p>
          </p:txBody>
        </p:sp>
        <p:sp>
          <p:nvSpPr>
            <p:cNvPr id="177" name="Diamond 176">
              <a:extLst>
                <a:ext uri="{FF2B5EF4-FFF2-40B4-BE49-F238E27FC236}">
                  <a16:creationId xmlns:a16="http://schemas.microsoft.com/office/drawing/2014/main" xmlns="" id="{E854576B-F431-4E95-A6F4-04B72554482C}"/>
                </a:ext>
              </a:extLst>
            </p:cNvPr>
            <p:cNvSpPr/>
            <p:nvPr/>
          </p:nvSpPr>
          <p:spPr>
            <a:xfrm rot="5400000" flipV="1">
              <a:off x="8803889" y="928944"/>
              <a:ext cx="952659" cy="1648913"/>
            </a:xfrm>
            <a:prstGeom prst="diamond">
              <a:avLst/>
            </a:prstGeom>
            <a:solidFill>
              <a:schemeClr val="bg1"/>
            </a:solidFill>
            <a:ln w="19050" cmpd="sng">
              <a:noFill/>
            </a:ln>
            <a:effectLst/>
            <a:scene3d>
              <a:camera prst="orthographicFront"/>
              <a:lightRig rig="threePt" dir="t"/>
            </a:scene3d>
            <a:sp3d prstMaterial="matte"/>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defTabSz="914310" fontAlgn="base">
                <a:lnSpc>
                  <a:spcPct val="90000"/>
                </a:lnSpc>
                <a:spcBef>
                  <a:spcPts val="600"/>
                </a:spcBef>
                <a:defRPr/>
              </a:pPr>
              <a:endParaRPr lang="en-US" sz="2000">
                <a:solidFill>
                  <a:srgbClr val="FFFFFF"/>
                </a:solidFill>
                <a:latin typeface="Arial"/>
              </a:endParaRPr>
            </a:p>
          </p:txBody>
        </p:sp>
        <p:grpSp>
          <p:nvGrpSpPr>
            <p:cNvPr id="179" name="Group 178">
              <a:extLst>
                <a:ext uri="{FF2B5EF4-FFF2-40B4-BE49-F238E27FC236}">
                  <a16:creationId xmlns:a16="http://schemas.microsoft.com/office/drawing/2014/main" xmlns="" id="{C1823F07-F482-4804-B631-9DF2ABA4DC40}"/>
                </a:ext>
              </a:extLst>
            </p:cNvPr>
            <p:cNvGrpSpPr>
              <a:grpSpLocks noChangeAspect="1"/>
            </p:cNvGrpSpPr>
            <p:nvPr/>
          </p:nvGrpSpPr>
          <p:grpSpPr>
            <a:xfrm>
              <a:off x="8860214" y="390639"/>
              <a:ext cx="804526" cy="822360"/>
              <a:chOff x="-525240" y="3736978"/>
              <a:chExt cx="715963" cy="731835"/>
            </a:xfrm>
            <a:solidFill>
              <a:schemeClr val="accent6">
                <a:lumMod val="20000"/>
                <a:lumOff val="80000"/>
              </a:schemeClr>
            </a:solidFill>
            <a:scene3d>
              <a:camera prst="isometricTopUp">
                <a:rot lat="18276217" lon="0" rev="0"/>
              </a:camera>
              <a:lightRig rig="threePt" dir="t"/>
            </a:scene3d>
          </p:grpSpPr>
          <p:sp>
            <p:nvSpPr>
              <p:cNvPr id="180" name="Freeform 24">
                <a:extLst>
                  <a:ext uri="{FF2B5EF4-FFF2-40B4-BE49-F238E27FC236}">
                    <a16:creationId xmlns:a16="http://schemas.microsoft.com/office/drawing/2014/main" xmlns="" id="{1C7F90ED-7842-4667-8B90-DB461F34865F}"/>
                  </a:ext>
                </a:extLst>
              </p:cNvPr>
              <p:cNvSpPr>
                <a:spLocks/>
              </p:cNvSpPr>
              <p:nvPr/>
            </p:nvSpPr>
            <p:spPr bwMode="auto">
              <a:xfrm>
                <a:off x="-525240" y="3736978"/>
                <a:ext cx="715963" cy="673099"/>
              </a:xfrm>
              <a:custGeom>
                <a:avLst/>
                <a:gdLst>
                  <a:gd name="T0" fmla="*/ 368 w 451"/>
                  <a:gd name="T1" fmla="*/ 144 h 424"/>
                  <a:gd name="T2" fmla="*/ 347 w 451"/>
                  <a:gd name="T3" fmla="*/ 166 h 424"/>
                  <a:gd name="T4" fmla="*/ 392 w 451"/>
                  <a:gd name="T5" fmla="*/ 211 h 424"/>
                  <a:gd name="T6" fmla="*/ 242 w 451"/>
                  <a:gd name="T7" fmla="*/ 211 h 424"/>
                  <a:gd name="T8" fmla="*/ 242 w 451"/>
                  <a:gd name="T9" fmla="*/ 59 h 424"/>
                  <a:gd name="T10" fmla="*/ 288 w 451"/>
                  <a:gd name="T11" fmla="*/ 105 h 424"/>
                  <a:gd name="T12" fmla="*/ 309 w 451"/>
                  <a:gd name="T13" fmla="*/ 83 h 424"/>
                  <a:gd name="T14" fmla="*/ 227 w 451"/>
                  <a:gd name="T15" fmla="*/ 0 h 424"/>
                  <a:gd name="T16" fmla="*/ 144 w 451"/>
                  <a:gd name="T17" fmla="*/ 83 h 424"/>
                  <a:gd name="T18" fmla="*/ 163 w 451"/>
                  <a:gd name="T19" fmla="*/ 105 h 424"/>
                  <a:gd name="T20" fmla="*/ 209 w 451"/>
                  <a:gd name="T21" fmla="*/ 59 h 424"/>
                  <a:gd name="T22" fmla="*/ 209 w 451"/>
                  <a:gd name="T23" fmla="*/ 211 h 424"/>
                  <a:gd name="T24" fmla="*/ 59 w 451"/>
                  <a:gd name="T25" fmla="*/ 211 h 424"/>
                  <a:gd name="T26" fmla="*/ 104 w 451"/>
                  <a:gd name="T27" fmla="*/ 166 h 424"/>
                  <a:gd name="T28" fmla="*/ 83 w 451"/>
                  <a:gd name="T29" fmla="*/ 144 h 424"/>
                  <a:gd name="T30" fmla="*/ 0 w 451"/>
                  <a:gd name="T31" fmla="*/ 227 h 424"/>
                  <a:gd name="T32" fmla="*/ 83 w 451"/>
                  <a:gd name="T33" fmla="*/ 309 h 424"/>
                  <a:gd name="T34" fmla="*/ 104 w 451"/>
                  <a:gd name="T35" fmla="*/ 288 h 424"/>
                  <a:gd name="T36" fmla="*/ 59 w 451"/>
                  <a:gd name="T37" fmla="*/ 244 h 424"/>
                  <a:gd name="T38" fmla="*/ 209 w 451"/>
                  <a:gd name="T39" fmla="*/ 244 h 424"/>
                  <a:gd name="T40" fmla="*/ 209 w 451"/>
                  <a:gd name="T41" fmla="*/ 424 h 424"/>
                  <a:gd name="T42" fmla="*/ 242 w 451"/>
                  <a:gd name="T43" fmla="*/ 424 h 424"/>
                  <a:gd name="T44" fmla="*/ 242 w 451"/>
                  <a:gd name="T45" fmla="*/ 244 h 424"/>
                  <a:gd name="T46" fmla="*/ 392 w 451"/>
                  <a:gd name="T47" fmla="*/ 244 h 424"/>
                  <a:gd name="T48" fmla="*/ 347 w 451"/>
                  <a:gd name="T49" fmla="*/ 288 h 424"/>
                  <a:gd name="T50" fmla="*/ 368 w 451"/>
                  <a:gd name="T51" fmla="*/ 309 h 424"/>
                  <a:gd name="T52" fmla="*/ 451 w 451"/>
                  <a:gd name="T53" fmla="*/ 227 h 424"/>
                  <a:gd name="T54" fmla="*/ 368 w 451"/>
                  <a:gd name="T55" fmla="*/ 14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424">
                    <a:moveTo>
                      <a:pt x="368" y="144"/>
                    </a:moveTo>
                    <a:lnTo>
                      <a:pt x="347" y="166"/>
                    </a:lnTo>
                    <a:lnTo>
                      <a:pt x="392" y="211"/>
                    </a:lnTo>
                    <a:lnTo>
                      <a:pt x="242" y="211"/>
                    </a:lnTo>
                    <a:lnTo>
                      <a:pt x="242" y="59"/>
                    </a:lnTo>
                    <a:lnTo>
                      <a:pt x="288" y="105"/>
                    </a:lnTo>
                    <a:lnTo>
                      <a:pt x="309" y="83"/>
                    </a:lnTo>
                    <a:lnTo>
                      <a:pt x="227" y="0"/>
                    </a:lnTo>
                    <a:lnTo>
                      <a:pt x="144" y="83"/>
                    </a:lnTo>
                    <a:lnTo>
                      <a:pt x="163" y="105"/>
                    </a:lnTo>
                    <a:lnTo>
                      <a:pt x="209" y="59"/>
                    </a:lnTo>
                    <a:lnTo>
                      <a:pt x="209" y="211"/>
                    </a:lnTo>
                    <a:lnTo>
                      <a:pt x="59" y="211"/>
                    </a:lnTo>
                    <a:lnTo>
                      <a:pt x="104" y="166"/>
                    </a:lnTo>
                    <a:lnTo>
                      <a:pt x="83" y="144"/>
                    </a:lnTo>
                    <a:lnTo>
                      <a:pt x="0" y="227"/>
                    </a:lnTo>
                    <a:lnTo>
                      <a:pt x="83" y="309"/>
                    </a:lnTo>
                    <a:lnTo>
                      <a:pt x="104" y="288"/>
                    </a:lnTo>
                    <a:lnTo>
                      <a:pt x="59" y="244"/>
                    </a:lnTo>
                    <a:lnTo>
                      <a:pt x="209" y="244"/>
                    </a:lnTo>
                    <a:lnTo>
                      <a:pt x="209" y="424"/>
                    </a:lnTo>
                    <a:lnTo>
                      <a:pt x="242" y="424"/>
                    </a:lnTo>
                    <a:lnTo>
                      <a:pt x="242" y="244"/>
                    </a:lnTo>
                    <a:lnTo>
                      <a:pt x="392" y="244"/>
                    </a:lnTo>
                    <a:lnTo>
                      <a:pt x="347" y="288"/>
                    </a:lnTo>
                    <a:lnTo>
                      <a:pt x="368" y="309"/>
                    </a:lnTo>
                    <a:lnTo>
                      <a:pt x="451" y="227"/>
                    </a:lnTo>
                    <a:lnTo>
                      <a:pt x="368" y="1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49">
                  <a:defRPr/>
                </a:pPr>
                <a:endParaRPr lang="en-US" sz="1013">
                  <a:solidFill>
                    <a:srgbClr val="444444"/>
                  </a:solidFill>
                  <a:latin typeface="Arial"/>
                </a:endParaRPr>
              </a:p>
            </p:txBody>
          </p:sp>
          <p:sp>
            <p:nvSpPr>
              <p:cNvPr id="182" name="Freeform 26">
                <a:extLst>
                  <a:ext uri="{FF2B5EF4-FFF2-40B4-BE49-F238E27FC236}">
                    <a16:creationId xmlns:a16="http://schemas.microsoft.com/office/drawing/2014/main" xmlns="" id="{9C62CC98-BEC1-4F5F-A638-7729E30861D2}"/>
                  </a:ext>
                </a:extLst>
              </p:cNvPr>
              <p:cNvSpPr>
                <a:spLocks/>
              </p:cNvSpPr>
              <p:nvPr/>
            </p:nvSpPr>
            <p:spPr bwMode="auto">
              <a:xfrm>
                <a:off x="-298228" y="4303713"/>
                <a:ext cx="261940" cy="165100"/>
              </a:xfrm>
              <a:custGeom>
                <a:avLst/>
                <a:gdLst>
                  <a:gd name="T0" fmla="*/ 67 w 165"/>
                  <a:gd name="T1" fmla="*/ 45 h 104"/>
                  <a:gd name="T2" fmla="*/ 21 w 165"/>
                  <a:gd name="T3" fmla="*/ 0 h 104"/>
                  <a:gd name="T4" fmla="*/ 0 w 165"/>
                  <a:gd name="T5" fmla="*/ 21 h 104"/>
                  <a:gd name="T6" fmla="*/ 83 w 165"/>
                  <a:gd name="T7" fmla="*/ 104 h 104"/>
                  <a:gd name="T8" fmla="*/ 165 w 165"/>
                  <a:gd name="T9" fmla="*/ 21 h 104"/>
                  <a:gd name="T10" fmla="*/ 146 w 165"/>
                  <a:gd name="T11" fmla="*/ 0 h 104"/>
                  <a:gd name="T12" fmla="*/ 100 w 165"/>
                  <a:gd name="T13" fmla="*/ 45 h 104"/>
                </a:gdLst>
                <a:ahLst/>
                <a:cxnLst>
                  <a:cxn ang="0">
                    <a:pos x="T0" y="T1"/>
                  </a:cxn>
                  <a:cxn ang="0">
                    <a:pos x="T2" y="T3"/>
                  </a:cxn>
                  <a:cxn ang="0">
                    <a:pos x="T4" y="T5"/>
                  </a:cxn>
                  <a:cxn ang="0">
                    <a:pos x="T6" y="T7"/>
                  </a:cxn>
                  <a:cxn ang="0">
                    <a:pos x="T8" y="T9"/>
                  </a:cxn>
                  <a:cxn ang="0">
                    <a:pos x="T10" y="T11"/>
                  </a:cxn>
                  <a:cxn ang="0">
                    <a:pos x="T12" y="T13"/>
                  </a:cxn>
                </a:cxnLst>
                <a:rect l="0" t="0" r="r" b="b"/>
                <a:pathLst>
                  <a:path w="165" h="104">
                    <a:moveTo>
                      <a:pt x="67" y="45"/>
                    </a:moveTo>
                    <a:lnTo>
                      <a:pt x="21" y="0"/>
                    </a:lnTo>
                    <a:lnTo>
                      <a:pt x="0" y="21"/>
                    </a:lnTo>
                    <a:lnTo>
                      <a:pt x="83" y="104"/>
                    </a:lnTo>
                    <a:lnTo>
                      <a:pt x="165" y="21"/>
                    </a:lnTo>
                    <a:lnTo>
                      <a:pt x="146" y="0"/>
                    </a:lnTo>
                    <a:lnTo>
                      <a:pt x="100" y="4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49">
                  <a:defRPr/>
                </a:pPr>
                <a:endParaRPr lang="en-US" sz="1013">
                  <a:solidFill>
                    <a:srgbClr val="444444"/>
                  </a:solidFill>
                  <a:latin typeface="Arial"/>
                </a:endParaRPr>
              </a:p>
            </p:txBody>
          </p:sp>
        </p:grpSp>
      </p:grpSp>
      <p:sp>
        <p:nvSpPr>
          <p:cNvPr id="55" name="Rectangle 54">
            <a:extLst>
              <a:ext uri="{FF2B5EF4-FFF2-40B4-BE49-F238E27FC236}">
                <a16:creationId xmlns:a16="http://schemas.microsoft.com/office/drawing/2014/main" xmlns="" id="{F4AFD4FA-3CD3-4DB6-8315-8FC7185A9111}"/>
              </a:ext>
            </a:extLst>
          </p:cNvPr>
          <p:cNvSpPr/>
          <p:nvPr/>
        </p:nvSpPr>
        <p:spPr>
          <a:xfrm>
            <a:off x="0" y="2862309"/>
            <a:ext cx="9144000" cy="228989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200" dirty="0">
              <a:solidFill>
                <a:srgbClr val="000000"/>
              </a:solidFill>
              <a:latin typeface="Arial"/>
            </a:endParaRPr>
          </a:p>
        </p:txBody>
      </p:sp>
      <p:sp>
        <p:nvSpPr>
          <p:cNvPr id="92" name="TextBox 91">
            <a:extLst>
              <a:ext uri="{FF2B5EF4-FFF2-40B4-BE49-F238E27FC236}">
                <a16:creationId xmlns:a16="http://schemas.microsoft.com/office/drawing/2014/main" xmlns="" id="{8160764E-8035-4CDA-966D-01D38A4A6E67}"/>
              </a:ext>
            </a:extLst>
          </p:cNvPr>
          <p:cNvSpPr txBox="1"/>
          <p:nvPr/>
        </p:nvSpPr>
        <p:spPr>
          <a:xfrm>
            <a:off x="347165" y="4793981"/>
            <a:ext cx="6495098" cy="253916"/>
          </a:xfrm>
          <a:prstGeom prst="rect">
            <a:avLst/>
          </a:prstGeom>
        </p:spPr>
        <p:txBody>
          <a:bodyPr wrap="square">
            <a:spAutoFit/>
          </a:bodyPr>
          <a:lstStyle>
            <a:defPPr>
              <a:defRPr lang="en-US"/>
            </a:defPPr>
            <a:lvl1pPr lvl="0">
              <a:defRPr>
                <a:solidFill>
                  <a:srgbClr val="444444"/>
                </a:solidFill>
                <a:ea typeface="Calibri" panose="020F0502020204030204" pitchFamily="34" charset="0"/>
                <a:cs typeface="Calibri" panose="020F0502020204030204" pitchFamily="34" charset="0"/>
              </a:defRPr>
            </a:lvl1pPr>
          </a:lstStyle>
          <a:p>
            <a:pPr>
              <a:defRPr/>
            </a:pPr>
            <a:r>
              <a:rPr lang="es-419" sz="1050" dirty="0">
                <a:latin typeface="Arial"/>
              </a:rPr>
              <a:t>Obtenga más información en: </a:t>
            </a:r>
            <a:r>
              <a:rPr lang="es-419" sz="1050" dirty="0">
                <a:latin typeface="Arial"/>
                <a:hlinkClick r:id="rId5"/>
              </a:rPr>
              <a:t>www.delltechnologies.com/ondemand</a:t>
            </a:r>
            <a:endParaRPr lang="es-419" sz="1050" dirty="0">
              <a:latin typeface="Arial"/>
              <a:hlinkClick r:id="rId6"/>
            </a:endParaRPr>
          </a:p>
        </p:txBody>
      </p:sp>
      <p:grpSp>
        <p:nvGrpSpPr>
          <p:cNvPr id="57" name="Group 56">
            <a:extLst>
              <a:ext uri="{FF2B5EF4-FFF2-40B4-BE49-F238E27FC236}">
                <a16:creationId xmlns:a16="http://schemas.microsoft.com/office/drawing/2014/main" xmlns="" id="{A3B02B95-9879-4175-80D1-A112E0E2C30D}"/>
              </a:ext>
            </a:extLst>
          </p:cNvPr>
          <p:cNvGrpSpPr/>
          <p:nvPr/>
        </p:nvGrpSpPr>
        <p:grpSpPr>
          <a:xfrm flipH="1">
            <a:off x="347164" y="3364285"/>
            <a:ext cx="2853236" cy="1002246"/>
            <a:chOff x="-451740" y="2881403"/>
            <a:chExt cx="2853236" cy="1002246"/>
          </a:xfrm>
        </p:grpSpPr>
        <p:sp>
          <p:nvSpPr>
            <p:cNvPr id="58" name="Rectangle 57">
              <a:extLst>
                <a:ext uri="{FF2B5EF4-FFF2-40B4-BE49-F238E27FC236}">
                  <a16:creationId xmlns:a16="http://schemas.microsoft.com/office/drawing/2014/main" xmlns="" id="{E19F9E29-4E96-42E9-99B4-6FFE6D413421}"/>
                </a:ext>
              </a:extLst>
            </p:cNvPr>
            <p:cNvSpPr/>
            <p:nvPr/>
          </p:nvSpPr>
          <p:spPr>
            <a:xfrm>
              <a:off x="-451740" y="2881403"/>
              <a:ext cx="2853232" cy="338554"/>
            </a:xfrm>
            <a:prstGeom prst="rect">
              <a:avLst/>
            </a:prstGeom>
            <a:noFill/>
          </p:spPr>
          <p:txBody>
            <a:bodyPr wrap="square" anchor="b" anchorCtr="0">
              <a:noAutofit/>
            </a:bodyPr>
            <a:lstStyle/>
            <a:p>
              <a:pPr defTabSz="685783">
                <a:spcBef>
                  <a:spcPts val="2400"/>
                </a:spcBef>
                <a:buClr>
                  <a:srgbClr val="0076CE"/>
                </a:buClr>
                <a:defRPr/>
              </a:pPr>
              <a:r>
                <a:rPr lang="es-419" sz="1500">
                  <a:solidFill>
                    <a:srgbClr val="0076CE"/>
                  </a:solidFill>
                  <a:latin typeface="Arial"/>
                </a:rPr>
                <a:t>Pague a medida que avanza</a:t>
              </a:r>
            </a:p>
          </p:txBody>
        </p:sp>
        <p:sp>
          <p:nvSpPr>
            <p:cNvPr id="59" name="Rectangle 58">
              <a:extLst>
                <a:ext uri="{FF2B5EF4-FFF2-40B4-BE49-F238E27FC236}">
                  <a16:creationId xmlns:a16="http://schemas.microsoft.com/office/drawing/2014/main" xmlns="" id="{81BB288B-FFFC-423B-9FF9-631ABB5F2C8E}"/>
                </a:ext>
              </a:extLst>
            </p:cNvPr>
            <p:cNvSpPr/>
            <p:nvPr/>
          </p:nvSpPr>
          <p:spPr>
            <a:xfrm>
              <a:off x="-223139" y="3237318"/>
              <a:ext cx="2624635" cy="646331"/>
            </a:xfrm>
            <a:prstGeom prst="rect">
              <a:avLst/>
            </a:prstGeom>
            <a:noFill/>
          </p:spPr>
          <p:txBody>
            <a:bodyPr wrap="square">
              <a:noAutofit/>
            </a:bodyPr>
            <a:lstStyle/>
            <a:p>
              <a:pPr>
                <a:lnSpc>
                  <a:spcPct val="90000"/>
                </a:lnSpc>
                <a:spcBef>
                  <a:spcPts val="2400"/>
                </a:spcBef>
                <a:buClr>
                  <a:srgbClr val="0076CE"/>
                </a:buClr>
                <a:defRPr/>
              </a:pPr>
              <a:r>
                <a:rPr lang="es-419" sz="1100">
                  <a:solidFill>
                    <a:srgbClr val="444444"/>
                  </a:solidFill>
                </a:rPr>
                <a:t>Realice pagos predecibles durante </a:t>
              </a:r>
              <a:br>
                <a:rPr lang="es-419" sz="1100">
                  <a:solidFill>
                    <a:srgbClr val="444444"/>
                  </a:solidFill>
                </a:rPr>
              </a:br>
              <a:r>
                <a:rPr lang="es-419" sz="1100">
                  <a:solidFill>
                    <a:srgbClr val="444444"/>
                  </a:solidFill>
                </a:rPr>
                <a:t>un ciclo acordado, y crezca con el tiempo a una tasa predeterminada.</a:t>
              </a:r>
            </a:p>
          </p:txBody>
        </p:sp>
      </p:grpSp>
      <p:grpSp>
        <p:nvGrpSpPr>
          <p:cNvPr id="60" name="Group 59">
            <a:extLst>
              <a:ext uri="{FF2B5EF4-FFF2-40B4-BE49-F238E27FC236}">
                <a16:creationId xmlns:a16="http://schemas.microsoft.com/office/drawing/2014/main" xmlns="" id="{307944BC-AB4A-4AFC-86BA-5E23B14239DF}"/>
              </a:ext>
            </a:extLst>
          </p:cNvPr>
          <p:cNvGrpSpPr/>
          <p:nvPr/>
        </p:nvGrpSpPr>
        <p:grpSpPr>
          <a:xfrm flipH="1">
            <a:off x="3329586" y="3364285"/>
            <a:ext cx="2842614" cy="1002246"/>
            <a:chOff x="-309118" y="2881403"/>
            <a:chExt cx="2710617" cy="1002246"/>
          </a:xfrm>
        </p:grpSpPr>
        <p:sp>
          <p:nvSpPr>
            <p:cNvPr id="61" name="Rectangle 60">
              <a:extLst>
                <a:ext uri="{FF2B5EF4-FFF2-40B4-BE49-F238E27FC236}">
                  <a16:creationId xmlns:a16="http://schemas.microsoft.com/office/drawing/2014/main" xmlns="" id="{D30B6152-26B3-4DD6-9438-48A08D3B2E91}"/>
                </a:ext>
              </a:extLst>
            </p:cNvPr>
            <p:cNvSpPr/>
            <p:nvPr/>
          </p:nvSpPr>
          <p:spPr>
            <a:xfrm>
              <a:off x="24052" y="2881403"/>
              <a:ext cx="2377440" cy="338554"/>
            </a:xfrm>
            <a:prstGeom prst="rect">
              <a:avLst/>
            </a:prstGeom>
            <a:noFill/>
          </p:spPr>
          <p:txBody>
            <a:bodyPr wrap="square" anchor="b" anchorCtr="0">
              <a:noAutofit/>
            </a:bodyPr>
            <a:lstStyle/>
            <a:p>
              <a:pPr defTabSz="685783">
                <a:spcBef>
                  <a:spcPts val="2400"/>
                </a:spcBef>
                <a:buClr>
                  <a:srgbClr val="0076CE"/>
                </a:buClr>
                <a:defRPr/>
              </a:pPr>
              <a:r>
                <a:rPr lang="es-419" sz="1500">
                  <a:solidFill>
                    <a:srgbClr val="0076CE"/>
                  </a:solidFill>
                  <a:latin typeface="Arial"/>
                </a:rPr>
                <a:t>Pague en función del uso</a:t>
              </a:r>
            </a:p>
          </p:txBody>
        </p:sp>
        <p:sp>
          <p:nvSpPr>
            <p:cNvPr id="62" name="Rectangle 61">
              <a:extLst>
                <a:ext uri="{FF2B5EF4-FFF2-40B4-BE49-F238E27FC236}">
                  <a16:creationId xmlns:a16="http://schemas.microsoft.com/office/drawing/2014/main" xmlns="" id="{0A0C6ECD-1FB5-4A72-8BFD-8AF218A3BAD5}"/>
                </a:ext>
              </a:extLst>
            </p:cNvPr>
            <p:cNvSpPr/>
            <p:nvPr/>
          </p:nvSpPr>
          <p:spPr>
            <a:xfrm>
              <a:off x="-309118" y="3237318"/>
              <a:ext cx="2710617" cy="646331"/>
            </a:xfrm>
            <a:prstGeom prst="rect">
              <a:avLst/>
            </a:prstGeom>
            <a:noFill/>
          </p:spPr>
          <p:txBody>
            <a:bodyPr wrap="square">
              <a:noAutofit/>
            </a:bodyPr>
            <a:lstStyle/>
            <a:p>
              <a:pPr>
                <a:lnSpc>
                  <a:spcPct val="90000"/>
                </a:lnSpc>
              </a:pPr>
              <a:r>
                <a:rPr lang="es-419" sz="1100" spc="-20" dirty="0"/>
                <a:t>Mida el uso real y establezca necesidades de capacidad base con flexibilidad para escalar de manera elástica según demanda.</a:t>
              </a:r>
            </a:p>
          </p:txBody>
        </p:sp>
      </p:grpSp>
      <p:grpSp>
        <p:nvGrpSpPr>
          <p:cNvPr id="63" name="Group 62">
            <a:extLst>
              <a:ext uri="{FF2B5EF4-FFF2-40B4-BE49-F238E27FC236}">
                <a16:creationId xmlns:a16="http://schemas.microsoft.com/office/drawing/2014/main" xmlns="" id="{B8BA958C-6F93-4C5A-9083-D23D9E57688D}"/>
              </a:ext>
            </a:extLst>
          </p:cNvPr>
          <p:cNvGrpSpPr/>
          <p:nvPr/>
        </p:nvGrpSpPr>
        <p:grpSpPr>
          <a:xfrm flipH="1">
            <a:off x="6416736" y="3364285"/>
            <a:ext cx="2879664" cy="1002246"/>
            <a:chOff x="-478164" y="2881403"/>
            <a:chExt cx="2879664" cy="1002246"/>
          </a:xfrm>
        </p:grpSpPr>
        <p:sp>
          <p:nvSpPr>
            <p:cNvPr id="64" name="Rectangle 63">
              <a:extLst>
                <a:ext uri="{FF2B5EF4-FFF2-40B4-BE49-F238E27FC236}">
                  <a16:creationId xmlns:a16="http://schemas.microsoft.com/office/drawing/2014/main" xmlns="" id="{74D38088-6829-49B4-97DD-6F9C58FC3F5D}"/>
                </a:ext>
              </a:extLst>
            </p:cNvPr>
            <p:cNvSpPr/>
            <p:nvPr/>
          </p:nvSpPr>
          <p:spPr>
            <a:xfrm>
              <a:off x="-478164" y="2881403"/>
              <a:ext cx="2879656" cy="338554"/>
            </a:xfrm>
            <a:prstGeom prst="rect">
              <a:avLst/>
            </a:prstGeom>
            <a:noFill/>
          </p:spPr>
          <p:txBody>
            <a:bodyPr wrap="square" anchor="b" anchorCtr="0">
              <a:noAutofit/>
            </a:bodyPr>
            <a:lstStyle/>
            <a:p>
              <a:pPr defTabSz="685783">
                <a:spcBef>
                  <a:spcPts val="2400"/>
                </a:spcBef>
                <a:buClr>
                  <a:srgbClr val="0076CE"/>
                </a:buClr>
                <a:defRPr/>
              </a:pPr>
              <a:r>
                <a:rPr lang="es-419" sz="1500">
                  <a:solidFill>
                    <a:srgbClr val="0076CE"/>
                  </a:solidFill>
                  <a:latin typeface="Arial"/>
                </a:rPr>
                <a:t>Proporcionado como servicio</a:t>
              </a:r>
            </a:p>
          </p:txBody>
        </p:sp>
        <p:sp>
          <p:nvSpPr>
            <p:cNvPr id="65" name="Rectangle 64">
              <a:extLst>
                <a:ext uri="{FF2B5EF4-FFF2-40B4-BE49-F238E27FC236}">
                  <a16:creationId xmlns:a16="http://schemas.microsoft.com/office/drawing/2014/main" xmlns="" id="{2A806F1C-53C4-4A5E-9001-D8327F6A475D}"/>
                </a:ext>
              </a:extLst>
            </p:cNvPr>
            <p:cNvSpPr/>
            <p:nvPr/>
          </p:nvSpPr>
          <p:spPr>
            <a:xfrm>
              <a:off x="-325763" y="3237318"/>
              <a:ext cx="2727263" cy="646331"/>
            </a:xfrm>
            <a:prstGeom prst="rect">
              <a:avLst/>
            </a:prstGeom>
            <a:noFill/>
          </p:spPr>
          <p:txBody>
            <a:bodyPr wrap="square">
              <a:noAutofit/>
            </a:bodyPr>
            <a:lstStyle/>
            <a:p>
              <a:pPr>
                <a:lnSpc>
                  <a:spcPct val="90000"/>
                </a:lnSpc>
                <a:spcBef>
                  <a:spcPts val="2400"/>
                </a:spcBef>
                <a:buClr>
                  <a:srgbClr val="0076CE"/>
                </a:buClr>
                <a:defRPr/>
              </a:pPr>
              <a:r>
                <a:rPr lang="es-419" sz="1100" dirty="0">
                  <a:solidFill>
                    <a:schemeClr val="bg2">
                      <a:lumMod val="65000"/>
                      <a:lumOff val="35000"/>
                    </a:schemeClr>
                  </a:solidFill>
                </a:rPr>
                <a:t>Permítanos administrar y mantener </a:t>
              </a:r>
              <a:br>
                <a:rPr lang="es-419" sz="1100" dirty="0">
                  <a:solidFill>
                    <a:schemeClr val="bg2">
                      <a:lumMod val="65000"/>
                      <a:lumOff val="35000"/>
                    </a:schemeClr>
                  </a:solidFill>
                </a:rPr>
              </a:br>
              <a:r>
                <a:rPr lang="es-419" sz="1100" dirty="0">
                  <a:solidFill>
                    <a:schemeClr val="bg2">
                      <a:lumMod val="65000"/>
                      <a:lumOff val="35000"/>
                    </a:schemeClr>
                  </a:solidFill>
                </a:rPr>
                <a:t>la tecnología, en alineación con SLA, </a:t>
              </a:r>
              <a:br>
                <a:rPr lang="es-419" sz="1100" dirty="0">
                  <a:solidFill>
                    <a:schemeClr val="bg2">
                      <a:lumMod val="65000"/>
                      <a:lumOff val="35000"/>
                    </a:schemeClr>
                  </a:solidFill>
                </a:rPr>
              </a:br>
              <a:r>
                <a:rPr lang="es-419" sz="1100" dirty="0">
                  <a:solidFill>
                    <a:schemeClr val="bg2">
                      <a:lumMod val="65000"/>
                      <a:lumOff val="35000"/>
                    </a:schemeClr>
                  </a:solidFill>
                </a:rPr>
                <a:t>y facturar a medida que se consumen recursos.</a:t>
              </a:r>
            </a:p>
          </p:txBody>
        </p:sp>
      </p:grpSp>
      <p:cxnSp>
        <p:nvCxnSpPr>
          <p:cNvPr id="67" name="Straight Connector 66">
            <a:extLst>
              <a:ext uri="{FF2B5EF4-FFF2-40B4-BE49-F238E27FC236}">
                <a16:creationId xmlns:a16="http://schemas.microsoft.com/office/drawing/2014/main" xmlns="" id="{788D925F-B7C4-4DD2-86C7-5173288DB967}"/>
              </a:ext>
            </a:extLst>
          </p:cNvPr>
          <p:cNvCxnSpPr>
            <a:cxnSpLocks/>
          </p:cNvCxnSpPr>
          <p:nvPr/>
        </p:nvCxnSpPr>
        <p:spPr>
          <a:xfrm>
            <a:off x="6182883" y="3446627"/>
            <a:ext cx="0" cy="85862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8A8B90EC-512E-46ED-BA18-C66F4083655F}"/>
              </a:ext>
            </a:extLst>
          </p:cNvPr>
          <p:cNvGrpSpPr/>
          <p:nvPr/>
        </p:nvGrpSpPr>
        <p:grpSpPr>
          <a:xfrm>
            <a:off x="259641" y="250245"/>
            <a:ext cx="4872463" cy="1269395"/>
            <a:chOff x="4187481" y="1929270"/>
            <a:chExt cx="6496617" cy="1692528"/>
          </a:xfrm>
        </p:grpSpPr>
        <p:pic>
          <p:nvPicPr>
            <p:cNvPr id="79" name="Picture 78">
              <a:extLst>
                <a:ext uri="{FF2B5EF4-FFF2-40B4-BE49-F238E27FC236}">
                  <a16:creationId xmlns:a16="http://schemas.microsoft.com/office/drawing/2014/main" xmlns="" id="{E06657FC-546F-4FB7-808C-423C0299FD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87481" y="2572536"/>
              <a:ext cx="6496617" cy="1049262"/>
            </a:xfrm>
            <a:prstGeom prst="rect">
              <a:avLst/>
            </a:prstGeom>
          </p:spPr>
        </p:pic>
        <p:sp>
          <p:nvSpPr>
            <p:cNvPr id="80" name="Rectangle 79">
              <a:extLst>
                <a:ext uri="{FF2B5EF4-FFF2-40B4-BE49-F238E27FC236}">
                  <a16:creationId xmlns:a16="http://schemas.microsoft.com/office/drawing/2014/main" xmlns="" id="{61C58AF9-4E06-4D9A-97B5-9F2FE6A1B24C}"/>
                </a:ext>
              </a:extLst>
            </p:cNvPr>
            <p:cNvSpPr/>
            <p:nvPr/>
          </p:nvSpPr>
          <p:spPr>
            <a:xfrm>
              <a:off x="4247484" y="1929270"/>
              <a:ext cx="6376617" cy="800219"/>
            </a:xfrm>
            <a:prstGeom prst="rect">
              <a:avLst/>
            </a:prstGeom>
          </p:spPr>
          <p:txBody>
            <a:bodyPr wrap="none">
              <a:spAutoFit/>
            </a:bodyPr>
            <a:lstStyle/>
            <a:p>
              <a:pPr algn="ctr"/>
              <a:r>
                <a:rPr lang="es-419" sz="3300" b="1" cap="all">
                  <a:solidFill>
                    <a:schemeClr val="accent1"/>
                  </a:solidFill>
                </a:rPr>
                <a:t>Dell Technologies</a:t>
              </a:r>
            </a:p>
          </p:txBody>
        </p:sp>
      </p:grpSp>
      <p:sp>
        <p:nvSpPr>
          <p:cNvPr id="71" name="Subtitle 10">
            <a:extLst>
              <a:ext uri="{FF2B5EF4-FFF2-40B4-BE49-F238E27FC236}">
                <a16:creationId xmlns:a16="http://schemas.microsoft.com/office/drawing/2014/main" xmlns="" id="{079293F9-1830-4658-866F-AF45FB5BA752}"/>
              </a:ext>
            </a:extLst>
          </p:cNvPr>
          <p:cNvSpPr txBox="1">
            <a:spLocks/>
          </p:cNvSpPr>
          <p:nvPr/>
        </p:nvSpPr>
        <p:spPr>
          <a:xfrm>
            <a:off x="399070" y="2987656"/>
            <a:ext cx="8572500" cy="215444"/>
          </a:xfrm>
          <a:prstGeom prst="rect">
            <a:avLst/>
          </a:prstGeom>
        </p:spPr>
        <p:txBody>
          <a:bodyPr wrap="square" lIns="0" tIns="0" rIns="0" bIns="0">
            <a:sp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bg2"/>
                </a:solidFill>
                <a:latin typeface="Arial" panose="020B0604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defRPr/>
            </a:pPr>
            <a:r>
              <a:rPr lang="es-419">
                <a:solidFill>
                  <a:schemeClr val="tx1"/>
                </a:solidFill>
              </a:rPr>
              <a:t>Soluciones de pago flexibles para modelos tradicionales y aaS:</a:t>
            </a:r>
          </a:p>
        </p:txBody>
      </p:sp>
      <p:sp>
        <p:nvSpPr>
          <p:cNvPr id="124" name="Title 9">
            <a:extLst>
              <a:ext uri="{FF2B5EF4-FFF2-40B4-BE49-F238E27FC236}">
                <a16:creationId xmlns:a16="http://schemas.microsoft.com/office/drawing/2014/main" xmlns="" id="{CA547A5B-84AA-47FE-A1A5-468C22AA95F0}"/>
              </a:ext>
            </a:extLst>
          </p:cNvPr>
          <p:cNvSpPr txBox="1">
            <a:spLocks/>
          </p:cNvSpPr>
          <p:nvPr/>
        </p:nvSpPr>
        <p:spPr>
          <a:xfrm>
            <a:off x="399070" y="1800520"/>
            <a:ext cx="4553930" cy="553998"/>
          </a:xfrm>
          <a:prstGeom prst="rect">
            <a:avLst/>
          </a:prstGeom>
        </p:spPr>
        <p:txBody>
          <a:bodyPr wrap="square" lIns="0" tIns="0" rIns="0" bIns="0">
            <a:spAutoFit/>
          </a:bodyPr>
          <a:lstStyle>
            <a:lvl1pPr algn="l" defTabSz="914377" rtl="0" eaLnBrk="1" latinLnBrk="0" hangingPunct="1">
              <a:lnSpc>
                <a:spcPct val="90000"/>
              </a:lnSpc>
              <a:spcBef>
                <a:spcPct val="0"/>
              </a:spcBef>
              <a:buNone/>
              <a:defRPr sz="3733" kern="1200">
                <a:solidFill>
                  <a:schemeClr val="bg1"/>
                </a:solidFill>
                <a:latin typeface="Arial" panose="020B0604020202020204" pitchFamily="34" charset="0"/>
                <a:ea typeface="+mj-ea"/>
                <a:cs typeface="+mj-cs"/>
              </a:defRPr>
            </a:lvl1pPr>
          </a:lstStyle>
          <a:p>
            <a:r>
              <a:rPr lang="es-419" sz="2000">
                <a:solidFill>
                  <a:schemeClr val="accent1"/>
                </a:solidFill>
              </a:rPr>
              <a:t>Libere tiempo, dinero y recursos para enfocarse en las prioridades críticas</a:t>
            </a:r>
          </a:p>
        </p:txBody>
      </p:sp>
      <p:pic>
        <p:nvPicPr>
          <p:cNvPr id="33" name="Picture 32">
            <a:extLst>
              <a:ext uri="{FF2B5EF4-FFF2-40B4-BE49-F238E27FC236}">
                <a16:creationId xmlns:a16="http://schemas.microsoft.com/office/drawing/2014/main" xmlns="" id="{303D0F56-7D3D-476B-B633-D4650F4AC6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cxnSp>
        <p:nvCxnSpPr>
          <p:cNvPr id="28" name="Straight Connector 27">
            <a:extLst>
              <a:ext uri="{FF2B5EF4-FFF2-40B4-BE49-F238E27FC236}">
                <a16:creationId xmlns:a16="http://schemas.microsoft.com/office/drawing/2014/main" xmlns="" id="{88FBB04F-60E2-49CD-889E-1393CC6B7AD8}"/>
              </a:ext>
            </a:extLst>
          </p:cNvPr>
          <p:cNvCxnSpPr>
            <a:cxnSpLocks/>
          </p:cNvCxnSpPr>
          <p:nvPr/>
        </p:nvCxnSpPr>
        <p:spPr>
          <a:xfrm>
            <a:off x="3095731" y="3446627"/>
            <a:ext cx="0" cy="85862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43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806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B958955F-D6BD-47C1-8230-3F9D2F338C33}"/>
              </a:ext>
            </a:extLst>
          </p:cNvPr>
          <p:cNvSpPr/>
          <p:nvPr/>
        </p:nvSpPr>
        <p:spPr>
          <a:xfrm>
            <a:off x="2060497" y="726102"/>
            <a:ext cx="1567168" cy="3892128"/>
          </a:xfrm>
          <a:prstGeom prst="rect">
            <a:avLst/>
          </a:prstGeom>
          <a:gradFill>
            <a:gsLst>
              <a:gs pos="23000">
                <a:schemeClr val="tx1">
                  <a:lumMod val="20000"/>
                  <a:lumOff val="80000"/>
                  <a:alpha val="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5" name="Rectangle 44">
            <a:extLst>
              <a:ext uri="{FF2B5EF4-FFF2-40B4-BE49-F238E27FC236}">
                <a16:creationId xmlns:a16="http://schemas.microsoft.com/office/drawing/2014/main" xmlns="" id="{F081E814-60FA-4FED-AD2D-79E8AD164EE9}"/>
              </a:ext>
            </a:extLst>
          </p:cNvPr>
          <p:cNvSpPr/>
          <p:nvPr/>
        </p:nvSpPr>
        <p:spPr>
          <a:xfrm>
            <a:off x="3829094" y="726102"/>
            <a:ext cx="1567168" cy="3892128"/>
          </a:xfrm>
          <a:prstGeom prst="rect">
            <a:avLst/>
          </a:prstGeom>
          <a:gradFill>
            <a:gsLst>
              <a:gs pos="23000">
                <a:schemeClr val="tx1">
                  <a:lumMod val="20000"/>
                  <a:lumOff val="80000"/>
                  <a:alpha val="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6" name="Rectangle 45">
            <a:extLst>
              <a:ext uri="{FF2B5EF4-FFF2-40B4-BE49-F238E27FC236}">
                <a16:creationId xmlns:a16="http://schemas.microsoft.com/office/drawing/2014/main" xmlns="" id="{AD247E38-3829-4A16-8ED3-0D0D7CE391D0}"/>
              </a:ext>
            </a:extLst>
          </p:cNvPr>
          <p:cNvSpPr/>
          <p:nvPr/>
        </p:nvSpPr>
        <p:spPr>
          <a:xfrm>
            <a:off x="5597691" y="726102"/>
            <a:ext cx="1567168" cy="3892128"/>
          </a:xfrm>
          <a:prstGeom prst="rect">
            <a:avLst/>
          </a:prstGeom>
          <a:gradFill>
            <a:gsLst>
              <a:gs pos="23000">
                <a:schemeClr val="tx1">
                  <a:lumMod val="20000"/>
                  <a:lumOff val="80000"/>
                  <a:alpha val="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7" name="Rectangle 46">
            <a:extLst>
              <a:ext uri="{FF2B5EF4-FFF2-40B4-BE49-F238E27FC236}">
                <a16:creationId xmlns:a16="http://schemas.microsoft.com/office/drawing/2014/main" xmlns="" id="{38D83C84-6252-4065-943D-379D729D9DCA}"/>
              </a:ext>
            </a:extLst>
          </p:cNvPr>
          <p:cNvSpPr/>
          <p:nvPr/>
        </p:nvSpPr>
        <p:spPr>
          <a:xfrm>
            <a:off x="7375194" y="726102"/>
            <a:ext cx="1567168" cy="3892128"/>
          </a:xfrm>
          <a:prstGeom prst="rect">
            <a:avLst/>
          </a:prstGeom>
          <a:gradFill>
            <a:gsLst>
              <a:gs pos="23000">
                <a:schemeClr val="tx1">
                  <a:lumMod val="20000"/>
                  <a:lumOff val="80000"/>
                  <a:alpha val="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 name="Rectangle 2">
            <a:extLst>
              <a:ext uri="{FF2B5EF4-FFF2-40B4-BE49-F238E27FC236}">
                <a16:creationId xmlns:a16="http://schemas.microsoft.com/office/drawing/2014/main" xmlns="" id="{2706D784-52C3-4C7E-B409-2209BC7BC8A2}"/>
              </a:ext>
            </a:extLst>
          </p:cNvPr>
          <p:cNvSpPr/>
          <p:nvPr/>
        </p:nvSpPr>
        <p:spPr>
          <a:xfrm>
            <a:off x="289456" y="726102"/>
            <a:ext cx="1567168" cy="3892128"/>
          </a:xfrm>
          <a:prstGeom prst="rect">
            <a:avLst/>
          </a:prstGeom>
          <a:gradFill>
            <a:gsLst>
              <a:gs pos="23000">
                <a:schemeClr val="tx1">
                  <a:lumMod val="20000"/>
                  <a:lumOff val="80000"/>
                  <a:alpha val="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3" name="Freeform: Shape 42">
            <a:extLst>
              <a:ext uri="{FF2B5EF4-FFF2-40B4-BE49-F238E27FC236}">
                <a16:creationId xmlns:a16="http://schemas.microsoft.com/office/drawing/2014/main" xmlns="" id="{9532897D-7F33-458F-BC46-0F42B66621F7}"/>
              </a:ext>
            </a:extLst>
          </p:cNvPr>
          <p:cNvSpPr/>
          <p:nvPr/>
        </p:nvSpPr>
        <p:spPr>
          <a:xfrm>
            <a:off x="195293" y="1198858"/>
            <a:ext cx="8840416" cy="1774100"/>
          </a:xfrm>
          <a:custGeom>
            <a:avLst/>
            <a:gdLst>
              <a:gd name="connsiteX0" fmla="*/ 0 w 8706118"/>
              <a:gd name="connsiteY0" fmla="*/ 1189970 h 2018521"/>
              <a:gd name="connsiteX1" fmla="*/ 819955 w 8706118"/>
              <a:gd name="connsiteY1" fmla="*/ 35165 h 2018521"/>
              <a:gd name="connsiteX2" fmla="*/ 2567188 w 8706118"/>
              <a:gd name="connsiteY2" fmla="*/ 2018511 h 2018521"/>
              <a:gd name="connsiteX3" fmla="*/ 4374524 w 8706118"/>
              <a:gd name="connsiteY3" fmla="*/ 5114 h 2018521"/>
              <a:gd name="connsiteX4" fmla="*/ 6100293 w 8706118"/>
              <a:gd name="connsiteY4" fmla="*/ 1984167 h 2018521"/>
              <a:gd name="connsiteX5" fmla="*/ 7804597 w 8706118"/>
              <a:gd name="connsiteY5" fmla="*/ 9407 h 2018521"/>
              <a:gd name="connsiteX6" fmla="*/ 8706118 w 8706118"/>
              <a:gd name="connsiteY6" fmla="*/ 1220021 h 2018521"/>
              <a:gd name="connsiteX0" fmla="*/ 0 w 8706118"/>
              <a:gd name="connsiteY0" fmla="*/ 1189970 h 2019577"/>
              <a:gd name="connsiteX1" fmla="*/ 815662 w 8706118"/>
              <a:gd name="connsiteY1" fmla="*/ 297035 h 2019577"/>
              <a:gd name="connsiteX2" fmla="*/ 2567188 w 8706118"/>
              <a:gd name="connsiteY2" fmla="*/ 2018511 h 2019577"/>
              <a:gd name="connsiteX3" fmla="*/ 4374524 w 8706118"/>
              <a:gd name="connsiteY3" fmla="*/ 5114 h 2019577"/>
              <a:gd name="connsiteX4" fmla="*/ 6100293 w 8706118"/>
              <a:gd name="connsiteY4" fmla="*/ 1984167 h 2019577"/>
              <a:gd name="connsiteX5" fmla="*/ 7804597 w 8706118"/>
              <a:gd name="connsiteY5" fmla="*/ 9407 h 2019577"/>
              <a:gd name="connsiteX6" fmla="*/ 8706118 w 8706118"/>
              <a:gd name="connsiteY6" fmla="*/ 1220021 h 2019577"/>
              <a:gd name="connsiteX0" fmla="*/ 0 w 8706118"/>
              <a:gd name="connsiteY0" fmla="*/ 1189970 h 2019493"/>
              <a:gd name="connsiteX1" fmla="*/ 815662 w 8706118"/>
              <a:gd name="connsiteY1" fmla="*/ 297035 h 2019493"/>
              <a:gd name="connsiteX2" fmla="*/ 2567188 w 8706118"/>
              <a:gd name="connsiteY2" fmla="*/ 2018511 h 2019493"/>
              <a:gd name="connsiteX3" fmla="*/ 4374524 w 8706118"/>
              <a:gd name="connsiteY3" fmla="*/ 5114 h 2019493"/>
              <a:gd name="connsiteX4" fmla="*/ 6100293 w 8706118"/>
              <a:gd name="connsiteY4" fmla="*/ 1984167 h 2019493"/>
              <a:gd name="connsiteX5" fmla="*/ 7804597 w 8706118"/>
              <a:gd name="connsiteY5" fmla="*/ 9407 h 2019493"/>
              <a:gd name="connsiteX6" fmla="*/ 8706118 w 8706118"/>
              <a:gd name="connsiteY6" fmla="*/ 1220021 h 2019493"/>
              <a:gd name="connsiteX0" fmla="*/ 0 w 8804856"/>
              <a:gd name="connsiteY0" fmla="*/ 1168505 h 2019579"/>
              <a:gd name="connsiteX1" fmla="*/ 914400 w 8804856"/>
              <a:gd name="connsiteY1" fmla="*/ 297035 h 2019579"/>
              <a:gd name="connsiteX2" fmla="*/ 2665926 w 8804856"/>
              <a:gd name="connsiteY2" fmla="*/ 2018511 h 2019579"/>
              <a:gd name="connsiteX3" fmla="*/ 4473262 w 8804856"/>
              <a:gd name="connsiteY3" fmla="*/ 5114 h 2019579"/>
              <a:gd name="connsiteX4" fmla="*/ 6199031 w 8804856"/>
              <a:gd name="connsiteY4" fmla="*/ 1984167 h 2019579"/>
              <a:gd name="connsiteX5" fmla="*/ 7903335 w 8804856"/>
              <a:gd name="connsiteY5" fmla="*/ 9407 h 2019579"/>
              <a:gd name="connsiteX6" fmla="*/ 8804856 w 8804856"/>
              <a:gd name="connsiteY6" fmla="*/ 1220021 h 2019579"/>
              <a:gd name="connsiteX0" fmla="*/ 0 w 8804856"/>
              <a:gd name="connsiteY0" fmla="*/ 1168505 h 2018880"/>
              <a:gd name="connsiteX1" fmla="*/ 1171978 w 8804856"/>
              <a:gd name="connsiteY1" fmla="*/ 181125 h 2018880"/>
              <a:gd name="connsiteX2" fmla="*/ 2665926 w 8804856"/>
              <a:gd name="connsiteY2" fmla="*/ 2018511 h 2018880"/>
              <a:gd name="connsiteX3" fmla="*/ 4473262 w 8804856"/>
              <a:gd name="connsiteY3" fmla="*/ 5114 h 2018880"/>
              <a:gd name="connsiteX4" fmla="*/ 6199031 w 8804856"/>
              <a:gd name="connsiteY4" fmla="*/ 1984167 h 2018880"/>
              <a:gd name="connsiteX5" fmla="*/ 7903335 w 8804856"/>
              <a:gd name="connsiteY5" fmla="*/ 9407 h 2018880"/>
              <a:gd name="connsiteX6" fmla="*/ 8804856 w 8804856"/>
              <a:gd name="connsiteY6" fmla="*/ 1220021 h 2018880"/>
              <a:gd name="connsiteX0" fmla="*/ 0 w 8804856"/>
              <a:gd name="connsiteY0" fmla="*/ 1168505 h 2019579"/>
              <a:gd name="connsiteX1" fmla="*/ 918694 w 8804856"/>
              <a:gd name="connsiteY1" fmla="*/ 297035 h 2019579"/>
              <a:gd name="connsiteX2" fmla="*/ 2665926 w 8804856"/>
              <a:gd name="connsiteY2" fmla="*/ 2018511 h 2019579"/>
              <a:gd name="connsiteX3" fmla="*/ 4473262 w 8804856"/>
              <a:gd name="connsiteY3" fmla="*/ 5114 h 2019579"/>
              <a:gd name="connsiteX4" fmla="*/ 6199031 w 8804856"/>
              <a:gd name="connsiteY4" fmla="*/ 1984167 h 2019579"/>
              <a:gd name="connsiteX5" fmla="*/ 7903335 w 8804856"/>
              <a:gd name="connsiteY5" fmla="*/ 9407 h 2019579"/>
              <a:gd name="connsiteX6" fmla="*/ 8804856 w 8804856"/>
              <a:gd name="connsiteY6" fmla="*/ 1220021 h 2019579"/>
              <a:gd name="connsiteX0" fmla="*/ 0 w 8804856"/>
              <a:gd name="connsiteY0" fmla="*/ 1168505 h 2019482"/>
              <a:gd name="connsiteX1" fmla="*/ 918694 w 8804856"/>
              <a:gd name="connsiteY1" fmla="*/ 297035 h 2019482"/>
              <a:gd name="connsiteX2" fmla="*/ 2665926 w 8804856"/>
              <a:gd name="connsiteY2" fmla="*/ 2018511 h 2019482"/>
              <a:gd name="connsiteX3" fmla="*/ 4473262 w 8804856"/>
              <a:gd name="connsiteY3" fmla="*/ 5114 h 2019482"/>
              <a:gd name="connsiteX4" fmla="*/ 6199031 w 8804856"/>
              <a:gd name="connsiteY4" fmla="*/ 1984167 h 2019482"/>
              <a:gd name="connsiteX5" fmla="*/ 7903335 w 8804856"/>
              <a:gd name="connsiteY5" fmla="*/ 9407 h 2019482"/>
              <a:gd name="connsiteX6" fmla="*/ 8804856 w 8804856"/>
              <a:gd name="connsiteY6" fmla="*/ 1220021 h 2019482"/>
              <a:gd name="connsiteX0" fmla="*/ 0 w 8804856"/>
              <a:gd name="connsiteY0" fmla="*/ 1168505 h 2019482"/>
              <a:gd name="connsiteX1" fmla="*/ 918694 w 8804856"/>
              <a:gd name="connsiteY1" fmla="*/ 297035 h 2019482"/>
              <a:gd name="connsiteX2" fmla="*/ 2665926 w 8804856"/>
              <a:gd name="connsiteY2" fmla="*/ 2018511 h 2019482"/>
              <a:gd name="connsiteX3" fmla="*/ 4473262 w 8804856"/>
              <a:gd name="connsiteY3" fmla="*/ 5114 h 2019482"/>
              <a:gd name="connsiteX4" fmla="*/ 6199031 w 8804856"/>
              <a:gd name="connsiteY4" fmla="*/ 1984167 h 2019482"/>
              <a:gd name="connsiteX5" fmla="*/ 7903335 w 8804856"/>
              <a:gd name="connsiteY5" fmla="*/ 9407 h 2019482"/>
              <a:gd name="connsiteX6" fmla="*/ 8804856 w 8804856"/>
              <a:gd name="connsiteY6" fmla="*/ 1220021 h 2019482"/>
              <a:gd name="connsiteX0" fmla="*/ 0 w 8804856"/>
              <a:gd name="connsiteY0" fmla="*/ 1168505 h 2075359"/>
              <a:gd name="connsiteX1" fmla="*/ 918694 w 8804856"/>
              <a:gd name="connsiteY1" fmla="*/ 297035 h 2075359"/>
              <a:gd name="connsiteX2" fmla="*/ 2648755 w 8804856"/>
              <a:gd name="connsiteY2" fmla="*/ 2074320 h 2075359"/>
              <a:gd name="connsiteX3" fmla="*/ 4473262 w 8804856"/>
              <a:gd name="connsiteY3" fmla="*/ 5114 h 2075359"/>
              <a:gd name="connsiteX4" fmla="*/ 6199031 w 8804856"/>
              <a:gd name="connsiteY4" fmla="*/ 1984167 h 2075359"/>
              <a:gd name="connsiteX5" fmla="*/ 7903335 w 8804856"/>
              <a:gd name="connsiteY5" fmla="*/ 9407 h 2075359"/>
              <a:gd name="connsiteX6" fmla="*/ 8804856 w 8804856"/>
              <a:gd name="connsiteY6" fmla="*/ 1220021 h 2075359"/>
              <a:gd name="connsiteX0" fmla="*/ 0 w 8804856"/>
              <a:gd name="connsiteY0" fmla="*/ 1168505 h 2075033"/>
              <a:gd name="connsiteX1" fmla="*/ 950444 w 8804856"/>
              <a:gd name="connsiteY1" fmla="*/ 249410 h 2075033"/>
              <a:gd name="connsiteX2" fmla="*/ 2648755 w 8804856"/>
              <a:gd name="connsiteY2" fmla="*/ 2074320 h 2075033"/>
              <a:gd name="connsiteX3" fmla="*/ 4473262 w 8804856"/>
              <a:gd name="connsiteY3" fmla="*/ 5114 h 2075033"/>
              <a:gd name="connsiteX4" fmla="*/ 6199031 w 8804856"/>
              <a:gd name="connsiteY4" fmla="*/ 1984167 h 2075033"/>
              <a:gd name="connsiteX5" fmla="*/ 7903335 w 8804856"/>
              <a:gd name="connsiteY5" fmla="*/ 9407 h 2075033"/>
              <a:gd name="connsiteX6" fmla="*/ 8804856 w 8804856"/>
              <a:gd name="connsiteY6" fmla="*/ 1220021 h 2075033"/>
              <a:gd name="connsiteX0" fmla="*/ 0 w 8804856"/>
              <a:gd name="connsiteY0" fmla="*/ 1168505 h 2074951"/>
              <a:gd name="connsiteX1" fmla="*/ 950444 w 8804856"/>
              <a:gd name="connsiteY1" fmla="*/ 249410 h 2074951"/>
              <a:gd name="connsiteX2" fmla="*/ 2648755 w 8804856"/>
              <a:gd name="connsiteY2" fmla="*/ 2074320 h 2074951"/>
              <a:gd name="connsiteX3" fmla="*/ 4473262 w 8804856"/>
              <a:gd name="connsiteY3" fmla="*/ 5114 h 2074951"/>
              <a:gd name="connsiteX4" fmla="*/ 6199031 w 8804856"/>
              <a:gd name="connsiteY4" fmla="*/ 1984167 h 2074951"/>
              <a:gd name="connsiteX5" fmla="*/ 7903335 w 8804856"/>
              <a:gd name="connsiteY5" fmla="*/ 9407 h 2074951"/>
              <a:gd name="connsiteX6" fmla="*/ 8804856 w 8804856"/>
              <a:gd name="connsiteY6" fmla="*/ 1220021 h 2074951"/>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223 w 8805079"/>
              <a:gd name="connsiteY0" fmla="*/ 1168505 h 2074975"/>
              <a:gd name="connsiteX1" fmla="*/ 950667 w 8805079"/>
              <a:gd name="connsiteY1" fmla="*/ 249410 h 2074975"/>
              <a:gd name="connsiteX2" fmla="*/ 2648978 w 8805079"/>
              <a:gd name="connsiteY2" fmla="*/ 2074320 h 2074975"/>
              <a:gd name="connsiteX3" fmla="*/ 4473485 w 8805079"/>
              <a:gd name="connsiteY3" fmla="*/ 5114 h 2074975"/>
              <a:gd name="connsiteX4" fmla="*/ 6199254 w 8805079"/>
              <a:gd name="connsiteY4" fmla="*/ 1984167 h 2074975"/>
              <a:gd name="connsiteX5" fmla="*/ 7903558 w 8805079"/>
              <a:gd name="connsiteY5" fmla="*/ 9407 h 2074975"/>
              <a:gd name="connsiteX6" fmla="*/ 8805079 w 8805079"/>
              <a:gd name="connsiteY6" fmla="*/ 1220021 h 2074975"/>
              <a:gd name="connsiteX0" fmla="*/ 0 w 8804856"/>
              <a:gd name="connsiteY0" fmla="*/ 1168505 h 2074975"/>
              <a:gd name="connsiteX1" fmla="*/ 950444 w 8804856"/>
              <a:gd name="connsiteY1" fmla="*/ 249410 h 2074975"/>
              <a:gd name="connsiteX2" fmla="*/ 2648755 w 8804856"/>
              <a:gd name="connsiteY2" fmla="*/ 2074320 h 2074975"/>
              <a:gd name="connsiteX3" fmla="*/ 4473262 w 8804856"/>
              <a:gd name="connsiteY3" fmla="*/ 5114 h 2074975"/>
              <a:gd name="connsiteX4" fmla="*/ 6199031 w 8804856"/>
              <a:gd name="connsiteY4" fmla="*/ 1984167 h 2074975"/>
              <a:gd name="connsiteX5" fmla="*/ 7903335 w 8804856"/>
              <a:gd name="connsiteY5" fmla="*/ 9407 h 2074975"/>
              <a:gd name="connsiteX6" fmla="*/ 8804856 w 8804856"/>
              <a:gd name="connsiteY6" fmla="*/ 1220021 h 2074975"/>
              <a:gd name="connsiteX0" fmla="*/ 0 w 8652456"/>
              <a:gd name="connsiteY0" fmla="*/ 1089765 h 2075038"/>
              <a:gd name="connsiteX1" fmla="*/ 798044 w 8652456"/>
              <a:gd name="connsiteY1" fmla="*/ 249410 h 2075038"/>
              <a:gd name="connsiteX2" fmla="*/ 2496355 w 8652456"/>
              <a:gd name="connsiteY2" fmla="*/ 2074320 h 2075038"/>
              <a:gd name="connsiteX3" fmla="*/ 4320862 w 8652456"/>
              <a:gd name="connsiteY3" fmla="*/ 5114 h 2075038"/>
              <a:gd name="connsiteX4" fmla="*/ 6046631 w 8652456"/>
              <a:gd name="connsiteY4" fmla="*/ 1984167 h 2075038"/>
              <a:gd name="connsiteX5" fmla="*/ 7750935 w 8652456"/>
              <a:gd name="connsiteY5" fmla="*/ 9407 h 2075038"/>
              <a:gd name="connsiteX6" fmla="*/ 8652456 w 8652456"/>
              <a:gd name="connsiteY6" fmla="*/ 1220021 h 2075038"/>
              <a:gd name="connsiteX0" fmla="*/ 0 w 8797236"/>
              <a:gd name="connsiteY0" fmla="*/ 1155805 h 2075034"/>
              <a:gd name="connsiteX1" fmla="*/ 942824 w 8797236"/>
              <a:gd name="connsiteY1" fmla="*/ 249410 h 2075034"/>
              <a:gd name="connsiteX2" fmla="*/ 2641135 w 8797236"/>
              <a:gd name="connsiteY2" fmla="*/ 2074320 h 2075034"/>
              <a:gd name="connsiteX3" fmla="*/ 4465642 w 8797236"/>
              <a:gd name="connsiteY3" fmla="*/ 5114 h 2075034"/>
              <a:gd name="connsiteX4" fmla="*/ 6191411 w 8797236"/>
              <a:gd name="connsiteY4" fmla="*/ 1984167 h 2075034"/>
              <a:gd name="connsiteX5" fmla="*/ 7895715 w 8797236"/>
              <a:gd name="connsiteY5" fmla="*/ 9407 h 2075034"/>
              <a:gd name="connsiteX6" fmla="*/ 8797236 w 8797236"/>
              <a:gd name="connsiteY6" fmla="*/ 1220021 h 2075034"/>
              <a:gd name="connsiteX0" fmla="*/ 0 w 8797236"/>
              <a:gd name="connsiteY0" fmla="*/ 1155805 h 2075050"/>
              <a:gd name="connsiteX1" fmla="*/ 950444 w 8797236"/>
              <a:gd name="connsiteY1" fmla="*/ 251950 h 2075050"/>
              <a:gd name="connsiteX2" fmla="*/ 2641135 w 8797236"/>
              <a:gd name="connsiteY2" fmla="*/ 2074320 h 2075050"/>
              <a:gd name="connsiteX3" fmla="*/ 4465642 w 8797236"/>
              <a:gd name="connsiteY3" fmla="*/ 5114 h 2075050"/>
              <a:gd name="connsiteX4" fmla="*/ 6191411 w 8797236"/>
              <a:gd name="connsiteY4" fmla="*/ 1984167 h 2075050"/>
              <a:gd name="connsiteX5" fmla="*/ 7895715 w 8797236"/>
              <a:gd name="connsiteY5" fmla="*/ 9407 h 2075050"/>
              <a:gd name="connsiteX6" fmla="*/ 8797236 w 8797236"/>
              <a:gd name="connsiteY6" fmla="*/ 1220021 h 2075050"/>
              <a:gd name="connsiteX0" fmla="*/ 0 w 8797236"/>
              <a:gd name="connsiteY0" fmla="*/ 1155805 h 2074994"/>
              <a:gd name="connsiteX1" fmla="*/ 950444 w 8797236"/>
              <a:gd name="connsiteY1" fmla="*/ 251950 h 2074994"/>
              <a:gd name="connsiteX2" fmla="*/ 2641135 w 8797236"/>
              <a:gd name="connsiteY2" fmla="*/ 2074320 h 2074994"/>
              <a:gd name="connsiteX3" fmla="*/ 4465642 w 8797236"/>
              <a:gd name="connsiteY3" fmla="*/ 5114 h 2074994"/>
              <a:gd name="connsiteX4" fmla="*/ 6191411 w 8797236"/>
              <a:gd name="connsiteY4" fmla="*/ 1984167 h 2074994"/>
              <a:gd name="connsiteX5" fmla="*/ 7895715 w 8797236"/>
              <a:gd name="connsiteY5" fmla="*/ 9407 h 2074994"/>
              <a:gd name="connsiteX6" fmla="*/ 8797236 w 8797236"/>
              <a:gd name="connsiteY6" fmla="*/ 1220021 h 2074994"/>
              <a:gd name="connsiteX0" fmla="*/ 0 w 8797236"/>
              <a:gd name="connsiteY0" fmla="*/ 1155805 h 2074994"/>
              <a:gd name="connsiteX1" fmla="*/ 950444 w 8797236"/>
              <a:gd name="connsiteY1" fmla="*/ 251950 h 2074994"/>
              <a:gd name="connsiteX2" fmla="*/ 2641135 w 8797236"/>
              <a:gd name="connsiteY2" fmla="*/ 2074320 h 2074994"/>
              <a:gd name="connsiteX3" fmla="*/ 4465642 w 8797236"/>
              <a:gd name="connsiteY3" fmla="*/ 5114 h 2074994"/>
              <a:gd name="connsiteX4" fmla="*/ 6191411 w 8797236"/>
              <a:gd name="connsiteY4" fmla="*/ 1984167 h 2074994"/>
              <a:gd name="connsiteX5" fmla="*/ 7895715 w 8797236"/>
              <a:gd name="connsiteY5" fmla="*/ 9407 h 2074994"/>
              <a:gd name="connsiteX6" fmla="*/ 8797236 w 8797236"/>
              <a:gd name="connsiteY6" fmla="*/ 1220021 h 2074994"/>
              <a:gd name="connsiteX0" fmla="*/ 0 w 8797236"/>
              <a:gd name="connsiteY0" fmla="*/ 1155805 h 2074988"/>
              <a:gd name="connsiteX1" fmla="*/ 950444 w 8797236"/>
              <a:gd name="connsiteY1" fmla="*/ 251950 h 2074988"/>
              <a:gd name="connsiteX2" fmla="*/ 2641135 w 8797236"/>
              <a:gd name="connsiteY2" fmla="*/ 2074320 h 2074988"/>
              <a:gd name="connsiteX3" fmla="*/ 4465642 w 8797236"/>
              <a:gd name="connsiteY3" fmla="*/ 5114 h 2074988"/>
              <a:gd name="connsiteX4" fmla="*/ 6191411 w 8797236"/>
              <a:gd name="connsiteY4" fmla="*/ 1984167 h 2074988"/>
              <a:gd name="connsiteX5" fmla="*/ 7895715 w 8797236"/>
              <a:gd name="connsiteY5" fmla="*/ 9407 h 2074988"/>
              <a:gd name="connsiteX6" fmla="*/ 8797236 w 8797236"/>
              <a:gd name="connsiteY6" fmla="*/ 1220021 h 2074988"/>
              <a:gd name="connsiteX0" fmla="*/ 0 w 8812476"/>
              <a:gd name="connsiteY0" fmla="*/ 1153265 h 2075050"/>
              <a:gd name="connsiteX1" fmla="*/ 965684 w 8812476"/>
              <a:gd name="connsiteY1" fmla="*/ 251950 h 2075050"/>
              <a:gd name="connsiteX2" fmla="*/ 2656375 w 8812476"/>
              <a:gd name="connsiteY2" fmla="*/ 2074320 h 2075050"/>
              <a:gd name="connsiteX3" fmla="*/ 4480882 w 8812476"/>
              <a:gd name="connsiteY3" fmla="*/ 5114 h 2075050"/>
              <a:gd name="connsiteX4" fmla="*/ 6206651 w 8812476"/>
              <a:gd name="connsiteY4" fmla="*/ 1984167 h 2075050"/>
              <a:gd name="connsiteX5" fmla="*/ 7910955 w 8812476"/>
              <a:gd name="connsiteY5" fmla="*/ 9407 h 2075050"/>
              <a:gd name="connsiteX6" fmla="*/ 8812476 w 8812476"/>
              <a:gd name="connsiteY6" fmla="*/ 1220021 h 2075050"/>
              <a:gd name="connsiteX0" fmla="*/ 0 w 8807396"/>
              <a:gd name="connsiteY0" fmla="*/ 1153265 h 2075050"/>
              <a:gd name="connsiteX1" fmla="*/ 960604 w 8807396"/>
              <a:gd name="connsiteY1" fmla="*/ 251950 h 2075050"/>
              <a:gd name="connsiteX2" fmla="*/ 2651295 w 8807396"/>
              <a:gd name="connsiteY2" fmla="*/ 2074320 h 2075050"/>
              <a:gd name="connsiteX3" fmla="*/ 4475802 w 8807396"/>
              <a:gd name="connsiteY3" fmla="*/ 5114 h 2075050"/>
              <a:gd name="connsiteX4" fmla="*/ 6201571 w 8807396"/>
              <a:gd name="connsiteY4" fmla="*/ 1984167 h 2075050"/>
              <a:gd name="connsiteX5" fmla="*/ 7905875 w 8807396"/>
              <a:gd name="connsiteY5" fmla="*/ 9407 h 2075050"/>
              <a:gd name="connsiteX6" fmla="*/ 8807396 w 8807396"/>
              <a:gd name="connsiteY6" fmla="*/ 1220021 h 2075050"/>
              <a:gd name="connsiteX0" fmla="*/ 0 w 8807396"/>
              <a:gd name="connsiteY0" fmla="*/ 1153265 h 2075066"/>
              <a:gd name="connsiteX1" fmla="*/ 968224 w 8807396"/>
              <a:gd name="connsiteY1" fmla="*/ 254490 h 2075066"/>
              <a:gd name="connsiteX2" fmla="*/ 2651295 w 8807396"/>
              <a:gd name="connsiteY2" fmla="*/ 2074320 h 2075066"/>
              <a:gd name="connsiteX3" fmla="*/ 4475802 w 8807396"/>
              <a:gd name="connsiteY3" fmla="*/ 5114 h 2075066"/>
              <a:gd name="connsiteX4" fmla="*/ 6201571 w 8807396"/>
              <a:gd name="connsiteY4" fmla="*/ 1984167 h 2075066"/>
              <a:gd name="connsiteX5" fmla="*/ 7905875 w 8807396"/>
              <a:gd name="connsiteY5" fmla="*/ 9407 h 2075066"/>
              <a:gd name="connsiteX6" fmla="*/ 8807396 w 8807396"/>
              <a:gd name="connsiteY6" fmla="*/ 1220021 h 2075066"/>
              <a:gd name="connsiteX0" fmla="*/ 0 w 8807396"/>
              <a:gd name="connsiteY0" fmla="*/ 1153265 h 2074994"/>
              <a:gd name="connsiteX1" fmla="*/ 968224 w 8807396"/>
              <a:gd name="connsiteY1" fmla="*/ 254490 h 2074994"/>
              <a:gd name="connsiteX2" fmla="*/ 2651295 w 8807396"/>
              <a:gd name="connsiteY2" fmla="*/ 2074320 h 2074994"/>
              <a:gd name="connsiteX3" fmla="*/ 4475802 w 8807396"/>
              <a:gd name="connsiteY3" fmla="*/ 5114 h 2074994"/>
              <a:gd name="connsiteX4" fmla="*/ 6201571 w 8807396"/>
              <a:gd name="connsiteY4" fmla="*/ 1984167 h 2074994"/>
              <a:gd name="connsiteX5" fmla="*/ 7905875 w 8807396"/>
              <a:gd name="connsiteY5" fmla="*/ 9407 h 2074994"/>
              <a:gd name="connsiteX6" fmla="*/ 8807396 w 8807396"/>
              <a:gd name="connsiteY6" fmla="*/ 1220021 h 2074994"/>
              <a:gd name="connsiteX0" fmla="*/ 0 w 8807396"/>
              <a:gd name="connsiteY0" fmla="*/ 1153265 h 2074997"/>
              <a:gd name="connsiteX1" fmla="*/ 968224 w 8807396"/>
              <a:gd name="connsiteY1" fmla="*/ 254490 h 2074997"/>
              <a:gd name="connsiteX2" fmla="*/ 2651295 w 8807396"/>
              <a:gd name="connsiteY2" fmla="*/ 2074320 h 2074997"/>
              <a:gd name="connsiteX3" fmla="*/ 4475802 w 8807396"/>
              <a:gd name="connsiteY3" fmla="*/ 5114 h 2074997"/>
              <a:gd name="connsiteX4" fmla="*/ 6201571 w 8807396"/>
              <a:gd name="connsiteY4" fmla="*/ 1984167 h 2074997"/>
              <a:gd name="connsiteX5" fmla="*/ 7905875 w 8807396"/>
              <a:gd name="connsiteY5" fmla="*/ 9407 h 2074997"/>
              <a:gd name="connsiteX6" fmla="*/ 8807396 w 8807396"/>
              <a:gd name="connsiteY6" fmla="*/ 1220021 h 2074997"/>
              <a:gd name="connsiteX0" fmla="*/ 0 w 8807396"/>
              <a:gd name="connsiteY0" fmla="*/ 1153265 h 2074968"/>
              <a:gd name="connsiteX1" fmla="*/ 912344 w 8807396"/>
              <a:gd name="connsiteY1" fmla="*/ 249410 h 2074968"/>
              <a:gd name="connsiteX2" fmla="*/ 2651295 w 8807396"/>
              <a:gd name="connsiteY2" fmla="*/ 2074320 h 2074968"/>
              <a:gd name="connsiteX3" fmla="*/ 4475802 w 8807396"/>
              <a:gd name="connsiteY3" fmla="*/ 5114 h 2074968"/>
              <a:gd name="connsiteX4" fmla="*/ 6201571 w 8807396"/>
              <a:gd name="connsiteY4" fmla="*/ 1984167 h 2074968"/>
              <a:gd name="connsiteX5" fmla="*/ 7905875 w 8807396"/>
              <a:gd name="connsiteY5" fmla="*/ 9407 h 2074968"/>
              <a:gd name="connsiteX6" fmla="*/ 8807396 w 8807396"/>
              <a:gd name="connsiteY6" fmla="*/ 1220021 h 2074968"/>
              <a:gd name="connsiteX0" fmla="*/ 0 w 8807396"/>
              <a:gd name="connsiteY0" fmla="*/ 1153265 h 2075011"/>
              <a:gd name="connsiteX1" fmla="*/ 904724 w 8807396"/>
              <a:gd name="connsiteY1" fmla="*/ 257030 h 2075011"/>
              <a:gd name="connsiteX2" fmla="*/ 2651295 w 8807396"/>
              <a:gd name="connsiteY2" fmla="*/ 2074320 h 2075011"/>
              <a:gd name="connsiteX3" fmla="*/ 4475802 w 8807396"/>
              <a:gd name="connsiteY3" fmla="*/ 5114 h 2075011"/>
              <a:gd name="connsiteX4" fmla="*/ 6201571 w 8807396"/>
              <a:gd name="connsiteY4" fmla="*/ 1984167 h 2075011"/>
              <a:gd name="connsiteX5" fmla="*/ 7905875 w 8807396"/>
              <a:gd name="connsiteY5" fmla="*/ 9407 h 2075011"/>
              <a:gd name="connsiteX6" fmla="*/ 8807396 w 8807396"/>
              <a:gd name="connsiteY6" fmla="*/ 1220021 h 2075011"/>
              <a:gd name="connsiteX0" fmla="*/ 0 w 8807396"/>
              <a:gd name="connsiteY0" fmla="*/ 1153265 h 2074997"/>
              <a:gd name="connsiteX1" fmla="*/ 894564 w 8807396"/>
              <a:gd name="connsiteY1" fmla="*/ 254490 h 2074997"/>
              <a:gd name="connsiteX2" fmla="*/ 2651295 w 8807396"/>
              <a:gd name="connsiteY2" fmla="*/ 2074320 h 2074997"/>
              <a:gd name="connsiteX3" fmla="*/ 4475802 w 8807396"/>
              <a:gd name="connsiteY3" fmla="*/ 5114 h 2074997"/>
              <a:gd name="connsiteX4" fmla="*/ 6201571 w 8807396"/>
              <a:gd name="connsiteY4" fmla="*/ 1984167 h 2074997"/>
              <a:gd name="connsiteX5" fmla="*/ 7905875 w 8807396"/>
              <a:gd name="connsiteY5" fmla="*/ 9407 h 2074997"/>
              <a:gd name="connsiteX6" fmla="*/ 8807396 w 8807396"/>
              <a:gd name="connsiteY6" fmla="*/ 1220021 h 2074997"/>
              <a:gd name="connsiteX0" fmla="*/ 0 w 8807396"/>
              <a:gd name="connsiteY0" fmla="*/ 1153265 h 2074968"/>
              <a:gd name="connsiteX1" fmla="*/ 904724 w 8807396"/>
              <a:gd name="connsiteY1" fmla="*/ 249410 h 2074968"/>
              <a:gd name="connsiteX2" fmla="*/ 2651295 w 8807396"/>
              <a:gd name="connsiteY2" fmla="*/ 2074320 h 2074968"/>
              <a:gd name="connsiteX3" fmla="*/ 4475802 w 8807396"/>
              <a:gd name="connsiteY3" fmla="*/ 5114 h 2074968"/>
              <a:gd name="connsiteX4" fmla="*/ 6201571 w 8807396"/>
              <a:gd name="connsiteY4" fmla="*/ 1984167 h 2074968"/>
              <a:gd name="connsiteX5" fmla="*/ 7905875 w 8807396"/>
              <a:gd name="connsiteY5" fmla="*/ 9407 h 2074968"/>
              <a:gd name="connsiteX6" fmla="*/ 8807396 w 8807396"/>
              <a:gd name="connsiteY6" fmla="*/ 1220021 h 2074968"/>
              <a:gd name="connsiteX0" fmla="*/ 0 w 8807396"/>
              <a:gd name="connsiteY0" fmla="*/ 1153265 h 2074968"/>
              <a:gd name="connsiteX1" fmla="*/ 904724 w 8807396"/>
              <a:gd name="connsiteY1" fmla="*/ 249410 h 2074968"/>
              <a:gd name="connsiteX2" fmla="*/ 2651295 w 8807396"/>
              <a:gd name="connsiteY2" fmla="*/ 2074320 h 2074968"/>
              <a:gd name="connsiteX3" fmla="*/ 4475802 w 8807396"/>
              <a:gd name="connsiteY3" fmla="*/ 5114 h 2074968"/>
              <a:gd name="connsiteX4" fmla="*/ 6201571 w 8807396"/>
              <a:gd name="connsiteY4" fmla="*/ 1984167 h 2074968"/>
              <a:gd name="connsiteX5" fmla="*/ 7905875 w 8807396"/>
              <a:gd name="connsiteY5" fmla="*/ 9407 h 2074968"/>
              <a:gd name="connsiteX6" fmla="*/ 8807396 w 8807396"/>
              <a:gd name="connsiteY6" fmla="*/ 1220021 h 2074968"/>
              <a:gd name="connsiteX0" fmla="*/ 0 w 8807396"/>
              <a:gd name="connsiteY0" fmla="*/ 1153265 h 2074972"/>
              <a:gd name="connsiteX1" fmla="*/ 904724 w 8807396"/>
              <a:gd name="connsiteY1" fmla="*/ 249410 h 2074972"/>
              <a:gd name="connsiteX2" fmla="*/ 2651295 w 8807396"/>
              <a:gd name="connsiteY2" fmla="*/ 2074320 h 2074972"/>
              <a:gd name="connsiteX3" fmla="*/ 4475802 w 8807396"/>
              <a:gd name="connsiteY3" fmla="*/ 5114 h 2074972"/>
              <a:gd name="connsiteX4" fmla="*/ 6201571 w 8807396"/>
              <a:gd name="connsiteY4" fmla="*/ 1984167 h 2074972"/>
              <a:gd name="connsiteX5" fmla="*/ 7905875 w 8807396"/>
              <a:gd name="connsiteY5" fmla="*/ 9407 h 2074972"/>
              <a:gd name="connsiteX6" fmla="*/ 8807396 w 8807396"/>
              <a:gd name="connsiteY6" fmla="*/ 1220021 h 2074972"/>
              <a:gd name="connsiteX0" fmla="*/ 0 w 8807396"/>
              <a:gd name="connsiteY0" fmla="*/ 1153265 h 2011557"/>
              <a:gd name="connsiteX1" fmla="*/ 904724 w 8807396"/>
              <a:gd name="connsiteY1" fmla="*/ 249410 h 2011557"/>
              <a:gd name="connsiteX2" fmla="*/ 2648755 w 8807396"/>
              <a:gd name="connsiteY2" fmla="*/ 2010820 h 2011557"/>
              <a:gd name="connsiteX3" fmla="*/ 4475802 w 8807396"/>
              <a:gd name="connsiteY3" fmla="*/ 5114 h 2011557"/>
              <a:gd name="connsiteX4" fmla="*/ 6201571 w 8807396"/>
              <a:gd name="connsiteY4" fmla="*/ 1984167 h 2011557"/>
              <a:gd name="connsiteX5" fmla="*/ 7905875 w 8807396"/>
              <a:gd name="connsiteY5" fmla="*/ 9407 h 2011557"/>
              <a:gd name="connsiteX6" fmla="*/ 8807396 w 8807396"/>
              <a:gd name="connsiteY6" fmla="*/ 1220021 h 2011557"/>
              <a:gd name="connsiteX0" fmla="*/ 0 w 8807396"/>
              <a:gd name="connsiteY0" fmla="*/ 1153265 h 2011503"/>
              <a:gd name="connsiteX1" fmla="*/ 904724 w 8807396"/>
              <a:gd name="connsiteY1" fmla="*/ 249410 h 2011503"/>
              <a:gd name="connsiteX2" fmla="*/ 2648755 w 8807396"/>
              <a:gd name="connsiteY2" fmla="*/ 2010820 h 2011503"/>
              <a:gd name="connsiteX3" fmla="*/ 4475802 w 8807396"/>
              <a:gd name="connsiteY3" fmla="*/ 5114 h 2011503"/>
              <a:gd name="connsiteX4" fmla="*/ 6201571 w 8807396"/>
              <a:gd name="connsiteY4" fmla="*/ 1984167 h 2011503"/>
              <a:gd name="connsiteX5" fmla="*/ 7905875 w 8807396"/>
              <a:gd name="connsiteY5" fmla="*/ 9407 h 2011503"/>
              <a:gd name="connsiteX6" fmla="*/ 8807396 w 8807396"/>
              <a:gd name="connsiteY6" fmla="*/ 1220021 h 2011503"/>
              <a:gd name="connsiteX0" fmla="*/ 0 w 8807396"/>
              <a:gd name="connsiteY0" fmla="*/ 1153265 h 2011515"/>
              <a:gd name="connsiteX1" fmla="*/ 904724 w 8807396"/>
              <a:gd name="connsiteY1" fmla="*/ 249410 h 2011515"/>
              <a:gd name="connsiteX2" fmla="*/ 2648755 w 8807396"/>
              <a:gd name="connsiteY2" fmla="*/ 2010820 h 2011515"/>
              <a:gd name="connsiteX3" fmla="*/ 4475802 w 8807396"/>
              <a:gd name="connsiteY3" fmla="*/ 5114 h 2011515"/>
              <a:gd name="connsiteX4" fmla="*/ 6201571 w 8807396"/>
              <a:gd name="connsiteY4" fmla="*/ 1984167 h 2011515"/>
              <a:gd name="connsiteX5" fmla="*/ 7905875 w 8807396"/>
              <a:gd name="connsiteY5" fmla="*/ 9407 h 2011515"/>
              <a:gd name="connsiteX6" fmla="*/ 8807396 w 8807396"/>
              <a:gd name="connsiteY6" fmla="*/ 1220021 h 2011515"/>
              <a:gd name="connsiteX0" fmla="*/ 0 w 8807396"/>
              <a:gd name="connsiteY0" fmla="*/ 1153265 h 2011515"/>
              <a:gd name="connsiteX1" fmla="*/ 904724 w 8807396"/>
              <a:gd name="connsiteY1" fmla="*/ 249410 h 2011515"/>
              <a:gd name="connsiteX2" fmla="*/ 2648755 w 8807396"/>
              <a:gd name="connsiteY2" fmla="*/ 2010820 h 2011515"/>
              <a:gd name="connsiteX3" fmla="*/ 4475802 w 8807396"/>
              <a:gd name="connsiteY3" fmla="*/ 5114 h 2011515"/>
              <a:gd name="connsiteX4" fmla="*/ 6201571 w 8807396"/>
              <a:gd name="connsiteY4" fmla="*/ 1984167 h 2011515"/>
              <a:gd name="connsiteX5" fmla="*/ 7905875 w 8807396"/>
              <a:gd name="connsiteY5" fmla="*/ 9407 h 2011515"/>
              <a:gd name="connsiteX6" fmla="*/ 8807396 w 8807396"/>
              <a:gd name="connsiteY6" fmla="*/ 1220021 h 2011515"/>
              <a:gd name="connsiteX0" fmla="*/ 0 w 8807396"/>
              <a:gd name="connsiteY0" fmla="*/ 1153265 h 2011515"/>
              <a:gd name="connsiteX1" fmla="*/ 904724 w 8807396"/>
              <a:gd name="connsiteY1" fmla="*/ 249410 h 2011515"/>
              <a:gd name="connsiteX2" fmla="*/ 2648755 w 8807396"/>
              <a:gd name="connsiteY2" fmla="*/ 2010820 h 2011515"/>
              <a:gd name="connsiteX3" fmla="*/ 4475802 w 8807396"/>
              <a:gd name="connsiteY3" fmla="*/ 5114 h 2011515"/>
              <a:gd name="connsiteX4" fmla="*/ 6201571 w 8807396"/>
              <a:gd name="connsiteY4" fmla="*/ 1984167 h 2011515"/>
              <a:gd name="connsiteX5" fmla="*/ 7905875 w 8807396"/>
              <a:gd name="connsiteY5" fmla="*/ 9407 h 2011515"/>
              <a:gd name="connsiteX6" fmla="*/ 8807396 w 8807396"/>
              <a:gd name="connsiteY6" fmla="*/ 1220021 h 2011515"/>
              <a:gd name="connsiteX0" fmla="*/ 0 w 8807396"/>
              <a:gd name="connsiteY0" fmla="*/ 1153265 h 2029288"/>
              <a:gd name="connsiteX1" fmla="*/ 904724 w 8807396"/>
              <a:gd name="connsiteY1" fmla="*/ 249410 h 2029288"/>
              <a:gd name="connsiteX2" fmla="*/ 2636055 w 8807396"/>
              <a:gd name="connsiteY2" fmla="*/ 2028600 h 2029288"/>
              <a:gd name="connsiteX3" fmla="*/ 4475802 w 8807396"/>
              <a:gd name="connsiteY3" fmla="*/ 5114 h 2029288"/>
              <a:gd name="connsiteX4" fmla="*/ 6201571 w 8807396"/>
              <a:gd name="connsiteY4" fmla="*/ 1984167 h 2029288"/>
              <a:gd name="connsiteX5" fmla="*/ 7905875 w 8807396"/>
              <a:gd name="connsiteY5" fmla="*/ 9407 h 2029288"/>
              <a:gd name="connsiteX6" fmla="*/ 8807396 w 8807396"/>
              <a:gd name="connsiteY6" fmla="*/ 1220021 h 2029288"/>
              <a:gd name="connsiteX0" fmla="*/ 0 w 8807396"/>
              <a:gd name="connsiteY0" fmla="*/ 1153265 h 2019132"/>
              <a:gd name="connsiteX1" fmla="*/ 904724 w 8807396"/>
              <a:gd name="connsiteY1" fmla="*/ 249410 h 2019132"/>
              <a:gd name="connsiteX2" fmla="*/ 2636055 w 8807396"/>
              <a:gd name="connsiteY2" fmla="*/ 2018440 h 2019132"/>
              <a:gd name="connsiteX3" fmla="*/ 4475802 w 8807396"/>
              <a:gd name="connsiteY3" fmla="*/ 5114 h 2019132"/>
              <a:gd name="connsiteX4" fmla="*/ 6201571 w 8807396"/>
              <a:gd name="connsiteY4" fmla="*/ 1984167 h 2019132"/>
              <a:gd name="connsiteX5" fmla="*/ 7905875 w 8807396"/>
              <a:gd name="connsiteY5" fmla="*/ 9407 h 2019132"/>
              <a:gd name="connsiteX6" fmla="*/ 8807396 w 8807396"/>
              <a:gd name="connsiteY6" fmla="*/ 1220021 h 2019132"/>
              <a:gd name="connsiteX0" fmla="*/ 0 w 8807396"/>
              <a:gd name="connsiteY0" fmla="*/ 1153265 h 2018440"/>
              <a:gd name="connsiteX1" fmla="*/ 904724 w 8807396"/>
              <a:gd name="connsiteY1" fmla="*/ 249410 h 2018440"/>
              <a:gd name="connsiteX2" fmla="*/ 2636055 w 8807396"/>
              <a:gd name="connsiteY2" fmla="*/ 2018440 h 2018440"/>
              <a:gd name="connsiteX3" fmla="*/ 4475802 w 8807396"/>
              <a:gd name="connsiteY3" fmla="*/ 5114 h 2018440"/>
              <a:gd name="connsiteX4" fmla="*/ 6201571 w 8807396"/>
              <a:gd name="connsiteY4" fmla="*/ 1984167 h 2018440"/>
              <a:gd name="connsiteX5" fmla="*/ 7905875 w 8807396"/>
              <a:gd name="connsiteY5" fmla="*/ 9407 h 2018440"/>
              <a:gd name="connsiteX6" fmla="*/ 8807396 w 8807396"/>
              <a:gd name="connsiteY6" fmla="*/ 1220021 h 2018440"/>
              <a:gd name="connsiteX0" fmla="*/ 0 w 8807396"/>
              <a:gd name="connsiteY0" fmla="*/ 1153265 h 2056116"/>
              <a:gd name="connsiteX1" fmla="*/ 904724 w 8807396"/>
              <a:gd name="connsiteY1" fmla="*/ 249410 h 2056116"/>
              <a:gd name="connsiteX2" fmla="*/ 1752381 w 8807396"/>
              <a:gd name="connsiteY2" fmla="*/ 1239302 h 2056116"/>
              <a:gd name="connsiteX3" fmla="*/ 2636055 w 8807396"/>
              <a:gd name="connsiteY3" fmla="*/ 2018440 h 2056116"/>
              <a:gd name="connsiteX4" fmla="*/ 4475802 w 8807396"/>
              <a:gd name="connsiteY4" fmla="*/ 5114 h 2056116"/>
              <a:gd name="connsiteX5" fmla="*/ 6201571 w 8807396"/>
              <a:gd name="connsiteY5" fmla="*/ 1984167 h 2056116"/>
              <a:gd name="connsiteX6" fmla="*/ 7905875 w 8807396"/>
              <a:gd name="connsiteY6" fmla="*/ 9407 h 2056116"/>
              <a:gd name="connsiteX7" fmla="*/ 8807396 w 8807396"/>
              <a:gd name="connsiteY7" fmla="*/ 1220021 h 2056116"/>
              <a:gd name="connsiteX0" fmla="*/ 0 w 8807396"/>
              <a:gd name="connsiteY0" fmla="*/ 1153265 h 2053423"/>
              <a:gd name="connsiteX1" fmla="*/ 904724 w 8807396"/>
              <a:gd name="connsiteY1" fmla="*/ 249410 h 2053423"/>
              <a:gd name="connsiteX2" fmla="*/ 1770161 w 8807396"/>
              <a:gd name="connsiteY2" fmla="*/ 1173262 h 2053423"/>
              <a:gd name="connsiteX3" fmla="*/ 2636055 w 8807396"/>
              <a:gd name="connsiteY3" fmla="*/ 2018440 h 2053423"/>
              <a:gd name="connsiteX4" fmla="*/ 4475802 w 8807396"/>
              <a:gd name="connsiteY4" fmla="*/ 5114 h 2053423"/>
              <a:gd name="connsiteX5" fmla="*/ 6201571 w 8807396"/>
              <a:gd name="connsiteY5" fmla="*/ 1984167 h 2053423"/>
              <a:gd name="connsiteX6" fmla="*/ 7905875 w 8807396"/>
              <a:gd name="connsiteY6" fmla="*/ 9407 h 2053423"/>
              <a:gd name="connsiteX7" fmla="*/ 8807396 w 8807396"/>
              <a:gd name="connsiteY7" fmla="*/ 1220021 h 2053423"/>
              <a:gd name="connsiteX0" fmla="*/ 22715 w 8830111"/>
              <a:gd name="connsiteY0" fmla="*/ 1153265 h 2052485"/>
              <a:gd name="connsiteX1" fmla="*/ 927439 w 8830111"/>
              <a:gd name="connsiteY1" fmla="*/ 249410 h 2052485"/>
              <a:gd name="connsiteX2" fmla="*/ 37736 w 8830111"/>
              <a:gd name="connsiteY2" fmla="*/ 1147862 h 2052485"/>
              <a:gd name="connsiteX3" fmla="*/ 2658770 w 8830111"/>
              <a:gd name="connsiteY3" fmla="*/ 2018440 h 2052485"/>
              <a:gd name="connsiteX4" fmla="*/ 4498517 w 8830111"/>
              <a:gd name="connsiteY4" fmla="*/ 5114 h 2052485"/>
              <a:gd name="connsiteX5" fmla="*/ 6224286 w 8830111"/>
              <a:gd name="connsiteY5" fmla="*/ 1984167 h 2052485"/>
              <a:gd name="connsiteX6" fmla="*/ 7928590 w 8830111"/>
              <a:gd name="connsiteY6" fmla="*/ 9407 h 2052485"/>
              <a:gd name="connsiteX7" fmla="*/ 8830111 w 8830111"/>
              <a:gd name="connsiteY7" fmla="*/ 1220021 h 2052485"/>
              <a:gd name="connsiteX0" fmla="*/ 0 w 8807396"/>
              <a:gd name="connsiteY0" fmla="*/ 1153265 h 2054311"/>
              <a:gd name="connsiteX1" fmla="*/ 904724 w 8807396"/>
              <a:gd name="connsiteY1" fmla="*/ 249410 h 2054311"/>
              <a:gd name="connsiteX2" fmla="*/ 1775241 w 8807396"/>
              <a:gd name="connsiteY2" fmla="*/ 1196122 h 2054311"/>
              <a:gd name="connsiteX3" fmla="*/ 2636055 w 8807396"/>
              <a:gd name="connsiteY3" fmla="*/ 2018440 h 2054311"/>
              <a:gd name="connsiteX4" fmla="*/ 4475802 w 8807396"/>
              <a:gd name="connsiteY4" fmla="*/ 5114 h 2054311"/>
              <a:gd name="connsiteX5" fmla="*/ 6201571 w 8807396"/>
              <a:gd name="connsiteY5" fmla="*/ 1984167 h 2054311"/>
              <a:gd name="connsiteX6" fmla="*/ 7905875 w 8807396"/>
              <a:gd name="connsiteY6" fmla="*/ 9407 h 2054311"/>
              <a:gd name="connsiteX7" fmla="*/ 8807396 w 8807396"/>
              <a:gd name="connsiteY7" fmla="*/ 1220021 h 2054311"/>
              <a:gd name="connsiteX0" fmla="*/ 0 w 8807396"/>
              <a:gd name="connsiteY0" fmla="*/ 1153265 h 2053519"/>
              <a:gd name="connsiteX1" fmla="*/ 904724 w 8807396"/>
              <a:gd name="connsiteY1" fmla="*/ 249410 h 2053519"/>
              <a:gd name="connsiteX2" fmla="*/ 1775241 w 8807396"/>
              <a:gd name="connsiteY2" fmla="*/ 1175802 h 2053519"/>
              <a:gd name="connsiteX3" fmla="*/ 2636055 w 8807396"/>
              <a:gd name="connsiteY3" fmla="*/ 2018440 h 2053519"/>
              <a:gd name="connsiteX4" fmla="*/ 4475802 w 8807396"/>
              <a:gd name="connsiteY4" fmla="*/ 5114 h 2053519"/>
              <a:gd name="connsiteX5" fmla="*/ 6201571 w 8807396"/>
              <a:gd name="connsiteY5" fmla="*/ 1984167 h 2053519"/>
              <a:gd name="connsiteX6" fmla="*/ 7905875 w 8807396"/>
              <a:gd name="connsiteY6" fmla="*/ 9407 h 2053519"/>
              <a:gd name="connsiteX7" fmla="*/ 8807396 w 8807396"/>
              <a:gd name="connsiteY7" fmla="*/ 1220021 h 2053519"/>
              <a:gd name="connsiteX0" fmla="*/ 0 w 8807396"/>
              <a:gd name="connsiteY0" fmla="*/ 1153265 h 2053519"/>
              <a:gd name="connsiteX1" fmla="*/ 904724 w 8807396"/>
              <a:gd name="connsiteY1" fmla="*/ 249410 h 2053519"/>
              <a:gd name="connsiteX2" fmla="*/ 1775241 w 8807396"/>
              <a:gd name="connsiteY2" fmla="*/ 1175802 h 2053519"/>
              <a:gd name="connsiteX3" fmla="*/ 2636055 w 8807396"/>
              <a:gd name="connsiteY3" fmla="*/ 2018440 h 2053519"/>
              <a:gd name="connsiteX4" fmla="*/ 4475802 w 8807396"/>
              <a:gd name="connsiteY4" fmla="*/ 5114 h 2053519"/>
              <a:gd name="connsiteX5" fmla="*/ 6201571 w 8807396"/>
              <a:gd name="connsiteY5" fmla="*/ 1984167 h 2053519"/>
              <a:gd name="connsiteX6" fmla="*/ 7905875 w 8807396"/>
              <a:gd name="connsiteY6" fmla="*/ 9407 h 2053519"/>
              <a:gd name="connsiteX7" fmla="*/ 8807396 w 8807396"/>
              <a:gd name="connsiteY7" fmla="*/ 1220021 h 2053519"/>
              <a:gd name="connsiteX0" fmla="*/ 0 w 8807396"/>
              <a:gd name="connsiteY0" fmla="*/ 1153265 h 2053519"/>
              <a:gd name="connsiteX1" fmla="*/ 904724 w 8807396"/>
              <a:gd name="connsiteY1" fmla="*/ 249410 h 2053519"/>
              <a:gd name="connsiteX2" fmla="*/ 1775241 w 8807396"/>
              <a:gd name="connsiteY2" fmla="*/ 1175802 h 2053519"/>
              <a:gd name="connsiteX3" fmla="*/ 2636055 w 8807396"/>
              <a:gd name="connsiteY3" fmla="*/ 2018440 h 2053519"/>
              <a:gd name="connsiteX4" fmla="*/ 4475802 w 8807396"/>
              <a:gd name="connsiteY4" fmla="*/ 5114 h 2053519"/>
              <a:gd name="connsiteX5" fmla="*/ 6201571 w 8807396"/>
              <a:gd name="connsiteY5" fmla="*/ 1984167 h 2053519"/>
              <a:gd name="connsiteX6" fmla="*/ 7905875 w 8807396"/>
              <a:gd name="connsiteY6" fmla="*/ 9407 h 2053519"/>
              <a:gd name="connsiteX7" fmla="*/ 8807396 w 8807396"/>
              <a:gd name="connsiteY7" fmla="*/ 1220021 h 2053519"/>
              <a:gd name="connsiteX0" fmla="*/ 0 w 8807396"/>
              <a:gd name="connsiteY0" fmla="*/ 1153265 h 2053519"/>
              <a:gd name="connsiteX1" fmla="*/ 904724 w 8807396"/>
              <a:gd name="connsiteY1" fmla="*/ 249410 h 2053519"/>
              <a:gd name="connsiteX2" fmla="*/ 1775241 w 8807396"/>
              <a:gd name="connsiteY2" fmla="*/ 1175802 h 2053519"/>
              <a:gd name="connsiteX3" fmla="*/ 2636055 w 8807396"/>
              <a:gd name="connsiteY3" fmla="*/ 2018440 h 2053519"/>
              <a:gd name="connsiteX4" fmla="*/ 4475802 w 8807396"/>
              <a:gd name="connsiteY4" fmla="*/ 5114 h 2053519"/>
              <a:gd name="connsiteX5" fmla="*/ 6201571 w 8807396"/>
              <a:gd name="connsiteY5" fmla="*/ 1984167 h 2053519"/>
              <a:gd name="connsiteX6" fmla="*/ 7905875 w 8807396"/>
              <a:gd name="connsiteY6" fmla="*/ 9407 h 2053519"/>
              <a:gd name="connsiteX7" fmla="*/ 8807396 w 8807396"/>
              <a:gd name="connsiteY7" fmla="*/ 1220021 h 2053519"/>
              <a:gd name="connsiteX0" fmla="*/ 0 w 8807396"/>
              <a:gd name="connsiteY0" fmla="*/ 1153265 h 2051669"/>
              <a:gd name="connsiteX1" fmla="*/ 904724 w 8807396"/>
              <a:gd name="connsiteY1" fmla="*/ 249410 h 2051669"/>
              <a:gd name="connsiteX2" fmla="*/ 1775241 w 8807396"/>
              <a:gd name="connsiteY2" fmla="*/ 1175802 h 2051669"/>
              <a:gd name="connsiteX3" fmla="*/ 2636055 w 8807396"/>
              <a:gd name="connsiteY3" fmla="*/ 2018440 h 2051669"/>
              <a:gd name="connsiteX4" fmla="*/ 4475802 w 8807396"/>
              <a:gd name="connsiteY4" fmla="*/ 5114 h 2051669"/>
              <a:gd name="connsiteX5" fmla="*/ 6201571 w 8807396"/>
              <a:gd name="connsiteY5" fmla="*/ 1984167 h 2051669"/>
              <a:gd name="connsiteX6" fmla="*/ 7905875 w 8807396"/>
              <a:gd name="connsiteY6" fmla="*/ 9407 h 2051669"/>
              <a:gd name="connsiteX7" fmla="*/ 8807396 w 8807396"/>
              <a:gd name="connsiteY7" fmla="*/ 1220021 h 2051669"/>
              <a:gd name="connsiteX0" fmla="*/ 0 w 8807396"/>
              <a:gd name="connsiteY0" fmla="*/ 1153265 h 2049216"/>
              <a:gd name="connsiteX1" fmla="*/ 904724 w 8807396"/>
              <a:gd name="connsiteY1" fmla="*/ 249410 h 2049216"/>
              <a:gd name="connsiteX2" fmla="*/ 1775241 w 8807396"/>
              <a:gd name="connsiteY2" fmla="*/ 1175802 h 2049216"/>
              <a:gd name="connsiteX3" fmla="*/ 2666535 w 8807396"/>
              <a:gd name="connsiteY3" fmla="*/ 2015900 h 2049216"/>
              <a:gd name="connsiteX4" fmla="*/ 4475802 w 8807396"/>
              <a:gd name="connsiteY4" fmla="*/ 5114 h 2049216"/>
              <a:gd name="connsiteX5" fmla="*/ 6201571 w 8807396"/>
              <a:gd name="connsiteY5" fmla="*/ 1984167 h 2049216"/>
              <a:gd name="connsiteX6" fmla="*/ 7905875 w 8807396"/>
              <a:gd name="connsiteY6" fmla="*/ 9407 h 2049216"/>
              <a:gd name="connsiteX7" fmla="*/ 8807396 w 8807396"/>
              <a:gd name="connsiteY7" fmla="*/ 1220021 h 2049216"/>
              <a:gd name="connsiteX0" fmla="*/ 0 w 8807396"/>
              <a:gd name="connsiteY0" fmla="*/ 1153265 h 2016024"/>
              <a:gd name="connsiteX1" fmla="*/ 904724 w 8807396"/>
              <a:gd name="connsiteY1" fmla="*/ 249410 h 2016024"/>
              <a:gd name="connsiteX2" fmla="*/ 1775241 w 8807396"/>
              <a:gd name="connsiteY2" fmla="*/ 1175802 h 2016024"/>
              <a:gd name="connsiteX3" fmla="*/ 2666535 w 8807396"/>
              <a:gd name="connsiteY3" fmla="*/ 2015900 h 2016024"/>
              <a:gd name="connsiteX4" fmla="*/ 4475802 w 8807396"/>
              <a:gd name="connsiteY4" fmla="*/ 5114 h 2016024"/>
              <a:gd name="connsiteX5" fmla="*/ 6201571 w 8807396"/>
              <a:gd name="connsiteY5" fmla="*/ 1984167 h 2016024"/>
              <a:gd name="connsiteX6" fmla="*/ 7905875 w 8807396"/>
              <a:gd name="connsiteY6" fmla="*/ 9407 h 2016024"/>
              <a:gd name="connsiteX7" fmla="*/ 8807396 w 8807396"/>
              <a:gd name="connsiteY7" fmla="*/ 1220021 h 2016024"/>
              <a:gd name="connsiteX0" fmla="*/ 0 w 8807396"/>
              <a:gd name="connsiteY0" fmla="*/ 1153265 h 2015900"/>
              <a:gd name="connsiteX1" fmla="*/ 904724 w 8807396"/>
              <a:gd name="connsiteY1" fmla="*/ 249410 h 2015900"/>
              <a:gd name="connsiteX2" fmla="*/ 1775241 w 8807396"/>
              <a:gd name="connsiteY2" fmla="*/ 1175802 h 2015900"/>
              <a:gd name="connsiteX3" fmla="*/ 2666535 w 8807396"/>
              <a:gd name="connsiteY3" fmla="*/ 2015900 h 2015900"/>
              <a:gd name="connsiteX4" fmla="*/ 4475802 w 8807396"/>
              <a:gd name="connsiteY4" fmla="*/ 5114 h 2015900"/>
              <a:gd name="connsiteX5" fmla="*/ 6201571 w 8807396"/>
              <a:gd name="connsiteY5" fmla="*/ 1984167 h 2015900"/>
              <a:gd name="connsiteX6" fmla="*/ 7905875 w 8807396"/>
              <a:gd name="connsiteY6" fmla="*/ 9407 h 2015900"/>
              <a:gd name="connsiteX7" fmla="*/ 8807396 w 8807396"/>
              <a:gd name="connsiteY7" fmla="*/ 1220021 h 2015900"/>
              <a:gd name="connsiteX0" fmla="*/ 0 w 8807396"/>
              <a:gd name="connsiteY0" fmla="*/ 1153265 h 2026060"/>
              <a:gd name="connsiteX1" fmla="*/ 904724 w 8807396"/>
              <a:gd name="connsiteY1" fmla="*/ 249410 h 2026060"/>
              <a:gd name="connsiteX2" fmla="*/ 1775241 w 8807396"/>
              <a:gd name="connsiteY2" fmla="*/ 1175802 h 2026060"/>
              <a:gd name="connsiteX3" fmla="*/ 2643675 w 8807396"/>
              <a:gd name="connsiteY3" fmla="*/ 2026060 h 2026060"/>
              <a:gd name="connsiteX4" fmla="*/ 4475802 w 8807396"/>
              <a:gd name="connsiteY4" fmla="*/ 5114 h 2026060"/>
              <a:gd name="connsiteX5" fmla="*/ 6201571 w 8807396"/>
              <a:gd name="connsiteY5" fmla="*/ 1984167 h 2026060"/>
              <a:gd name="connsiteX6" fmla="*/ 7905875 w 8807396"/>
              <a:gd name="connsiteY6" fmla="*/ 9407 h 2026060"/>
              <a:gd name="connsiteX7" fmla="*/ 8807396 w 8807396"/>
              <a:gd name="connsiteY7" fmla="*/ 1220021 h 2026060"/>
              <a:gd name="connsiteX0" fmla="*/ 0 w 8807396"/>
              <a:gd name="connsiteY0" fmla="*/ 1153265 h 2013360"/>
              <a:gd name="connsiteX1" fmla="*/ 904724 w 8807396"/>
              <a:gd name="connsiteY1" fmla="*/ 249410 h 2013360"/>
              <a:gd name="connsiteX2" fmla="*/ 1775241 w 8807396"/>
              <a:gd name="connsiteY2" fmla="*/ 1175802 h 2013360"/>
              <a:gd name="connsiteX3" fmla="*/ 2646215 w 8807396"/>
              <a:gd name="connsiteY3" fmla="*/ 2013360 h 2013360"/>
              <a:gd name="connsiteX4" fmla="*/ 4475802 w 8807396"/>
              <a:gd name="connsiteY4" fmla="*/ 5114 h 2013360"/>
              <a:gd name="connsiteX5" fmla="*/ 6201571 w 8807396"/>
              <a:gd name="connsiteY5" fmla="*/ 1984167 h 2013360"/>
              <a:gd name="connsiteX6" fmla="*/ 7905875 w 8807396"/>
              <a:gd name="connsiteY6" fmla="*/ 9407 h 2013360"/>
              <a:gd name="connsiteX7" fmla="*/ 8807396 w 8807396"/>
              <a:gd name="connsiteY7" fmla="*/ 1220021 h 2013360"/>
              <a:gd name="connsiteX0" fmla="*/ 0 w 8807396"/>
              <a:gd name="connsiteY0" fmla="*/ 1153265 h 2026060"/>
              <a:gd name="connsiteX1" fmla="*/ 904724 w 8807396"/>
              <a:gd name="connsiteY1" fmla="*/ 249410 h 2026060"/>
              <a:gd name="connsiteX2" fmla="*/ 1775241 w 8807396"/>
              <a:gd name="connsiteY2" fmla="*/ 1175802 h 2026060"/>
              <a:gd name="connsiteX3" fmla="*/ 2656375 w 8807396"/>
              <a:gd name="connsiteY3" fmla="*/ 2026060 h 2026060"/>
              <a:gd name="connsiteX4" fmla="*/ 4475802 w 8807396"/>
              <a:gd name="connsiteY4" fmla="*/ 5114 h 2026060"/>
              <a:gd name="connsiteX5" fmla="*/ 6201571 w 8807396"/>
              <a:gd name="connsiteY5" fmla="*/ 1984167 h 2026060"/>
              <a:gd name="connsiteX6" fmla="*/ 7905875 w 8807396"/>
              <a:gd name="connsiteY6" fmla="*/ 9407 h 2026060"/>
              <a:gd name="connsiteX7" fmla="*/ 8807396 w 8807396"/>
              <a:gd name="connsiteY7" fmla="*/ 1220021 h 2026060"/>
              <a:gd name="connsiteX0" fmla="*/ 0 w 8807396"/>
              <a:gd name="connsiteY0" fmla="*/ 1153265 h 2015900"/>
              <a:gd name="connsiteX1" fmla="*/ 904724 w 8807396"/>
              <a:gd name="connsiteY1" fmla="*/ 249410 h 2015900"/>
              <a:gd name="connsiteX2" fmla="*/ 1775241 w 8807396"/>
              <a:gd name="connsiteY2" fmla="*/ 1175802 h 2015900"/>
              <a:gd name="connsiteX3" fmla="*/ 2653835 w 8807396"/>
              <a:gd name="connsiteY3" fmla="*/ 2015900 h 2015900"/>
              <a:gd name="connsiteX4" fmla="*/ 4475802 w 8807396"/>
              <a:gd name="connsiteY4" fmla="*/ 5114 h 2015900"/>
              <a:gd name="connsiteX5" fmla="*/ 6201571 w 8807396"/>
              <a:gd name="connsiteY5" fmla="*/ 1984167 h 2015900"/>
              <a:gd name="connsiteX6" fmla="*/ 7905875 w 8807396"/>
              <a:gd name="connsiteY6" fmla="*/ 9407 h 2015900"/>
              <a:gd name="connsiteX7" fmla="*/ 8807396 w 8807396"/>
              <a:gd name="connsiteY7" fmla="*/ 1220021 h 2015900"/>
              <a:gd name="connsiteX0" fmla="*/ 0 w 8807396"/>
              <a:gd name="connsiteY0" fmla="*/ 1153265 h 2020980"/>
              <a:gd name="connsiteX1" fmla="*/ 904724 w 8807396"/>
              <a:gd name="connsiteY1" fmla="*/ 249410 h 2020980"/>
              <a:gd name="connsiteX2" fmla="*/ 1775241 w 8807396"/>
              <a:gd name="connsiteY2" fmla="*/ 1175802 h 2020980"/>
              <a:gd name="connsiteX3" fmla="*/ 2653835 w 8807396"/>
              <a:gd name="connsiteY3" fmla="*/ 2020980 h 2020980"/>
              <a:gd name="connsiteX4" fmla="*/ 4475802 w 8807396"/>
              <a:gd name="connsiteY4" fmla="*/ 5114 h 2020980"/>
              <a:gd name="connsiteX5" fmla="*/ 6201571 w 8807396"/>
              <a:gd name="connsiteY5" fmla="*/ 1984167 h 2020980"/>
              <a:gd name="connsiteX6" fmla="*/ 7905875 w 8807396"/>
              <a:gd name="connsiteY6" fmla="*/ 9407 h 2020980"/>
              <a:gd name="connsiteX7" fmla="*/ 8807396 w 8807396"/>
              <a:gd name="connsiteY7" fmla="*/ 1220021 h 2020980"/>
              <a:gd name="connsiteX0" fmla="*/ 0 w 8807396"/>
              <a:gd name="connsiteY0" fmla="*/ 1153265 h 2020980"/>
              <a:gd name="connsiteX1" fmla="*/ 904724 w 8807396"/>
              <a:gd name="connsiteY1" fmla="*/ 249410 h 2020980"/>
              <a:gd name="connsiteX2" fmla="*/ 1775241 w 8807396"/>
              <a:gd name="connsiteY2" fmla="*/ 1175802 h 2020980"/>
              <a:gd name="connsiteX3" fmla="*/ 2653835 w 8807396"/>
              <a:gd name="connsiteY3" fmla="*/ 2020980 h 2020980"/>
              <a:gd name="connsiteX4" fmla="*/ 4475802 w 8807396"/>
              <a:gd name="connsiteY4" fmla="*/ 5114 h 2020980"/>
              <a:gd name="connsiteX5" fmla="*/ 6201571 w 8807396"/>
              <a:gd name="connsiteY5" fmla="*/ 1984167 h 2020980"/>
              <a:gd name="connsiteX6" fmla="*/ 7905875 w 8807396"/>
              <a:gd name="connsiteY6" fmla="*/ 9407 h 2020980"/>
              <a:gd name="connsiteX7" fmla="*/ 8807396 w 8807396"/>
              <a:gd name="connsiteY7" fmla="*/ 1220021 h 2020980"/>
              <a:gd name="connsiteX0" fmla="*/ 0 w 8807396"/>
              <a:gd name="connsiteY0" fmla="*/ 1153265 h 2021103"/>
              <a:gd name="connsiteX1" fmla="*/ 904724 w 8807396"/>
              <a:gd name="connsiteY1" fmla="*/ 249410 h 2021103"/>
              <a:gd name="connsiteX2" fmla="*/ 1775241 w 8807396"/>
              <a:gd name="connsiteY2" fmla="*/ 1175802 h 2021103"/>
              <a:gd name="connsiteX3" fmla="*/ 2653835 w 8807396"/>
              <a:gd name="connsiteY3" fmla="*/ 2020980 h 2021103"/>
              <a:gd name="connsiteX4" fmla="*/ 4475802 w 8807396"/>
              <a:gd name="connsiteY4" fmla="*/ 5114 h 2021103"/>
              <a:gd name="connsiteX5" fmla="*/ 6201571 w 8807396"/>
              <a:gd name="connsiteY5" fmla="*/ 1984167 h 2021103"/>
              <a:gd name="connsiteX6" fmla="*/ 7905875 w 8807396"/>
              <a:gd name="connsiteY6" fmla="*/ 9407 h 2021103"/>
              <a:gd name="connsiteX7" fmla="*/ 8807396 w 8807396"/>
              <a:gd name="connsiteY7" fmla="*/ 1220021 h 2021103"/>
              <a:gd name="connsiteX0" fmla="*/ 0 w 8807396"/>
              <a:gd name="connsiteY0" fmla="*/ 1153265 h 2021122"/>
              <a:gd name="connsiteX1" fmla="*/ 904724 w 8807396"/>
              <a:gd name="connsiteY1" fmla="*/ 249410 h 2021122"/>
              <a:gd name="connsiteX2" fmla="*/ 1775241 w 8807396"/>
              <a:gd name="connsiteY2" fmla="*/ 1175802 h 2021122"/>
              <a:gd name="connsiteX3" fmla="*/ 2653835 w 8807396"/>
              <a:gd name="connsiteY3" fmla="*/ 2020980 h 2021122"/>
              <a:gd name="connsiteX4" fmla="*/ 4475802 w 8807396"/>
              <a:gd name="connsiteY4" fmla="*/ 5114 h 2021122"/>
              <a:gd name="connsiteX5" fmla="*/ 6201571 w 8807396"/>
              <a:gd name="connsiteY5" fmla="*/ 1984167 h 2021122"/>
              <a:gd name="connsiteX6" fmla="*/ 7905875 w 8807396"/>
              <a:gd name="connsiteY6" fmla="*/ 9407 h 2021122"/>
              <a:gd name="connsiteX7" fmla="*/ 8807396 w 8807396"/>
              <a:gd name="connsiteY7" fmla="*/ 1220021 h 2021122"/>
              <a:gd name="connsiteX0" fmla="*/ 0 w 8807396"/>
              <a:gd name="connsiteY0" fmla="*/ 1153265 h 2021173"/>
              <a:gd name="connsiteX1" fmla="*/ 904724 w 8807396"/>
              <a:gd name="connsiteY1" fmla="*/ 249410 h 2021173"/>
              <a:gd name="connsiteX2" fmla="*/ 1775241 w 8807396"/>
              <a:gd name="connsiteY2" fmla="*/ 1175802 h 2021173"/>
              <a:gd name="connsiteX3" fmla="*/ 2653835 w 8807396"/>
              <a:gd name="connsiteY3" fmla="*/ 2020980 h 2021173"/>
              <a:gd name="connsiteX4" fmla="*/ 4475802 w 8807396"/>
              <a:gd name="connsiteY4" fmla="*/ 5114 h 2021173"/>
              <a:gd name="connsiteX5" fmla="*/ 6201571 w 8807396"/>
              <a:gd name="connsiteY5" fmla="*/ 1984167 h 2021173"/>
              <a:gd name="connsiteX6" fmla="*/ 7905875 w 8807396"/>
              <a:gd name="connsiteY6" fmla="*/ 9407 h 2021173"/>
              <a:gd name="connsiteX7" fmla="*/ 8807396 w 8807396"/>
              <a:gd name="connsiteY7" fmla="*/ 1220021 h 2021173"/>
              <a:gd name="connsiteX0" fmla="*/ 0 w 8807396"/>
              <a:gd name="connsiteY0" fmla="*/ 1153265 h 2021147"/>
              <a:gd name="connsiteX1" fmla="*/ 904724 w 8807396"/>
              <a:gd name="connsiteY1" fmla="*/ 249410 h 2021147"/>
              <a:gd name="connsiteX2" fmla="*/ 1775241 w 8807396"/>
              <a:gd name="connsiteY2" fmla="*/ 1175802 h 2021147"/>
              <a:gd name="connsiteX3" fmla="*/ 2653835 w 8807396"/>
              <a:gd name="connsiteY3" fmla="*/ 2020980 h 2021147"/>
              <a:gd name="connsiteX4" fmla="*/ 4475802 w 8807396"/>
              <a:gd name="connsiteY4" fmla="*/ 5114 h 2021147"/>
              <a:gd name="connsiteX5" fmla="*/ 6201571 w 8807396"/>
              <a:gd name="connsiteY5" fmla="*/ 1984167 h 2021147"/>
              <a:gd name="connsiteX6" fmla="*/ 7905875 w 8807396"/>
              <a:gd name="connsiteY6" fmla="*/ 9407 h 2021147"/>
              <a:gd name="connsiteX7" fmla="*/ 8807396 w 8807396"/>
              <a:gd name="connsiteY7" fmla="*/ 1220021 h 2021147"/>
              <a:gd name="connsiteX0" fmla="*/ 0 w 8807396"/>
              <a:gd name="connsiteY0" fmla="*/ 1153265 h 2021130"/>
              <a:gd name="connsiteX1" fmla="*/ 904724 w 8807396"/>
              <a:gd name="connsiteY1" fmla="*/ 249410 h 2021130"/>
              <a:gd name="connsiteX2" fmla="*/ 1775241 w 8807396"/>
              <a:gd name="connsiteY2" fmla="*/ 1175802 h 2021130"/>
              <a:gd name="connsiteX3" fmla="*/ 2653835 w 8807396"/>
              <a:gd name="connsiteY3" fmla="*/ 2020980 h 2021130"/>
              <a:gd name="connsiteX4" fmla="*/ 4475802 w 8807396"/>
              <a:gd name="connsiteY4" fmla="*/ 5114 h 2021130"/>
              <a:gd name="connsiteX5" fmla="*/ 6201571 w 8807396"/>
              <a:gd name="connsiteY5" fmla="*/ 1984167 h 2021130"/>
              <a:gd name="connsiteX6" fmla="*/ 7905875 w 8807396"/>
              <a:gd name="connsiteY6" fmla="*/ 9407 h 2021130"/>
              <a:gd name="connsiteX7" fmla="*/ 8807396 w 8807396"/>
              <a:gd name="connsiteY7" fmla="*/ 1220021 h 2021130"/>
              <a:gd name="connsiteX0" fmla="*/ 0 w 8807396"/>
              <a:gd name="connsiteY0" fmla="*/ 1153265 h 2021136"/>
              <a:gd name="connsiteX1" fmla="*/ 904724 w 8807396"/>
              <a:gd name="connsiteY1" fmla="*/ 249410 h 2021136"/>
              <a:gd name="connsiteX2" fmla="*/ 1775241 w 8807396"/>
              <a:gd name="connsiteY2" fmla="*/ 1175802 h 2021136"/>
              <a:gd name="connsiteX3" fmla="*/ 2653835 w 8807396"/>
              <a:gd name="connsiteY3" fmla="*/ 2020980 h 2021136"/>
              <a:gd name="connsiteX4" fmla="*/ 4475802 w 8807396"/>
              <a:gd name="connsiteY4" fmla="*/ 5114 h 2021136"/>
              <a:gd name="connsiteX5" fmla="*/ 6201571 w 8807396"/>
              <a:gd name="connsiteY5" fmla="*/ 1984167 h 2021136"/>
              <a:gd name="connsiteX6" fmla="*/ 7905875 w 8807396"/>
              <a:gd name="connsiteY6" fmla="*/ 9407 h 2021136"/>
              <a:gd name="connsiteX7" fmla="*/ 8807396 w 8807396"/>
              <a:gd name="connsiteY7" fmla="*/ 1220021 h 2021136"/>
              <a:gd name="connsiteX0" fmla="*/ 0 w 8807396"/>
              <a:gd name="connsiteY0" fmla="*/ 1153265 h 2021135"/>
              <a:gd name="connsiteX1" fmla="*/ 904724 w 8807396"/>
              <a:gd name="connsiteY1" fmla="*/ 249410 h 2021135"/>
              <a:gd name="connsiteX2" fmla="*/ 1775241 w 8807396"/>
              <a:gd name="connsiteY2" fmla="*/ 1175802 h 2021135"/>
              <a:gd name="connsiteX3" fmla="*/ 2653835 w 8807396"/>
              <a:gd name="connsiteY3" fmla="*/ 2020980 h 2021135"/>
              <a:gd name="connsiteX4" fmla="*/ 4475802 w 8807396"/>
              <a:gd name="connsiteY4" fmla="*/ 5114 h 2021135"/>
              <a:gd name="connsiteX5" fmla="*/ 6201571 w 8807396"/>
              <a:gd name="connsiteY5" fmla="*/ 1984167 h 2021135"/>
              <a:gd name="connsiteX6" fmla="*/ 7905875 w 8807396"/>
              <a:gd name="connsiteY6" fmla="*/ 9407 h 2021135"/>
              <a:gd name="connsiteX7" fmla="*/ 8807396 w 8807396"/>
              <a:gd name="connsiteY7" fmla="*/ 1220021 h 2021135"/>
              <a:gd name="connsiteX0" fmla="*/ 0 w 8807396"/>
              <a:gd name="connsiteY0" fmla="*/ 1153265 h 2021131"/>
              <a:gd name="connsiteX1" fmla="*/ 904724 w 8807396"/>
              <a:gd name="connsiteY1" fmla="*/ 249410 h 2021131"/>
              <a:gd name="connsiteX2" fmla="*/ 1775241 w 8807396"/>
              <a:gd name="connsiteY2" fmla="*/ 1175802 h 2021131"/>
              <a:gd name="connsiteX3" fmla="*/ 2653835 w 8807396"/>
              <a:gd name="connsiteY3" fmla="*/ 2020980 h 2021131"/>
              <a:gd name="connsiteX4" fmla="*/ 4475802 w 8807396"/>
              <a:gd name="connsiteY4" fmla="*/ 5114 h 2021131"/>
              <a:gd name="connsiteX5" fmla="*/ 6201571 w 8807396"/>
              <a:gd name="connsiteY5" fmla="*/ 1984167 h 2021131"/>
              <a:gd name="connsiteX6" fmla="*/ 7905875 w 8807396"/>
              <a:gd name="connsiteY6" fmla="*/ 9407 h 2021131"/>
              <a:gd name="connsiteX7" fmla="*/ 8807396 w 8807396"/>
              <a:gd name="connsiteY7" fmla="*/ 1220021 h 2021131"/>
              <a:gd name="connsiteX0" fmla="*/ 0 w 8807396"/>
              <a:gd name="connsiteY0" fmla="*/ 1153265 h 2021142"/>
              <a:gd name="connsiteX1" fmla="*/ 904724 w 8807396"/>
              <a:gd name="connsiteY1" fmla="*/ 249410 h 2021142"/>
              <a:gd name="connsiteX2" fmla="*/ 1775241 w 8807396"/>
              <a:gd name="connsiteY2" fmla="*/ 1175802 h 2021142"/>
              <a:gd name="connsiteX3" fmla="*/ 2653835 w 8807396"/>
              <a:gd name="connsiteY3" fmla="*/ 2020980 h 2021142"/>
              <a:gd name="connsiteX4" fmla="*/ 4475802 w 8807396"/>
              <a:gd name="connsiteY4" fmla="*/ 5114 h 2021142"/>
              <a:gd name="connsiteX5" fmla="*/ 6201571 w 8807396"/>
              <a:gd name="connsiteY5" fmla="*/ 1984167 h 2021142"/>
              <a:gd name="connsiteX6" fmla="*/ 7905875 w 8807396"/>
              <a:gd name="connsiteY6" fmla="*/ 9407 h 2021142"/>
              <a:gd name="connsiteX7" fmla="*/ 8807396 w 8807396"/>
              <a:gd name="connsiteY7" fmla="*/ 1220021 h 2021142"/>
              <a:gd name="connsiteX0" fmla="*/ 0 w 8807396"/>
              <a:gd name="connsiteY0" fmla="*/ 1153265 h 2021135"/>
              <a:gd name="connsiteX1" fmla="*/ 904724 w 8807396"/>
              <a:gd name="connsiteY1" fmla="*/ 249410 h 2021135"/>
              <a:gd name="connsiteX2" fmla="*/ 1775241 w 8807396"/>
              <a:gd name="connsiteY2" fmla="*/ 1175802 h 2021135"/>
              <a:gd name="connsiteX3" fmla="*/ 2653835 w 8807396"/>
              <a:gd name="connsiteY3" fmla="*/ 2020980 h 2021135"/>
              <a:gd name="connsiteX4" fmla="*/ 4475802 w 8807396"/>
              <a:gd name="connsiteY4" fmla="*/ 5114 h 2021135"/>
              <a:gd name="connsiteX5" fmla="*/ 6201571 w 8807396"/>
              <a:gd name="connsiteY5" fmla="*/ 1984167 h 2021135"/>
              <a:gd name="connsiteX6" fmla="*/ 7905875 w 8807396"/>
              <a:gd name="connsiteY6" fmla="*/ 9407 h 2021135"/>
              <a:gd name="connsiteX7" fmla="*/ 8807396 w 8807396"/>
              <a:gd name="connsiteY7" fmla="*/ 1220021 h 2021135"/>
              <a:gd name="connsiteX0" fmla="*/ 0 w 8807396"/>
              <a:gd name="connsiteY0" fmla="*/ 1153265 h 2021135"/>
              <a:gd name="connsiteX1" fmla="*/ 904724 w 8807396"/>
              <a:gd name="connsiteY1" fmla="*/ 249410 h 2021135"/>
              <a:gd name="connsiteX2" fmla="*/ 1775241 w 8807396"/>
              <a:gd name="connsiteY2" fmla="*/ 1175802 h 2021135"/>
              <a:gd name="connsiteX3" fmla="*/ 2653835 w 8807396"/>
              <a:gd name="connsiteY3" fmla="*/ 2020980 h 2021135"/>
              <a:gd name="connsiteX4" fmla="*/ 4475802 w 8807396"/>
              <a:gd name="connsiteY4" fmla="*/ 5114 h 2021135"/>
              <a:gd name="connsiteX5" fmla="*/ 6201571 w 8807396"/>
              <a:gd name="connsiteY5" fmla="*/ 1984167 h 2021135"/>
              <a:gd name="connsiteX6" fmla="*/ 7905875 w 8807396"/>
              <a:gd name="connsiteY6" fmla="*/ 9407 h 2021135"/>
              <a:gd name="connsiteX7" fmla="*/ 8807396 w 8807396"/>
              <a:gd name="connsiteY7" fmla="*/ 1220021 h 2021135"/>
              <a:gd name="connsiteX0" fmla="*/ 0 w 8807396"/>
              <a:gd name="connsiteY0" fmla="*/ 1161213 h 2029083"/>
              <a:gd name="connsiteX1" fmla="*/ 904724 w 8807396"/>
              <a:gd name="connsiteY1" fmla="*/ 257358 h 2029083"/>
              <a:gd name="connsiteX2" fmla="*/ 1775241 w 8807396"/>
              <a:gd name="connsiteY2" fmla="*/ 1183750 h 2029083"/>
              <a:gd name="connsiteX3" fmla="*/ 2653835 w 8807396"/>
              <a:gd name="connsiteY3" fmla="*/ 2028928 h 2029083"/>
              <a:gd name="connsiteX4" fmla="*/ 3677701 w 8807396"/>
              <a:gd name="connsiteY4" fmla="*/ 1176131 h 2029083"/>
              <a:gd name="connsiteX5" fmla="*/ 4475802 w 8807396"/>
              <a:gd name="connsiteY5" fmla="*/ 13062 h 2029083"/>
              <a:gd name="connsiteX6" fmla="*/ 6201571 w 8807396"/>
              <a:gd name="connsiteY6" fmla="*/ 1992115 h 2029083"/>
              <a:gd name="connsiteX7" fmla="*/ 7905875 w 8807396"/>
              <a:gd name="connsiteY7" fmla="*/ 17355 h 2029083"/>
              <a:gd name="connsiteX8" fmla="*/ 8807396 w 8807396"/>
              <a:gd name="connsiteY8" fmla="*/ 1227969 h 2029083"/>
              <a:gd name="connsiteX0" fmla="*/ 0 w 8807396"/>
              <a:gd name="connsiteY0" fmla="*/ 1162720 h 2030590"/>
              <a:gd name="connsiteX1" fmla="*/ 904724 w 8807396"/>
              <a:gd name="connsiteY1" fmla="*/ 258865 h 2030590"/>
              <a:gd name="connsiteX2" fmla="*/ 1775241 w 8807396"/>
              <a:gd name="connsiteY2" fmla="*/ 1185257 h 2030590"/>
              <a:gd name="connsiteX3" fmla="*/ 2653835 w 8807396"/>
              <a:gd name="connsiteY3" fmla="*/ 2030435 h 2030590"/>
              <a:gd name="connsiteX4" fmla="*/ 3520221 w 8807396"/>
              <a:gd name="connsiteY4" fmla="*/ 1142078 h 2030590"/>
              <a:gd name="connsiteX5" fmla="*/ 4475802 w 8807396"/>
              <a:gd name="connsiteY5" fmla="*/ 14569 h 2030590"/>
              <a:gd name="connsiteX6" fmla="*/ 6201571 w 8807396"/>
              <a:gd name="connsiteY6" fmla="*/ 1993622 h 2030590"/>
              <a:gd name="connsiteX7" fmla="*/ 7905875 w 8807396"/>
              <a:gd name="connsiteY7" fmla="*/ 18862 h 2030590"/>
              <a:gd name="connsiteX8" fmla="*/ 8807396 w 8807396"/>
              <a:gd name="connsiteY8" fmla="*/ 1229476 h 2030590"/>
              <a:gd name="connsiteX0" fmla="*/ 0 w 8807396"/>
              <a:gd name="connsiteY0" fmla="*/ 1162720 h 2030590"/>
              <a:gd name="connsiteX1" fmla="*/ 904724 w 8807396"/>
              <a:gd name="connsiteY1" fmla="*/ 258865 h 2030590"/>
              <a:gd name="connsiteX2" fmla="*/ 1775241 w 8807396"/>
              <a:gd name="connsiteY2" fmla="*/ 1185257 h 2030590"/>
              <a:gd name="connsiteX3" fmla="*/ 2653835 w 8807396"/>
              <a:gd name="connsiteY3" fmla="*/ 2030435 h 2030590"/>
              <a:gd name="connsiteX4" fmla="*/ 3520221 w 8807396"/>
              <a:gd name="connsiteY4" fmla="*/ 1142078 h 2030590"/>
              <a:gd name="connsiteX5" fmla="*/ 4475802 w 8807396"/>
              <a:gd name="connsiteY5" fmla="*/ 14569 h 2030590"/>
              <a:gd name="connsiteX6" fmla="*/ 6201571 w 8807396"/>
              <a:gd name="connsiteY6" fmla="*/ 1993622 h 2030590"/>
              <a:gd name="connsiteX7" fmla="*/ 7905875 w 8807396"/>
              <a:gd name="connsiteY7" fmla="*/ 18862 h 2030590"/>
              <a:gd name="connsiteX8" fmla="*/ 8807396 w 8807396"/>
              <a:gd name="connsiteY8" fmla="*/ 1229476 h 2030590"/>
              <a:gd name="connsiteX0" fmla="*/ 0 w 8807396"/>
              <a:gd name="connsiteY0" fmla="*/ 1162720 h 2030590"/>
              <a:gd name="connsiteX1" fmla="*/ 904724 w 8807396"/>
              <a:gd name="connsiteY1" fmla="*/ 258865 h 2030590"/>
              <a:gd name="connsiteX2" fmla="*/ 1775241 w 8807396"/>
              <a:gd name="connsiteY2" fmla="*/ 1185257 h 2030590"/>
              <a:gd name="connsiteX3" fmla="*/ 2653835 w 8807396"/>
              <a:gd name="connsiteY3" fmla="*/ 2030435 h 2030590"/>
              <a:gd name="connsiteX4" fmla="*/ 3530381 w 8807396"/>
              <a:gd name="connsiteY4" fmla="*/ 1142078 h 2030590"/>
              <a:gd name="connsiteX5" fmla="*/ 4475802 w 8807396"/>
              <a:gd name="connsiteY5" fmla="*/ 14569 h 2030590"/>
              <a:gd name="connsiteX6" fmla="*/ 6201571 w 8807396"/>
              <a:gd name="connsiteY6" fmla="*/ 1993622 h 2030590"/>
              <a:gd name="connsiteX7" fmla="*/ 7905875 w 8807396"/>
              <a:gd name="connsiteY7" fmla="*/ 18862 h 2030590"/>
              <a:gd name="connsiteX8" fmla="*/ 8807396 w 8807396"/>
              <a:gd name="connsiteY8" fmla="*/ 1229476 h 2030590"/>
              <a:gd name="connsiteX0" fmla="*/ 0 w 8807396"/>
              <a:gd name="connsiteY0" fmla="*/ 1162720 h 2030590"/>
              <a:gd name="connsiteX1" fmla="*/ 904724 w 8807396"/>
              <a:gd name="connsiteY1" fmla="*/ 258865 h 2030590"/>
              <a:gd name="connsiteX2" fmla="*/ 1775241 w 8807396"/>
              <a:gd name="connsiteY2" fmla="*/ 1185257 h 2030590"/>
              <a:gd name="connsiteX3" fmla="*/ 2653835 w 8807396"/>
              <a:gd name="connsiteY3" fmla="*/ 2030435 h 2030590"/>
              <a:gd name="connsiteX4" fmla="*/ 3530381 w 8807396"/>
              <a:gd name="connsiteY4" fmla="*/ 1142078 h 2030590"/>
              <a:gd name="connsiteX5" fmla="*/ 4475802 w 8807396"/>
              <a:gd name="connsiteY5" fmla="*/ 14569 h 2030590"/>
              <a:gd name="connsiteX6" fmla="*/ 6201571 w 8807396"/>
              <a:gd name="connsiteY6" fmla="*/ 1993622 h 2030590"/>
              <a:gd name="connsiteX7" fmla="*/ 7905875 w 8807396"/>
              <a:gd name="connsiteY7" fmla="*/ 18862 h 2030590"/>
              <a:gd name="connsiteX8" fmla="*/ 8807396 w 8807396"/>
              <a:gd name="connsiteY8" fmla="*/ 1229476 h 2030590"/>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2500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2500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25002 w 8807396"/>
              <a:gd name="connsiteY5" fmla="*/ 24641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895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3266 h 2021136"/>
              <a:gd name="connsiteX1" fmla="*/ 904724 w 8807396"/>
              <a:gd name="connsiteY1" fmla="*/ 249411 h 2021136"/>
              <a:gd name="connsiteX2" fmla="*/ 1775241 w 8807396"/>
              <a:gd name="connsiteY2" fmla="*/ 1175803 h 2021136"/>
              <a:gd name="connsiteX3" fmla="*/ 2653835 w 8807396"/>
              <a:gd name="connsiteY3" fmla="*/ 2020981 h 2021136"/>
              <a:gd name="connsiteX4" fmla="*/ 3530381 w 8807396"/>
              <a:gd name="connsiteY4" fmla="*/ 1132624 h 2021136"/>
              <a:gd name="connsiteX5" fmla="*/ 4417382 w 8807396"/>
              <a:gd name="connsiteY5" fmla="*/ 248955 h 2021136"/>
              <a:gd name="connsiteX6" fmla="*/ 6201571 w 8807396"/>
              <a:gd name="connsiteY6" fmla="*/ 1984168 h 2021136"/>
              <a:gd name="connsiteX7" fmla="*/ 7905875 w 8807396"/>
              <a:gd name="connsiteY7" fmla="*/ 9408 h 2021136"/>
              <a:gd name="connsiteX8" fmla="*/ 8807396 w 8807396"/>
              <a:gd name="connsiteY8" fmla="*/ 1220022 h 2021136"/>
              <a:gd name="connsiteX0" fmla="*/ 0 w 8807396"/>
              <a:gd name="connsiteY0" fmla="*/ 1154200 h 2026389"/>
              <a:gd name="connsiteX1" fmla="*/ 904724 w 8807396"/>
              <a:gd name="connsiteY1" fmla="*/ 250345 h 2026389"/>
              <a:gd name="connsiteX2" fmla="*/ 1775241 w 8807396"/>
              <a:gd name="connsiteY2" fmla="*/ 1176737 h 2026389"/>
              <a:gd name="connsiteX3" fmla="*/ 2653835 w 8807396"/>
              <a:gd name="connsiteY3" fmla="*/ 2021915 h 2026389"/>
              <a:gd name="connsiteX4" fmla="*/ 3530381 w 8807396"/>
              <a:gd name="connsiteY4" fmla="*/ 1133558 h 2026389"/>
              <a:gd name="connsiteX5" fmla="*/ 4417382 w 8807396"/>
              <a:gd name="connsiteY5" fmla="*/ 249889 h 2026389"/>
              <a:gd name="connsiteX6" fmla="*/ 6186331 w 8807396"/>
              <a:gd name="connsiteY6" fmla="*/ 2025742 h 2026389"/>
              <a:gd name="connsiteX7" fmla="*/ 7905875 w 8807396"/>
              <a:gd name="connsiteY7" fmla="*/ 10342 h 2026389"/>
              <a:gd name="connsiteX8" fmla="*/ 8807396 w 8807396"/>
              <a:gd name="connsiteY8" fmla="*/ 1220956 h 2026389"/>
              <a:gd name="connsiteX0" fmla="*/ 0 w 8807396"/>
              <a:gd name="connsiteY0" fmla="*/ 1154200 h 2053208"/>
              <a:gd name="connsiteX1" fmla="*/ 904724 w 8807396"/>
              <a:gd name="connsiteY1" fmla="*/ 250345 h 2053208"/>
              <a:gd name="connsiteX2" fmla="*/ 1775241 w 8807396"/>
              <a:gd name="connsiteY2" fmla="*/ 1176737 h 2053208"/>
              <a:gd name="connsiteX3" fmla="*/ 2653835 w 8807396"/>
              <a:gd name="connsiteY3" fmla="*/ 2021915 h 2053208"/>
              <a:gd name="connsiteX4" fmla="*/ 3530381 w 8807396"/>
              <a:gd name="connsiteY4" fmla="*/ 1133558 h 2053208"/>
              <a:gd name="connsiteX5" fmla="*/ 4417382 w 8807396"/>
              <a:gd name="connsiteY5" fmla="*/ 249889 h 2053208"/>
              <a:gd name="connsiteX6" fmla="*/ 5455701 w 8807396"/>
              <a:gd name="connsiteY6" fmla="*/ 1118318 h 2053208"/>
              <a:gd name="connsiteX7" fmla="*/ 6186331 w 8807396"/>
              <a:gd name="connsiteY7" fmla="*/ 2025742 h 2053208"/>
              <a:gd name="connsiteX8" fmla="*/ 7905875 w 8807396"/>
              <a:gd name="connsiteY8" fmla="*/ 10342 h 2053208"/>
              <a:gd name="connsiteX9" fmla="*/ 8807396 w 8807396"/>
              <a:gd name="connsiteY9" fmla="*/ 1220956 h 2053208"/>
              <a:gd name="connsiteX0" fmla="*/ 0 w 8807396"/>
              <a:gd name="connsiteY0" fmla="*/ 1154200 h 2055801"/>
              <a:gd name="connsiteX1" fmla="*/ 904724 w 8807396"/>
              <a:gd name="connsiteY1" fmla="*/ 250345 h 2055801"/>
              <a:gd name="connsiteX2" fmla="*/ 1775241 w 8807396"/>
              <a:gd name="connsiteY2" fmla="*/ 1176737 h 2055801"/>
              <a:gd name="connsiteX3" fmla="*/ 2653835 w 8807396"/>
              <a:gd name="connsiteY3" fmla="*/ 2021915 h 2055801"/>
              <a:gd name="connsiteX4" fmla="*/ 3530381 w 8807396"/>
              <a:gd name="connsiteY4" fmla="*/ 1133558 h 2055801"/>
              <a:gd name="connsiteX5" fmla="*/ 4417382 w 8807396"/>
              <a:gd name="connsiteY5" fmla="*/ 249889 h 2055801"/>
              <a:gd name="connsiteX6" fmla="*/ 5293141 w 8807396"/>
              <a:gd name="connsiteY6" fmla="*/ 1153878 h 2055801"/>
              <a:gd name="connsiteX7" fmla="*/ 6186331 w 8807396"/>
              <a:gd name="connsiteY7" fmla="*/ 2025742 h 2055801"/>
              <a:gd name="connsiteX8" fmla="*/ 7905875 w 8807396"/>
              <a:gd name="connsiteY8" fmla="*/ 10342 h 2055801"/>
              <a:gd name="connsiteX9" fmla="*/ 8807396 w 8807396"/>
              <a:gd name="connsiteY9" fmla="*/ 1220956 h 2055801"/>
              <a:gd name="connsiteX0" fmla="*/ 0 w 8807396"/>
              <a:gd name="connsiteY0" fmla="*/ 1154200 h 2055801"/>
              <a:gd name="connsiteX1" fmla="*/ 904724 w 8807396"/>
              <a:gd name="connsiteY1" fmla="*/ 250345 h 2055801"/>
              <a:gd name="connsiteX2" fmla="*/ 1775241 w 8807396"/>
              <a:gd name="connsiteY2" fmla="*/ 1176737 h 2055801"/>
              <a:gd name="connsiteX3" fmla="*/ 2653835 w 8807396"/>
              <a:gd name="connsiteY3" fmla="*/ 2021915 h 2055801"/>
              <a:gd name="connsiteX4" fmla="*/ 3530381 w 8807396"/>
              <a:gd name="connsiteY4" fmla="*/ 1133558 h 2055801"/>
              <a:gd name="connsiteX5" fmla="*/ 4417382 w 8807396"/>
              <a:gd name="connsiteY5" fmla="*/ 249889 h 2055801"/>
              <a:gd name="connsiteX6" fmla="*/ 5293141 w 8807396"/>
              <a:gd name="connsiteY6" fmla="*/ 1153878 h 2055801"/>
              <a:gd name="connsiteX7" fmla="*/ 6186331 w 8807396"/>
              <a:gd name="connsiteY7" fmla="*/ 2025742 h 2055801"/>
              <a:gd name="connsiteX8" fmla="*/ 7905875 w 8807396"/>
              <a:gd name="connsiteY8" fmla="*/ 10342 h 2055801"/>
              <a:gd name="connsiteX9" fmla="*/ 8807396 w 8807396"/>
              <a:gd name="connsiteY9" fmla="*/ 1220956 h 2055801"/>
              <a:gd name="connsiteX0" fmla="*/ 0 w 8807396"/>
              <a:gd name="connsiteY0" fmla="*/ 1154200 h 2055610"/>
              <a:gd name="connsiteX1" fmla="*/ 904724 w 8807396"/>
              <a:gd name="connsiteY1" fmla="*/ 250345 h 2055610"/>
              <a:gd name="connsiteX2" fmla="*/ 1775241 w 8807396"/>
              <a:gd name="connsiteY2" fmla="*/ 1176737 h 2055610"/>
              <a:gd name="connsiteX3" fmla="*/ 2653835 w 8807396"/>
              <a:gd name="connsiteY3" fmla="*/ 2021915 h 2055610"/>
              <a:gd name="connsiteX4" fmla="*/ 3530381 w 8807396"/>
              <a:gd name="connsiteY4" fmla="*/ 1133558 h 2055610"/>
              <a:gd name="connsiteX5" fmla="*/ 4417382 w 8807396"/>
              <a:gd name="connsiteY5" fmla="*/ 249889 h 2055610"/>
              <a:gd name="connsiteX6" fmla="*/ 5298221 w 8807396"/>
              <a:gd name="connsiteY6" fmla="*/ 1151338 h 2055610"/>
              <a:gd name="connsiteX7" fmla="*/ 6186331 w 8807396"/>
              <a:gd name="connsiteY7" fmla="*/ 2025742 h 2055610"/>
              <a:gd name="connsiteX8" fmla="*/ 7905875 w 8807396"/>
              <a:gd name="connsiteY8" fmla="*/ 10342 h 2055610"/>
              <a:gd name="connsiteX9" fmla="*/ 8807396 w 8807396"/>
              <a:gd name="connsiteY9" fmla="*/ 1220956 h 2055610"/>
              <a:gd name="connsiteX0" fmla="*/ 0 w 8807396"/>
              <a:gd name="connsiteY0" fmla="*/ 1154200 h 2055610"/>
              <a:gd name="connsiteX1" fmla="*/ 904724 w 8807396"/>
              <a:gd name="connsiteY1" fmla="*/ 250345 h 2055610"/>
              <a:gd name="connsiteX2" fmla="*/ 1775241 w 8807396"/>
              <a:gd name="connsiteY2" fmla="*/ 1176737 h 2055610"/>
              <a:gd name="connsiteX3" fmla="*/ 2653835 w 8807396"/>
              <a:gd name="connsiteY3" fmla="*/ 2021915 h 2055610"/>
              <a:gd name="connsiteX4" fmla="*/ 3530381 w 8807396"/>
              <a:gd name="connsiteY4" fmla="*/ 1133558 h 2055610"/>
              <a:gd name="connsiteX5" fmla="*/ 4417382 w 8807396"/>
              <a:gd name="connsiteY5" fmla="*/ 249889 h 2055610"/>
              <a:gd name="connsiteX6" fmla="*/ 5298221 w 8807396"/>
              <a:gd name="connsiteY6" fmla="*/ 1151338 h 2055610"/>
              <a:gd name="connsiteX7" fmla="*/ 6186331 w 8807396"/>
              <a:gd name="connsiteY7" fmla="*/ 2025742 h 2055610"/>
              <a:gd name="connsiteX8" fmla="*/ 7905875 w 8807396"/>
              <a:gd name="connsiteY8" fmla="*/ 10342 h 2055610"/>
              <a:gd name="connsiteX9" fmla="*/ 8807396 w 8807396"/>
              <a:gd name="connsiteY9" fmla="*/ 1220956 h 2055610"/>
              <a:gd name="connsiteX0" fmla="*/ 0 w 8807396"/>
              <a:gd name="connsiteY0" fmla="*/ 1154200 h 2055610"/>
              <a:gd name="connsiteX1" fmla="*/ 904724 w 8807396"/>
              <a:gd name="connsiteY1" fmla="*/ 250345 h 2055610"/>
              <a:gd name="connsiteX2" fmla="*/ 1775241 w 8807396"/>
              <a:gd name="connsiteY2" fmla="*/ 1176737 h 2055610"/>
              <a:gd name="connsiteX3" fmla="*/ 2653835 w 8807396"/>
              <a:gd name="connsiteY3" fmla="*/ 2021915 h 2055610"/>
              <a:gd name="connsiteX4" fmla="*/ 3530381 w 8807396"/>
              <a:gd name="connsiteY4" fmla="*/ 1133558 h 2055610"/>
              <a:gd name="connsiteX5" fmla="*/ 4417382 w 8807396"/>
              <a:gd name="connsiteY5" fmla="*/ 249889 h 2055610"/>
              <a:gd name="connsiteX6" fmla="*/ 5298221 w 8807396"/>
              <a:gd name="connsiteY6" fmla="*/ 1151338 h 2055610"/>
              <a:gd name="connsiteX7" fmla="*/ 6186331 w 8807396"/>
              <a:gd name="connsiteY7" fmla="*/ 2025742 h 2055610"/>
              <a:gd name="connsiteX8" fmla="*/ 7905875 w 8807396"/>
              <a:gd name="connsiteY8" fmla="*/ 10342 h 2055610"/>
              <a:gd name="connsiteX9" fmla="*/ 8807396 w 8807396"/>
              <a:gd name="connsiteY9" fmla="*/ 1220956 h 2055610"/>
              <a:gd name="connsiteX0" fmla="*/ 0 w 8807396"/>
              <a:gd name="connsiteY0" fmla="*/ 1154200 h 2055610"/>
              <a:gd name="connsiteX1" fmla="*/ 904724 w 8807396"/>
              <a:gd name="connsiteY1" fmla="*/ 250345 h 2055610"/>
              <a:gd name="connsiteX2" fmla="*/ 1775241 w 8807396"/>
              <a:gd name="connsiteY2" fmla="*/ 1176737 h 2055610"/>
              <a:gd name="connsiteX3" fmla="*/ 2653835 w 8807396"/>
              <a:gd name="connsiteY3" fmla="*/ 2021915 h 2055610"/>
              <a:gd name="connsiteX4" fmla="*/ 3530381 w 8807396"/>
              <a:gd name="connsiteY4" fmla="*/ 1133558 h 2055610"/>
              <a:gd name="connsiteX5" fmla="*/ 4417382 w 8807396"/>
              <a:gd name="connsiteY5" fmla="*/ 249889 h 2055610"/>
              <a:gd name="connsiteX6" fmla="*/ 5298221 w 8807396"/>
              <a:gd name="connsiteY6" fmla="*/ 1151338 h 2055610"/>
              <a:gd name="connsiteX7" fmla="*/ 6186331 w 8807396"/>
              <a:gd name="connsiteY7" fmla="*/ 2025742 h 2055610"/>
              <a:gd name="connsiteX8" fmla="*/ 7905875 w 8807396"/>
              <a:gd name="connsiteY8" fmla="*/ 10342 h 2055610"/>
              <a:gd name="connsiteX9" fmla="*/ 8807396 w 8807396"/>
              <a:gd name="connsiteY9" fmla="*/ 1220956 h 2055610"/>
              <a:gd name="connsiteX0" fmla="*/ 0 w 8807396"/>
              <a:gd name="connsiteY0" fmla="*/ 1154200 h 2066887"/>
              <a:gd name="connsiteX1" fmla="*/ 904724 w 8807396"/>
              <a:gd name="connsiteY1" fmla="*/ 250345 h 2066887"/>
              <a:gd name="connsiteX2" fmla="*/ 1775241 w 8807396"/>
              <a:gd name="connsiteY2" fmla="*/ 1176737 h 2066887"/>
              <a:gd name="connsiteX3" fmla="*/ 2653835 w 8807396"/>
              <a:gd name="connsiteY3" fmla="*/ 2021915 h 2066887"/>
              <a:gd name="connsiteX4" fmla="*/ 3530381 w 8807396"/>
              <a:gd name="connsiteY4" fmla="*/ 1133558 h 2066887"/>
              <a:gd name="connsiteX5" fmla="*/ 4417382 w 8807396"/>
              <a:gd name="connsiteY5" fmla="*/ 249889 h 2066887"/>
              <a:gd name="connsiteX6" fmla="*/ 5298221 w 8807396"/>
              <a:gd name="connsiteY6" fmla="*/ 1151338 h 2066887"/>
              <a:gd name="connsiteX7" fmla="*/ 6186331 w 8807396"/>
              <a:gd name="connsiteY7" fmla="*/ 2025742 h 2066887"/>
              <a:gd name="connsiteX8" fmla="*/ 7905875 w 8807396"/>
              <a:gd name="connsiteY8" fmla="*/ 10342 h 2066887"/>
              <a:gd name="connsiteX9" fmla="*/ 8807396 w 8807396"/>
              <a:gd name="connsiteY9" fmla="*/ 1220956 h 2066887"/>
              <a:gd name="connsiteX0" fmla="*/ 0 w 8807396"/>
              <a:gd name="connsiteY0" fmla="*/ 1154082 h 2061991"/>
              <a:gd name="connsiteX1" fmla="*/ 904724 w 8807396"/>
              <a:gd name="connsiteY1" fmla="*/ 250227 h 2061991"/>
              <a:gd name="connsiteX2" fmla="*/ 1775241 w 8807396"/>
              <a:gd name="connsiteY2" fmla="*/ 1176619 h 2061991"/>
              <a:gd name="connsiteX3" fmla="*/ 2653835 w 8807396"/>
              <a:gd name="connsiteY3" fmla="*/ 2021797 h 2061991"/>
              <a:gd name="connsiteX4" fmla="*/ 3530381 w 8807396"/>
              <a:gd name="connsiteY4" fmla="*/ 1133440 h 2061991"/>
              <a:gd name="connsiteX5" fmla="*/ 4417382 w 8807396"/>
              <a:gd name="connsiteY5" fmla="*/ 249771 h 2061991"/>
              <a:gd name="connsiteX6" fmla="*/ 5298221 w 8807396"/>
              <a:gd name="connsiteY6" fmla="*/ 1151220 h 2061991"/>
              <a:gd name="connsiteX7" fmla="*/ 6191411 w 8807396"/>
              <a:gd name="connsiteY7" fmla="*/ 2020544 h 2061991"/>
              <a:gd name="connsiteX8" fmla="*/ 7905875 w 8807396"/>
              <a:gd name="connsiteY8" fmla="*/ 10224 h 2061991"/>
              <a:gd name="connsiteX9" fmla="*/ 8807396 w 8807396"/>
              <a:gd name="connsiteY9" fmla="*/ 1220838 h 2061991"/>
              <a:gd name="connsiteX0" fmla="*/ 0 w 8807396"/>
              <a:gd name="connsiteY0" fmla="*/ 1154141 h 2064439"/>
              <a:gd name="connsiteX1" fmla="*/ 904724 w 8807396"/>
              <a:gd name="connsiteY1" fmla="*/ 250286 h 2064439"/>
              <a:gd name="connsiteX2" fmla="*/ 1775241 w 8807396"/>
              <a:gd name="connsiteY2" fmla="*/ 1176678 h 2064439"/>
              <a:gd name="connsiteX3" fmla="*/ 2653835 w 8807396"/>
              <a:gd name="connsiteY3" fmla="*/ 2021856 h 2064439"/>
              <a:gd name="connsiteX4" fmla="*/ 3530381 w 8807396"/>
              <a:gd name="connsiteY4" fmla="*/ 1133499 h 2064439"/>
              <a:gd name="connsiteX5" fmla="*/ 4417382 w 8807396"/>
              <a:gd name="connsiteY5" fmla="*/ 249830 h 2064439"/>
              <a:gd name="connsiteX6" fmla="*/ 5298221 w 8807396"/>
              <a:gd name="connsiteY6" fmla="*/ 1151279 h 2064439"/>
              <a:gd name="connsiteX7" fmla="*/ 6186331 w 8807396"/>
              <a:gd name="connsiteY7" fmla="*/ 2023143 h 2064439"/>
              <a:gd name="connsiteX8" fmla="*/ 7905875 w 8807396"/>
              <a:gd name="connsiteY8" fmla="*/ 10283 h 2064439"/>
              <a:gd name="connsiteX9" fmla="*/ 8807396 w 8807396"/>
              <a:gd name="connsiteY9" fmla="*/ 1220897 h 2064439"/>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310"/>
              <a:gd name="connsiteX1" fmla="*/ 904724 w 8807396"/>
              <a:gd name="connsiteY1" fmla="*/ 250286 h 2023310"/>
              <a:gd name="connsiteX2" fmla="*/ 1775241 w 8807396"/>
              <a:gd name="connsiteY2" fmla="*/ 1176678 h 2023310"/>
              <a:gd name="connsiteX3" fmla="*/ 2653835 w 8807396"/>
              <a:gd name="connsiteY3" fmla="*/ 2021856 h 2023310"/>
              <a:gd name="connsiteX4" fmla="*/ 3530381 w 8807396"/>
              <a:gd name="connsiteY4" fmla="*/ 1133499 h 2023310"/>
              <a:gd name="connsiteX5" fmla="*/ 4417382 w 8807396"/>
              <a:gd name="connsiteY5" fmla="*/ 249830 h 2023310"/>
              <a:gd name="connsiteX6" fmla="*/ 5298221 w 8807396"/>
              <a:gd name="connsiteY6" fmla="*/ 1151279 h 2023310"/>
              <a:gd name="connsiteX7" fmla="*/ 6186331 w 8807396"/>
              <a:gd name="connsiteY7" fmla="*/ 2023143 h 2023310"/>
              <a:gd name="connsiteX8" fmla="*/ 7905875 w 8807396"/>
              <a:gd name="connsiteY8" fmla="*/ 10283 h 2023310"/>
              <a:gd name="connsiteX9" fmla="*/ 8807396 w 8807396"/>
              <a:gd name="connsiteY9" fmla="*/ 1220897 h 2023310"/>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271"/>
              <a:gd name="connsiteX1" fmla="*/ 904724 w 8807396"/>
              <a:gd name="connsiteY1" fmla="*/ 250286 h 2023271"/>
              <a:gd name="connsiteX2" fmla="*/ 1775241 w 8807396"/>
              <a:gd name="connsiteY2" fmla="*/ 1176678 h 2023271"/>
              <a:gd name="connsiteX3" fmla="*/ 2653835 w 8807396"/>
              <a:gd name="connsiteY3" fmla="*/ 2021856 h 2023271"/>
              <a:gd name="connsiteX4" fmla="*/ 3530381 w 8807396"/>
              <a:gd name="connsiteY4" fmla="*/ 1133499 h 2023271"/>
              <a:gd name="connsiteX5" fmla="*/ 4417382 w 8807396"/>
              <a:gd name="connsiteY5" fmla="*/ 249830 h 2023271"/>
              <a:gd name="connsiteX6" fmla="*/ 5298221 w 8807396"/>
              <a:gd name="connsiteY6" fmla="*/ 1151279 h 2023271"/>
              <a:gd name="connsiteX7" fmla="*/ 6186331 w 8807396"/>
              <a:gd name="connsiteY7" fmla="*/ 2023143 h 2023271"/>
              <a:gd name="connsiteX8" fmla="*/ 7905875 w 8807396"/>
              <a:gd name="connsiteY8" fmla="*/ 10283 h 2023271"/>
              <a:gd name="connsiteX9" fmla="*/ 8807396 w 8807396"/>
              <a:gd name="connsiteY9" fmla="*/ 1220897 h 2023271"/>
              <a:gd name="connsiteX0" fmla="*/ 0 w 8807396"/>
              <a:gd name="connsiteY0" fmla="*/ 1154141 h 2023712"/>
              <a:gd name="connsiteX1" fmla="*/ 904724 w 8807396"/>
              <a:gd name="connsiteY1" fmla="*/ 250286 h 2023712"/>
              <a:gd name="connsiteX2" fmla="*/ 1775241 w 8807396"/>
              <a:gd name="connsiteY2" fmla="*/ 1176678 h 2023712"/>
              <a:gd name="connsiteX3" fmla="*/ 2653835 w 8807396"/>
              <a:gd name="connsiteY3" fmla="*/ 2021856 h 2023712"/>
              <a:gd name="connsiteX4" fmla="*/ 3530381 w 8807396"/>
              <a:gd name="connsiteY4" fmla="*/ 1133499 h 2023712"/>
              <a:gd name="connsiteX5" fmla="*/ 4417382 w 8807396"/>
              <a:gd name="connsiteY5" fmla="*/ 249830 h 2023712"/>
              <a:gd name="connsiteX6" fmla="*/ 5298221 w 8807396"/>
              <a:gd name="connsiteY6" fmla="*/ 1151279 h 2023712"/>
              <a:gd name="connsiteX7" fmla="*/ 6186331 w 8807396"/>
              <a:gd name="connsiteY7" fmla="*/ 2023143 h 2023712"/>
              <a:gd name="connsiteX8" fmla="*/ 7905875 w 8807396"/>
              <a:gd name="connsiteY8" fmla="*/ 10283 h 2023712"/>
              <a:gd name="connsiteX9" fmla="*/ 8807396 w 8807396"/>
              <a:gd name="connsiteY9" fmla="*/ 1220897 h 2023712"/>
              <a:gd name="connsiteX0" fmla="*/ 0 w 8807396"/>
              <a:gd name="connsiteY0" fmla="*/ 1154141 h 2023238"/>
              <a:gd name="connsiteX1" fmla="*/ 904724 w 8807396"/>
              <a:gd name="connsiteY1" fmla="*/ 250286 h 2023238"/>
              <a:gd name="connsiteX2" fmla="*/ 1775241 w 8807396"/>
              <a:gd name="connsiteY2" fmla="*/ 1176678 h 2023238"/>
              <a:gd name="connsiteX3" fmla="*/ 2653835 w 8807396"/>
              <a:gd name="connsiteY3" fmla="*/ 2021856 h 2023238"/>
              <a:gd name="connsiteX4" fmla="*/ 3530381 w 8807396"/>
              <a:gd name="connsiteY4" fmla="*/ 1133499 h 2023238"/>
              <a:gd name="connsiteX5" fmla="*/ 4417382 w 8807396"/>
              <a:gd name="connsiteY5" fmla="*/ 249830 h 2023238"/>
              <a:gd name="connsiteX6" fmla="*/ 5298221 w 8807396"/>
              <a:gd name="connsiteY6" fmla="*/ 1151279 h 2023238"/>
              <a:gd name="connsiteX7" fmla="*/ 6186331 w 8807396"/>
              <a:gd name="connsiteY7" fmla="*/ 2023143 h 2023238"/>
              <a:gd name="connsiteX8" fmla="*/ 7905875 w 8807396"/>
              <a:gd name="connsiteY8" fmla="*/ 10283 h 2023238"/>
              <a:gd name="connsiteX9" fmla="*/ 8807396 w 8807396"/>
              <a:gd name="connsiteY9" fmla="*/ 1220897 h 2023238"/>
              <a:gd name="connsiteX0" fmla="*/ 0 w 8807396"/>
              <a:gd name="connsiteY0" fmla="*/ 1154141 h 2023143"/>
              <a:gd name="connsiteX1" fmla="*/ 904724 w 8807396"/>
              <a:gd name="connsiteY1" fmla="*/ 250286 h 2023143"/>
              <a:gd name="connsiteX2" fmla="*/ 1775241 w 8807396"/>
              <a:gd name="connsiteY2" fmla="*/ 1176678 h 2023143"/>
              <a:gd name="connsiteX3" fmla="*/ 2653835 w 8807396"/>
              <a:gd name="connsiteY3" fmla="*/ 2021856 h 2023143"/>
              <a:gd name="connsiteX4" fmla="*/ 3530381 w 8807396"/>
              <a:gd name="connsiteY4" fmla="*/ 1133499 h 2023143"/>
              <a:gd name="connsiteX5" fmla="*/ 4417382 w 8807396"/>
              <a:gd name="connsiteY5" fmla="*/ 249830 h 2023143"/>
              <a:gd name="connsiteX6" fmla="*/ 5298221 w 8807396"/>
              <a:gd name="connsiteY6" fmla="*/ 1151279 h 2023143"/>
              <a:gd name="connsiteX7" fmla="*/ 6186331 w 8807396"/>
              <a:gd name="connsiteY7" fmla="*/ 2023143 h 2023143"/>
              <a:gd name="connsiteX8" fmla="*/ 7905875 w 8807396"/>
              <a:gd name="connsiteY8" fmla="*/ 10283 h 2023143"/>
              <a:gd name="connsiteX9" fmla="*/ 8807396 w 8807396"/>
              <a:gd name="connsiteY9" fmla="*/ 1220897 h 2023143"/>
              <a:gd name="connsiteX0" fmla="*/ 0 w 8807396"/>
              <a:gd name="connsiteY0" fmla="*/ 1154141 h 2023143"/>
              <a:gd name="connsiteX1" fmla="*/ 904724 w 8807396"/>
              <a:gd name="connsiteY1" fmla="*/ 250286 h 2023143"/>
              <a:gd name="connsiteX2" fmla="*/ 1775241 w 8807396"/>
              <a:gd name="connsiteY2" fmla="*/ 1176678 h 2023143"/>
              <a:gd name="connsiteX3" fmla="*/ 2653835 w 8807396"/>
              <a:gd name="connsiteY3" fmla="*/ 2021856 h 2023143"/>
              <a:gd name="connsiteX4" fmla="*/ 3530381 w 8807396"/>
              <a:gd name="connsiteY4" fmla="*/ 1133499 h 2023143"/>
              <a:gd name="connsiteX5" fmla="*/ 4417382 w 8807396"/>
              <a:gd name="connsiteY5" fmla="*/ 249830 h 2023143"/>
              <a:gd name="connsiteX6" fmla="*/ 5298221 w 8807396"/>
              <a:gd name="connsiteY6" fmla="*/ 1151279 h 2023143"/>
              <a:gd name="connsiteX7" fmla="*/ 6186331 w 8807396"/>
              <a:gd name="connsiteY7" fmla="*/ 2023143 h 2023143"/>
              <a:gd name="connsiteX8" fmla="*/ 7154961 w 8807396"/>
              <a:gd name="connsiteY8" fmla="*/ 1019198 h 2023143"/>
              <a:gd name="connsiteX9" fmla="*/ 7905875 w 8807396"/>
              <a:gd name="connsiteY9" fmla="*/ 10283 h 2023143"/>
              <a:gd name="connsiteX10" fmla="*/ 8807396 w 8807396"/>
              <a:gd name="connsiteY10" fmla="*/ 1220897 h 2023143"/>
              <a:gd name="connsiteX0" fmla="*/ 0 w 8807396"/>
              <a:gd name="connsiteY0" fmla="*/ 1144040 h 2013042"/>
              <a:gd name="connsiteX1" fmla="*/ 904724 w 8807396"/>
              <a:gd name="connsiteY1" fmla="*/ 240185 h 2013042"/>
              <a:gd name="connsiteX2" fmla="*/ 1775241 w 8807396"/>
              <a:gd name="connsiteY2" fmla="*/ 1166577 h 2013042"/>
              <a:gd name="connsiteX3" fmla="*/ 2653835 w 8807396"/>
              <a:gd name="connsiteY3" fmla="*/ 2011755 h 2013042"/>
              <a:gd name="connsiteX4" fmla="*/ 3530381 w 8807396"/>
              <a:gd name="connsiteY4" fmla="*/ 1123398 h 2013042"/>
              <a:gd name="connsiteX5" fmla="*/ 4417382 w 8807396"/>
              <a:gd name="connsiteY5" fmla="*/ 239729 h 2013042"/>
              <a:gd name="connsiteX6" fmla="*/ 5298221 w 8807396"/>
              <a:gd name="connsiteY6" fmla="*/ 1141178 h 2013042"/>
              <a:gd name="connsiteX7" fmla="*/ 6186331 w 8807396"/>
              <a:gd name="connsiteY7" fmla="*/ 2013042 h 2013042"/>
              <a:gd name="connsiteX8" fmla="*/ 7203221 w 8807396"/>
              <a:gd name="connsiteY8" fmla="*/ 1308817 h 2013042"/>
              <a:gd name="connsiteX9" fmla="*/ 7905875 w 8807396"/>
              <a:gd name="connsiteY9" fmla="*/ 182 h 2013042"/>
              <a:gd name="connsiteX10" fmla="*/ 8807396 w 8807396"/>
              <a:gd name="connsiteY10" fmla="*/ 1210796 h 2013042"/>
              <a:gd name="connsiteX0" fmla="*/ 0 w 8807396"/>
              <a:gd name="connsiteY0" fmla="*/ 1144021 h 2013023"/>
              <a:gd name="connsiteX1" fmla="*/ 904724 w 8807396"/>
              <a:gd name="connsiteY1" fmla="*/ 240166 h 2013023"/>
              <a:gd name="connsiteX2" fmla="*/ 1775241 w 8807396"/>
              <a:gd name="connsiteY2" fmla="*/ 1166558 h 2013023"/>
              <a:gd name="connsiteX3" fmla="*/ 2653835 w 8807396"/>
              <a:gd name="connsiteY3" fmla="*/ 2011736 h 2013023"/>
              <a:gd name="connsiteX4" fmla="*/ 3530381 w 8807396"/>
              <a:gd name="connsiteY4" fmla="*/ 1123379 h 2013023"/>
              <a:gd name="connsiteX5" fmla="*/ 4417382 w 8807396"/>
              <a:gd name="connsiteY5" fmla="*/ 239710 h 2013023"/>
              <a:gd name="connsiteX6" fmla="*/ 5298221 w 8807396"/>
              <a:gd name="connsiteY6" fmla="*/ 1141159 h 2013023"/>
              <a:gd name="connsiteX7" fmla="*/ 6186331 w 8807396"/>
              <a:gd name="connsiteY7" fmla="*/ 2013023 h 2013023"/>
              <a:gd name="connsiteX8" fmla="*/ 7094001 w 8807396"/>
              <a:gd name="connsiteY8" fmla="*/ 1130998 h 2013023"/>
              <a:gd name="connsiteX9" fmla="*/ 7905875 w 8807396"/>
              <a:gd name="connsiteY9" fmla="*/ 163 h 2013023"/>
              <a:gd name="connsiteX10" fmla="*/ 8807396 w 8807396"/>
              <a:gd name="connsiteY10" fmla="*/ 1210777 h 2013023"/>
              <a:gd name="connsiteX0" fmla="*/ 0 w 8807396"/>
              <a:gd name="connsiteY0" fmla="*/ 1144000 h 2013002"/>
              <a:gd name="connsiteX1" fmla="*/ 904724 w 8807396"/>
              <a:gd name="connsiteY1" fmla="*/ 240145 h 2013002"/>
              <a:gd name="connsiteX2" fmla="*/ 1775241 w 8807396"/>
              <a:gd name="connsiteY2" fmla="*/ 1166537 h 2013002"/>
              <a:gd name="connsiteX3" fmla="*/ 2653835 w 8807396"/>
              <a:gd name="connsiteY3" fmla="*/ 2011715 h 2013002"/>
              <a:gd name="connsiteX4" fmla="*/ 3530381 w 8807396"/>
              <a:gd name="connsiteY4" fmla="*/ 1123358 h 2013002"/>
              <a:gd name="connsiteX5" fmla="*/ 4417382 w 8807396"/>
              <a:gd name="connsiteY5" fmla="*/ 239689 h 2013002"/>
              <a:gd name="connsiteX6" fmla="*/ 5298221 w 8807396"/>
              <a:gd name="connsiteY6" fmla="*/ 1141138 h 2013002"/>
              <a:gd name="connsiteX7" fmla="*/ 6186331 w 8807396"/>
              <a:gd name="connsiteY7" fmla="*/ 2013002 h 2013002"/>
              <a:gd name="connsiteX8" fmla="*/ 7071141 w 8807396"/>
              <a:gd name="connsiteY8" fmla="*/ 1136057 h 2013002"/>
              <a:gd name="connsiteX9" fmla="*/ 7905875 w 8807396"/>
              <a:gd name="connsiteY9" fmla="*/ 142 h 2013002"/>
              <a:gd name="connsiteX10" fmla="*/ 8807396 w 8807396"/>
              <a:gd name="connsiteY10" fmla="*/ 1210756 h 2013002"/>
              <a:gd name="connsiteX0" fmla="*/ 0 w 8807396"/>
              <a:gd name="connsiteY0" fmla="*/ 1144020 h 2013022"/>
              <a:gd name="connsiteX1" fmla="*/ 904724 w 8807396"/>
              <a:gd name="connsiteY1" fmla="*/ 240165 h 2013022"/>
              <a:gd name="connsiteX2" fmla="*/ 1775241 w 8807396"/>
              <a:gd name="connsiteY2" fmla="*/ 1166557 h 2013022"/>
              <a:gd name="connsiteX3" fmla="*/ 2653835 w 8807396"/>
              <a:gd name="connsiteY3" fmla="*/ 2011735 h 2013022"/>
              <a:gd name="connsiteX4" fmla="*/ 3530381 w 8807396"/>
              <a:gd name="connsiteY4" fmla="*/ 1123378 h 2013022"/>
              <a:gd name="connsiteX5" fmla="*/ 4417382 w 8807396"/>
              <a:gd name="connsiteY5" fmla="*/ 239709 h 2013022"/>
              <a:gd name="connsiteX6" fmla="*/ 5298221 w 8807396"/>
              <a:gd name="connsiteY6" fmla="*/ 1141158 h 2013022"/>
              <a:gd name="connsiteX7" fmla="*/ 6186331 w 8807396"/>
              <a:gd name="connsiteY7" fmla="*/ 2013022 h 2013022"/>
              <a:gd name="connsiteX8" fmla="*/ 5354101 w 8807396"/>
              <a:gd name="connsiteY8" fmla="*/ 1130997 h 2013022"/>
              <a:gd name="connsiteX9" fmla="*/ 7905875 w 8807396"/>
              <a:gd name="connsiteY9" fmla="*/ 162 h 2013022"/>
              <a:gd name="connsiteX10" fmla="*/ 8807396 w 8807396"/>
              <a:gd name="connsiteY10" fmla="*/ 1210776 h 2013022"/>
              <a:gd name="connsiteX0" fmla="*/ 0 w 8807396"/>
              <a:gd name="connsiteY0" fmla="*/ 1143870 h 2012872"/>
              <a:gd name="connsiteX1" fmla="*/ 904724 w 8807396"/>
              <a:gd name="connsiteY1" fmla="*/ 240015 h 2012872"/>
              <a:gd name="connsiteX2" fmla="*/ 1775241 w 8807396"/>
              <a:gd name="connsiteY2" fmla="*/ 1166407 h 2012872"/>
              <a:gd name="connsiteX3" fmla="*/ 2653835 w 8807396"/>
              <a:gd name="connsiteY3" fmla="*/ 2011585 h 2012872"/>
              <a:gd name="connsiteX4" fmla="*/ 3530381 w 8807396"/>
              <a:gd name="connsiteY4" fmla="*/ 1123228 h 2012872"/>
              <a:gd name="connsiteX5" fmla="*/ 4417382 w 8807396"/>
              <a:gd name="connsiteY5" fmla="*/ 239559 h 2012872"/>
              <a:gd name="connsiteX6" fmla="*/ 5298221 w 8807396"/>
              <a:gd name="connsiteY6" fmla="*/ 1141008 h 2012872"/>
              <a:gd name="connsiteX7" fmla="*/ 6186331 w 8807396"/>
              <a:gd name="connsiteY7" fmla="*/ 2012872 h 2012872"/>
              <a:gd name="connsiteX8" fmla="*/ 7073681 w 8807396"/>
              <a:gd name="connsiteY8" fmla="*/ 1189267 h 2012872"/>
              <a:gd name="connsiteX9" fmla="*/ 7905875 w 8807396"/>
              <a:gd name="connsiteY9" fmla="*/ 12 h 2012872"/>
              <a:gd name="connsiteX10" fmla="*/ 8807396 w 8807396"/>
              <a:gd name="connsiteY10" fmla="*/ 1210626 h 2012872"/>
              <a:gd name="connsiteX0" fmla="*/ 0 w 8807396"/>
              <a:gd name="connsiteY0" fmla="*/ 1143895 h 2012897"/>
              <a:gd name="connsiteX1" fmla="*/ 904724 w 8807396"/>
              <a:gd name="connsiteY1" fmla="*/ 240040 h 2012897"/>
              <a:gd name="connsiteX2" fmla="*/ 1775241 w 8807396"/>
              <a:gd name="connsiteY2" fmla="*/ 1166432 h 2012897"/>
              <a:gd name="connsiteX3" fmla="*/ 2653835 w 8807396"/>
              <a:gd name="connsiteY3" fmla="*/ 2011610 h 2012897"/>
              <a:gd name="connsiteX4" fmla="*/ 3530381 w 8807396"/>
              <a:gd name="connsiteY4" fmla="*/ 1123253 h 2012897"/>
              <a:gd name="connsiteX5" fmla="*/ 4417382 w 8807396"/>
              <a:gd name="connsiteY5" fmla="*/ 239584 h 2012897"/>
              <a:gd name="connsiteX6" fmla="*/ 5298221 w 8807396"/>
              <a:gd name="connsiteY6" fmla="*/ 1141033 h 2012897"/>
              <a:gd name="connsiteX7" fmla="*/ 6186331 w 8807396"/>
              <a:gd name="connsiteY7" fmla="*/ 2012897 h 2012897"/>
              <a:gd name="connsiteX8" fmla="*/ 7068601 w 8807396"/>
              <a:gd name="connsiteY8" fmla="*/ 1171512 h 2012897"/>
              <a:gd name="connsiteX9" fmla="*/ 7905875 w 8807396"/>
              <a:gd name="connsiteY9" fmla="*/ 37 h 2012897"/>
              <a:gd name="connsiteX10" fmla="*/ 8807396 w 8807396"/>
              <a:gd name="connsiteY10" fmla="*/ 1210651 h 2012897"/>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1143891 h 2012893"/>
              <a:gd name="connsiteX1" fmla="*/ 904724 w 8807396"/>
              <a:gd name="connsiteY1" fmla="*/ 240036 h 2012893"/>
              <a:gd name="connsiteX2" fmla="*/ 1775241 w 8807396"/>
              <a:gd name="connsiteY2" fmla="*/ 1166428 h 2012893"/>
              <a:gd name="connsiteX3" fmla="*/ 2653835 w 8807396"/>
              <a:gd name="connsiteY3" fmla="*/ 2011606 h 2012893"/>
              <a:gd name="connsiteX4" fmla="*/ 3530381 w 8807396"/>
              <a:gd name="connsiteY4" fmla="*/ 1123249 h 2012893"/>
              <a:gd name="connsiteX5" fmla="*/ 4417382 w 8807396"/>
              <a:gd name="connsiteY5" fmla="*/ 239580 h 2012893"/>
              <a:gd name="connsiteX6" fmla="*/ 5298221 w 8807396"/>
              <a:gd name="connsiteY6" fmla="*/ 1141029 h 2012893"/>
              <a:gd name="connsiteX7" fmla="*/ 6186331 w 8807396"/>
              <a:gd name="connsiteY7" fmla="*/ 2012893 h 2012893"/>
              <a:gd name="connsiteX8" fmla="*/ 7076221 w 8807396"/>
              <a:gd name="connsiteY8" fmla="*/ 1174048 h 2012893"/>
              <a:gd name="connsiteX9" fmla="*/ 7905875 w 8807396"/>
              <a:gd name="connsiteY9" fmla="*/ 33 h 2012893"/>
              <a:gd name="connsiteX10" fmla="*/ 8807396 w 8807396"/>
              <a:gd name="connsiteY10" fmla="*/ 1210647 h 2012893"/>
              <a:gd name="connsiteX0" fmla="*/ 0 w 8807396"/>
              <a:gd name="connsiteY0" fmla="*/ 907684 h 1776686"/>
              <a:gd name="connsiteX1" fmla="*/ 904724 w 8807396"/>
              <a:gd name="connsiteY1" fmla="*/ 3829 h 1776686"/>
              <a:gd name="connsiteX2" fmla="*/ 1775241 w 8807396"/>
              <a:gd name="connsiteY2" fmla="*/ 930221 h 1776686"/>
              <a:gd name="connsiteX3" fmla="*/ 2653835 w 8807396"/>
              <a:gd name="connsiteY3" fmla="*/ 1775399 h 1776686"/>
              <a:gd name="connsiteX4" fmla="*/ 3530381 w 8807396"/>
              <a:gd name="connsiteY4" fmla="*/ 887042 h 1776686"/>
              <a:gd name="connsiteX5" fmla="*/ 4417382 w 8807396"/>
              <a:gd name="connsiteY5" fmla="*/ 3373 h 1776686"/>
              <a:gd name="connsiteX6" fmla="*/ 5298221 w 8807396"/>
              <a:gd name="connsiteY6" fmla="*/ 904822 h 1776686"/>
              <a:gd name="connsiteX7" fmla="*/ 6186331 w 8807396"/>
              <a:gd name="connsiteY7" fmla="*/ 1776686 h 1776686"/>
              <a:gd name="connsiteX8" fmla="*/ 7076221 w 8807396"/>
              <a:gd name="connsiteY8" fmla="*/ 937841 h 1776686"/>
              <a:gd name="connsiteX9" fmla="*/ 7982075 w 8807396"/>
              <a:gd name="connsiteY9" fmla="*/ 46 h 1776686"/>
              <a:gd name="connsiteX10" fmla="*/ 8807396 w 8807396"/>
              <a:gd name="connsiteY10" fmla="*/ 974440 h 1776686"/>
              <a:gd name="connsiteX0" fmla="*/ 0 w 8807396"/>
              <a:gd name="connsiteY0" fmla="*/ 905144 h 1774146"/>
              <a:gd name="connsiteX1" fmla="*/ 904724 w 8807396"/>
              <a:gd name="connsiteY1" fmla="*/ 1289 h 1774146"/>
              <a:gd name="connsiteX2" fmla="*/ 1775241 w 8807396"/>
              <a:gd name="connsiteY2" fmla="*/ 927681 h 1774146"/>
              <a:gd name="connsiteX3" fmla="*/ 2653835 w 8807396"/>
              <a:gd name="connsiteY3" fmla="*/ 1772859 h 1774146"/>
              <a:gd name="connsiteX4" fmla="*/ 3530381 w 8807396"/>
              <a:gd name="connsiteY4" fmla="*/ 884502 h 1774146"/>
              <a:gd name="connsiteX5" fmla="*/ 4417382 w 8807396"/>
              <a:gd name="connsiteY5" fmla="*/ 833 h 1774146"/>
              <a:gd name="connsiteX6" fmla="*/ 5298221 w 8807396"/>
              <a:gd name="connsiteY6" fmla="*/ 902282 h 1774146"/>
              <a:gd name="connsiteX7" fmla="*/ 6186331 w 8807396"/>
              <a:gd name="connsiteY7" fmla="*/ 1774146 h 1774146"/>
              <a:gd name="connsiteX8" fmla="*/ 7076221 w 8807396"/>
              <a:gd name="connsiteY8" fmla="*/ 935301 h 1774146"/>
              <a:gd name="connsiteX9" fmla="*/ 7966835 w 8807396"/>
              <a:gd name="connsiteY9" fmla="*/ 46 h 1774146"/>
              <a:gd name="connsiteX10" fmla="*/ 8807396 w 8807396"/>
              <a:gd name="connsiteY10" fmla="*/ 971900 h 1774146"/>
              <a:gd name="connsiteX0" fmla="*/ 0 w 8807396"/>
              <a:gd name="connsiteY0" fmla="*/ 905241 h 1774243"/>
              <a:gd name="connsiteX1" fmla="*/ 904724 w 8807396"/>
              <a:gd name="connsiteY1" fmla="*/ 1386 h 1774243"/>
              <a:gd name="connsiteX2" fmla="*/ 1775241 w 8807396"/>
              <a:gd name="connsiteY2" fmla="*/ 927778 h 1774243"/>
              <a:gd name="connsiteX3" fmla="*/ 2653835 w 8807396"/>
              <a:gd name="connsiteY3" fmla="*/ 1772956 h 1774243"/>
              <a:gd name="connsiteX4" fmla="*/ 3530381 w 8807396"/>
              <a:gd name="connsiteY4" fmla="*/ 884599 h 1774243"/>
              <a:gd name="connsiteX5" fmla="*/ 4417382 w 8807396"/>
              <a:gd name="connsiteY5" fmla="*/ 930 h 1774243"/>
              <a:gd name="connsiteX6" fmla="*/ 5298221 w 8807396"/>
              <a:gd name="connsiteY6" fmla="*/ 902379 h 1774243"/>
              <a:gd name="connsiteX7" fmla="*/ 6186331 w 8807396"/>
              <a:gd name="connsiteY7" fmla="*/ 1774243 h 1774243"/>
              <a:gd name="connsiteX8" fmla="*/ 7076221 w 8807396"/>
              <a:gd name="connsiteY8" fmla="*/ 935398 h 1774243"/>
              <a:gd name="connsiteX9" fmla="*/ 7966835 w 8807396"/>
              <a:gd name="connsiteY9" fmla="*/ 143 h 1774243"/>
              <a:gd name="connsiteX10" fmla="*/ 8807396 w 8807396"/>
              <a:gd name="connsiteY10" fmla="*/ 971997 h 1774243"/>
              <a:gd name="connsiteX0" fmla="*/ 0 w 8807396"/>
              <a:gd name="connsiteY0" fmla="*/ 905230 h 1774232"/>
              <a:gd name="connsiteX1" fmla="*/ 904724 w 8807396"/>
              <a:gd name="connsiteY1" fmla="*/ 1375 h 1774232"/>
              <a:gd name="connsiteX2" fmla="*/ 1775241 w 8807396"/>
              <a:gd name="connsiteY2" fmla="*/ 927767 h 1774232"/>
              <a:gd name="connsiteX3" fmla="*/ 2653835 w 8807396"/>
              <a:gd name="connsiteY3" fmla="*/ 1772945 h 1774232"/>
              <a:gd name="connsiteX4" fmla="*/ 3530381 w 8807396"/>
              <a:gd name="connsiteY4" fmla="*/ 884588 h 1774232"/>
              <a:gd name="connsiteX5" fmla="*/ 4417382 w 8807396"/>
              <a:gd name="connsiteY5" fmla="*/ 919 h 1774232"/>
              <a:gd name="connsiteX6" fmla="*/ 5298221 w 8807396"/>
              <a:gd name="connsiteY6" fmla="*/ 902368 h 1774232"/>
              <a:gd name="connsiteX7" fmla="*/ 6186331 w 8807396"/>
              <a:gd name="connsiteY7" fmla="*/ 1774232 h 1774232"/>
              <a:gd name="connsiteX8" fmla="*/ 7076221 w 8807396"/>
              <a:gd name="connsiteY8" fmla="*/ 935387 h 1774232"/>
              <a:gd name="connsiteX9" fmla="*/ 7966835 w 8807396"/>
              <a:gd name="connsiteY9" fmla="*/ 132 h 1774232"/>
              <a:gd name="connsiteX10" fmla="*/ 8807396 w 8807396"/>
              <a:gd name="connsiteY10" fmla="*/ 971986 h 1774232"/>
              <a:gd name="connsiteX0" fmla="*/ 0 w 8807396"/>
              <a:gd name="connsiteY0" fmla="*/ 905113 h 1774115"/>
              <a:gd name="connsiteX1" fmla="*/ 904724 w 8807396"/>
              <a:gd name="connsiteY1" fmla="*/ 1258 h 1774115"/>
              <a:gd name="connsiteX2" fmla="*/ 1775241 w 8807396"/>
              <a:gd name="connsiteY2" fmla="*/ 927650 h 1774115"/>
              <a:gd name="connsiteX3" fmla="*/ 2653835 w 8807396"/>
              <a:gd name="connsiteY3" fmla="*/ 1772828 h 1774115"/>
              <a:gd name="connsiteX4" fmla="*/ 3530381 w 8807396"/>
              <a:gd name="connsiteY4" fmla="*/ 884471 h 1774115"/>
              <a:gd name="connsiteX5" fmla="*/ 4417382 w 8807396"/>
              <a:gd name="connsiteY5" fmla="*/ 802 h 1774115"/>
              <a:gd name="connsiteX6" fmla="*/ 5298221 w 8807396"/>
              <a:gd name="connsiteY6" fmla="*/ 902251 h 1774115"/>
              <a:gd name="connsiteX7" fmla="*/ 6186331 w 8807396"/>
              <a:gd name="connsiteY7" fmla="*/ 1774115 h 1774115"/>
              <a:gd name="connsiteX8" fmla="*/ 7076221 w 8807396"/>
              <a:gd name="connsiteY8" fmla="*/ 935270 h 1774115"/>
              <a:gd name="connsiteX9" fmla="*/ 7966835 w 8807396"/>
              <a:gd name="connsiteY9" fmla="*/ 15 h 1774115"/>
              <a:gd name="connsiteX10" fmla="*/ 8807396 w 8807396"/>
              <a:gd name="connsiteY10" fmla="*/ 971869 h 1774115"/>
              <a:gd name="connsiteX0" fmla="*/ 0 w 8807396"/>
              <a:gd name="connsiteY0" fmla="*/ 905113 h 1774115"/>
              <a:gd name="connsiteX1" fmla="*/ 904724 w 8807396"/>
              <a:gd name="connsiteY1" fmla="*/ 1258 h 1774115"/>
              <a:gd name="connsiteX2" fmla="*/ 1775241 w 8807396"/>
              <a:gd name="connsiteY2" fmla="*/ 927650 h 1774115"/>
              <a:gd name="connsiteX3" fmla="*/ 2653835 w 8807396"/>
              <a:gd name="connsiteY3" fmla="*/ 1772828 h 1774115"/>
              <a:gd name="connsiteX4" fmla="*/ 3530381 w 8807396"/>
              <a:gd name="connsiteY4" fmla="*/ 884471 h 1774115"/>
              <a:gd name="connsiteX5" fmla="*/ 4417382 w 8807396"/>
              <a:gd name="connsiteY5" fmla="*/ 802 h 1774115"/>
              <a:gd name="connsiteX6" fmla="*/ 5298221 w 8807396"/>
              <a:gd name="connsiteY6" fmla="*/ 902251 h 1774115"/>
              <a:gd name="connsiteX7" fmla="*/ 6186331 w 8807396"/>
              <a:gd name="connsiteY7" fmla="*/ 1774115 h 1774115"/>
              <a:gd name="connsiteX8" fmla="*/ 7076221 w 8807396"/>
              <a:gd name="connsiteY8" fmla="*/ 935270 h 1774115"/>
              <a:gd name="connsiteX9" fmla="*/ 7966835 w 8807396"/>
              <a:gd name="connsiteY9" fmla="*/ 15 h 1774115"/>
              <a:gd name="connsiteX10" fmla="*/ 8807396 w 8807396"/>
              <a:gd name="connsiteY10" fmla="*/ 971869 h 1774115"/>
              <a:gd name="connsiteX0" fmla="*/ 0 w 8807396"/>
              <a:gd name="connsiteY0" fmla="*/ 905098 h 1774100"/>
              <a:gd name="connsiteX1" fmla="*/ 904724 w 8807396"/>
              <a:gd name="connsiteY1" fmla="*/ 1243 h 1774100"/>
              <a:gd name="connsiteX2" fmla="*/ 1775241 w 8807396"/>
              <a:gd name="connsiteY2" fmla="*/ 927635 h 1774100"/>
              <a:gd name="connsiteX3" fmla="*/ 2653835 w 8807396"/>
              <a:gd name="connsiteY3" fmla="*/ 1772813 h 1774100"/>
              <a:gd name="connsiteX4" fmla="*/ 3530381 w 8807396"/>
              <a:gd name="connsiteY4" fmla="*/ 884456 h 1774100"/>
              <a:gd name="connsiteX5" fmla="*/ 4417382 w 8807396"/>
              <a:gd name="connsiteY5" fmla="*/ 787 h 1774100"/>
              <a:gd name="connsiteX6" fmla="*/ 5298221 w 8807396"/>
              <a:gd name="connsiteY6" fmla="*/ 902236 h 1774100"/>
              <a:gd name="connsiteX7" fmla="*/ 6186331 w 8807396"/>
              <a:gd name="connsiteY7" fmla="*/ 1774100 h 1774100"/>
              <a:gd name="connsiteX8" fmla="*/ 7076221 w 8807396"/>
              <a:gd name="connsiteY8" fmla="*/ 935255 h 1774100"/>
              <a:gd name="connsiteX9" fmla="*/ 7966835 w 8807396"/>
              <a:gd name="connsiteY9" fmla="*/ 0 h 1774100"/>
              <a:gd name="connsiteX10" fmla="*/ 8807396 w 8807396"/>
              <a:gd name="connsiteY10" fmla="*/ 971854 h 1774100"/>
              <a:gd name="connsiteX0" fmla="*/ 0 w 8835336"/>
              <a:gd name="connsiteY0" fmla="*/ 905098 h 1774100"/>
              <a:gd name="connsiteX1" fmla="*/ 904724 w 8835336"/>
              <a:gd name="connsiteY1" fmla="*/ 1243 h 1774100"/>
              <a:gd name="connsiteX2" fmla="*/ 1775241 w 8835336"/>
              <a:gd name="connsiteY2" fmla="*/ 927635 h 1774100"/>
              <a:gd name="connsiteX3" fmla="*/ 2653835 w 8835336"/>
              <a:gd name="connsiteY3" fmla="*/ 1772813 h 1774100"/>
              <a:gd name="connsiteX4" fmla="*/ 3530381 w 8835336"/>
              <a:gd name="connsiteY4" fmla="*/ 884456 h 1774100"/>
              <a:gd name="connsiteX5" fmla="*/ 4417382 w 8835336"/>
              <a:gd name="connsiteY5" fmla="*/ 787 h 1774100"/>
              <a:gd name="connsiteX6" fmla="*/ 5298221 w 8835336"/>
              <a:gd name="connsiteY6" fmla="*/ 902236 h 1774100"/>
              <a:gd name="connsiteX7" fmla="*/ 6186331 w 8835336"/>
              <a:gd name="connsiteY7" fmla="*/ 1774100 h 1774100"/>
              <a:gd name="connsiteX8" fmla="*/ 7076221 w 8835336"/>
              <a:gd name="connsiteY8" fmla="*/ 935255 h 1774100"/>
              <a:gd name="connsiteX9" fmla="*/ 7966835 w 8835336"/>
              <a:gd name="connsiteY9" fmla="*/ 0 h 1774100"/>
              <a:gd name="connsiteX10" fmla="*/ 8835336 w 8835336"/>
              <a:gd name="connsiteY10" fmla="*/ 918514 h 1774100"/>
              <a:gd name="connsiteX0" fmla="*/ 0 w 8835336"/>
              <a:gd name="connsiteY0" fmla="*/ 905098 h 1774100"/>
              <a:gd name="connsiteX1" fmla="*/ 904724 w 8835336"/>
              <a:gd name="connsiteY1" fmla="*/ 1243 h 1774100"/>
              <a:gd name="connsiteX2" fmla="*/ 1775241 w 8835336"/>
              <a:gd name="connsiteY2" fmla="*/ 927635 h 1774100"/>
              <a:gd name="connsiteX3" fmla="*/ 2653835 w 8835336"/>
              <a:gd name="connsiteY3" fmla="*/ 1772813 h 1774100"/>
              <a:gd name="connsiteX4" fmla="*/ 3530381 w 8835336"/>
              <a:gd name="connsiteY4" fmla="*/ 884456 h 1774100"/>
              <a:gd name="connsiteX5" fmla="*/ 4417382 w 8835336"/>
              <a:gd name="connsiteY5" fmla="*/ 787 h 1774100"/>
              <a:gd name="connsiteX6" fmla="*/ 5298221 w 8835336"/>
              <a:gd name="connsiteY6" fmla="*/ 902236 h 1774100"/>
              <a:gd name="connsiteX7" fmla="*/ 6186331 w 8835336"/>
              <a:gd name="connsiteY7" fmla="*/ 1774100 h 1774100"/>
              <a:gd name="connsiteX8" fmla="*/ 7076221 w 8835336"/>
              <a:gd name="connsiteY8" fmla="*/ 935255 h 1774100"/>
              <a:gd name="connsiteX9" fmla="*/ 7966835 w 8835336"/>
              <a:gd name="connsiteY9" fmla="*/ 0 h 1774100"/>
              <a:gd name="connsiteX10" fmla="*/ 8835336 w 8835336"/>
              <a:gd name="connsiteY10" fmla="*/ 918514 h 1774100"/>
              <a:gd name="connsiteX0" fmla="*/ 0 w 8835341"/>
              <a:gd name="connsiteY0" fmla="*/ 905098 h 1774100"/>
              <a:gd name="connsiteX1" fmla="*/ 904724 w 8835341"/>
              <a:gd name="connsiteY1" fmla="*/ 1243 h 1774100"/>
              <a:gd name="connsiteX2" fmla="*/ 1775241 w 8835341"/>
              <a:gd name="connsiteY2" fmla="*/ 927635 h 1774100"/>
              <a:gd name="connsiteX3" fmla="*/ 2653835 w 8835341"/>
              <a:gd name="connsiteY3" fmla="*/ 1772813 h 1774100"/>
              <a:gd name="connsiteX4" fmla="*/ 3530381 w 8835341"/>
              <a:gd name="connsiteY4" fmla="*/ 884456 h 1774100"/>
              <a:gd name="connsiteX5" fmla="*/ 4417382 w 8835341"/>
              <a:gd name="connsiteY5" fmla="*/ 787 h 1774100"/>
              <a:gd name="connsiteX6" fmla="*/ 5298221 w 8835341"/>
              <a:gd name="connsiteY6" fmla="*/ 902236 h 1774100"/>
              <a:gd name="connsiteX7" fmla="*/ 6186331 w 8835341"/>
              <a:gd name="connsiteY7" fmla="*/ 1774100 h 1774100"/>
              <a:gd name="connsiteX8" fmla="*/ 7076221 w 8835341"/>
              <a:gd name="connsiteY8" fmla="*/ 935255 h 1774100"/>
              <a:gd name="connsiteX9" fmla="*/ 7966835 w 8835341"/>
              <a:gd name="connsiteY9" fmla="*/ 0 h 1774100"/>
              <a:gd name="connsiteX10" fmla="*/ 8835336 w 8835341"/>
              <a:gd name="connsiteY10" fmla="*/ 918514 h 1774100"/>
              <a:gd name="connsiteX0" fmla="*/ 0 w 8842960"/>
              <a:gd name="connsiteY0" fmla="*/ 905098 h 1774100"/>
              <a:gd name="connsiteX1" fmla="*/ 904724 w 8842960"/>
              <a:gd name="connsiteY1" fmla="*/ 1243 h 1774100"/>
              <a:gd name="connsiteX2" fmla="*/ 1775241 w 8842960"/>
              <a:gd name="connsiteY2" fmla="*/ 927635 h 1774100"/>
              <a:gd name="connsiteX3" fmla="*/ 2653835 w 8842960"/>
              <a:gd name="connsiteY3" fmla="*/ 1772813 h 1774100"/>
              <a:gd name="connsiteX4" fmla="*/ 3530381 w 8842960"/>
              <a:gd name="connsiteY4" fmla="*/ 884456 h 1774100"/>
              <a:gd name="connsiteX5" fmla="*/ 4417382 w 8842960"/>
              <a:gd name="connsiteY5" fmla="*/ 787 h 1774100"/>
              <a:gd name="connsiteX6" fmla="*/ 5298221 w 8842960"/>
              <a:gd name="connsiteY6" fmla="*/ 902236 h 1774100"/>
              <a:gd name="connsiteX7" fmla="*/ 6186331 w 8842960"/>
              <a:gd name="connsiteY7" fmla="*/ 1774100 h 1774100"/>
              <a:gd name="connsiteX8" fmla="*/ 7076221 w 8842960"/>
              <a:gd name="connsiteY8" fmla="*/ 935255 h 1774100"/>
              <a:gd name="connsiteX9" fmla="*/ 7966835 w 8842960"/>
              <a:gd name="connsiteY9" fmla="*/ 0 h 1774100"/>
              <a:gd name="connsiteX10" fmla="*/ 8842956 w 8842960"/>
              <a:gd name="connsiteY10" fmla="*/ 913434 h 1774100"/>
              <a:gd name="connsiteX0" fmla="*/ 0 w 8842960"/>
              <a:gd name="connsiteY0" fmla="*/ 905098 h 1774100"/>
              <a:gd name="connsiteX1" fmla="*/ 904724 w 8842960"/>
              <a:gd name="connsiteY1" fmla="*/ 1243 h 1774100"/>
              <a:gd name="connsiteX2" fmla="*/ 1775241 w 8842960"/>
              <a:gd name="connsiteY2" fmla="*/ 927635 h 1774100"/>
              <a:gd name="connsiteX3" fmla="*/ 2653835 w 8842960"/>
              <a:gd name="connsiteY3" fmla="*/ 1772813 h 1774100"/>
              <a:gd name="connsiteX4" fmla="*/ 3530381 w 8842960"/>
              <a:gd name="connsiteY4" fmla="*/ 884456 h 1774100"/>
              <a:gd name="connsiteX5" fmla="*/ 4417382 w 8842960"/>
              <a:gd name="connsiteY5" fmla="*/ 787 h 1774100"/>
              <a:gd name="connsiteX6" fmla="*/ 5298221 w 8842960"/>
              <a:gd name="connsiteY6" fmla="*/ 902236 h 1774100"/>
              <a:gd name="connsiteX7" fmla="*/ 6186331 w 8842960"/>
              <a:gd name="connsiteY7" fmla="*/ 1774100 h 1774100"/>
              <a:gd name="connsiteX8" fmla="*/ 7076221 w 8842960"/>
              <a:gd name="connsiteY8" fmla="*/ 935255 h 1774100"/>
              <a:gd name="connsiteX9" fmla="*/ 7966835 w 8842960"/>
              <a:gd name="connsiteY9" fmla="*/ 0 h 1774100"/>
              <a:gd name="connsiteX10" fmla="*/ 8842956 w 8842960"/>
              <a:gd name="connsiteY10" fmla="*/ 928674 h 1774100"/>
              <a:gd name="connsiteX0" fmla="*/ 0 w 8197433"/>
              <a:gd name="connsiteY0" fmla="*/ 905098 h 1774100"/>
              <a:gd name="connsiteX1" fmla="*/ 904724 w 8197433"/>
              <a:gd name="connsiteY1" fmla="*/ 1243 h 1774100"/>
              <a:gd name="connsiteX2" fmla="*/ 1775241 w 8197433"/>
              <a:gd name="connsiteY2" fmla="*/ 927635 h 1774100"/>
              <a:gd name="connsiteX3" fmla="*/ 2653835 w 8197433"/>
              <a:gd name="connsiteY3" fmla="*/ 1772813 h 1774100"/>
              <a:gd name="connsiteX4" fmla="*/ 3530381 w 8197433"/>
              <a:gd name="connsiteY4" fmla="*/ 884456 h 1774100"/>
              <a:gd name="connsiteX5" fmla="*/ 4417382 w 8197433"/>
              <a:gd name="connsiteY5" fmla="*/ 787 h 1774100"/>
              <a:gd name="connsiteX6" fmla="*/ 5298221 w 8197433"/>
              <a:gd name="connsiteY6" fmla="*/ 902236 h 1774100"/>
              <a:gd name="connsiteX7" fmla="*/ 6186331 w 8197433"/>
              <a:gd name="connsiteY7" fmla="*/ 1774100 h 1774100"/>
              <a:gd name="connsiteX8" fmla="*/ 7076221 w 8197433"/>
              <a:gd name="connsiteY8" fmla="*/ 935255 h 1774100"/>
              <a:gd name="connsiteX9" fmla="*/ 7966835 w 8197433"/>
              <a:gd name="connsiteY9" fmla="*/ 0 h 1774100"/>
              <a:gd name="connsiteX10" fmla="*/ 7148776 w 8197433"/>
              <a:gd name="connsiteY10" fmla="*/ 926134 h 1774100"/>
              <a:gd name="connsiteX0" fmla="*/ 0 w 8840420"/>
              <a:gd name="connsiteY0" fmla="*/ 905098 h 1774100"/>
              <a:gd name="connsiteX1" fmla="*/ 904724 w 8840420"/>
              <a:gd name="connsiteY1" fmla="*/ 1243 h 1774100"/>
              <a:gd name="connsiteX2" fmla="*/ 1775241 w 8840420"/>
              <a:gd name="connsiteY2" fmla="*/ 927635 h 1774100"/>
              <a:gd name="connsiteX3" fmla="*/ 2653835 w 8840420"/>
              <a:gd name="connsiteY3" fmla="*/ 1772813 h 1774100"/>
              <a:gd name="connsiteX4" fmla="*/ 3530381 w 8840420"/>
              <a:gd name="connsiteY4" fmla="*/ 884456 h 1774100"/>
              <a:gd name="connsiteX5" fmla="*/ 4417382 w 8840420"/>
              <a:gd name="connsiteY5" fmla="*/ 787 h 1774100"/>
              <a:gd name="connsiteX6" fmla="*/ 5298221 w 8840420"/>
              <a:gd name="connsiteY6" fmla="*/ 902236 h 1774100"/>
              <a:gd name="connsiteX7" fmla="*/ 6186331 w 8840420"/>
              <a:gd name="connsiteY7" fmla="*/ 1774100 h 1774100"/>
              <a:gd name="connsiteX8" fmla="*/ 7076221 w 8840420"/>
              <a:gd name="connsiteY8" fmla="*/ 935255 h 1774100"/>
              <a:gd name="connsiteX9" fmla="*/ 7966835 w 8840420"/>
              <a:gd name="connsiteY9" fmla="*/ 0 h 1774100"/>
              <a:gd name="connsiteX10" fmla="*/ 8840416 w 8840420"/>
              <a:gd name="connsiteY10" fmla="*/ 921054 h 1774100"/>
              <a:gd name="connsiteX0" fmla="*/ 0 w 8840418"/>
              <a:gd name="connsiteY0" fmla="*/ 905098 h 1774100"/>
              <a:gd name="connsiteX1" fmla="*/ 904724 w 8840418"/>
              <a:gd name="connsiteY1" fmla="*/ 1243 h 1774100"/>
              <a:gd name="connsiteX2" fmla="*/ 1775241 w 8840418"/>
              <a:gd name="connsiteY2" fmla="*/ 927635 h 1774100"/>
              <a:gd name="connsiteX3" fmla="*/ 2653835 w 8840418"/>
              <a:gd name="connsiteY3" fmla="*/ 1772813 h 1774100"/>
              <a:gd name="connsiteX4" fmla="*/ 3530381 w 8840418"/>
              <a:gd name="connsiteY4" fmla="*/ 884456 h 1774100"/>
              <a:gd name="connsiteX5" fmla="*/ 4417382 w 8840418"/>
              <a:gd name="connsiteY5" fmla="*/ 787 h 1774100"/>
              <a:gd name="connsiteX6" fmla="*/ 5298221 w 8840418"/>
              <a:gd name="connsiteY6" fmla="*/ 902236 h 1774100"/>
              <a:gd name="connsiteX7" fmla="*/ 6186331 w 8840418"/>
              <a:gd name="connsiteY7" fmla="*/ 1774100 h 1774100"/>
              <a:gd name="connsiteX8" fmla="*/ 7076221 w 8840418"/>
              <a:gd name="connsiteY8" fmla="*/ 935255 h 1774100"/>
              <a:gd name="connsiteX9" fmla="*/ 7966835 w 8840418"/>
              <a:gd name="connsiteY9" fmla="*/ 0 h 1774100"/>
              <a:gd name="connsiteX10" fmla="*/ 8840416 w 8840418"/>
              <a:gd name="connsiteY10" fmla="*/ 921054 h 1774100"/>
              <a:gd name="connsiteX0" fmla="*/ 0 w 8840418"/>
              <a:gd name="connsiteY0" fmla="*/ 905098 h 1774100"/>
              <a:gd name="connsiteX1" fmla="*/ 904724 w 8840418"/>
              <a:gd name="connsiteY1" fmla="*/ 1243 h 1774100"/>
              <a:gd name="connsiteX2" fmla="*/ 1775241 w 8840418"/>
              <a:gd name="connsiteY2" fmla="*/ 927635 h 1774100"/>
              <a:gd name="connsiteX3" fmla="*/ 2653835 w 8840418"/>
              <a:gd name="connsiteY3" fmla="*/ 1772813 h 1774100"/>
              <a:gd name="connsiteX4" fmla="*/ 3530381 w 8840418"/>
              <a:gd name="connsiteY4" fmla="*/ 884456 h 1774100"/>
              <a:gd name="connsiteX5" fmla="*/ 4417382 w 8840418"/>
              <a:gd name="connsiteY5" fmla="*/ 787 h 1774100"/>
              <a:gd name="connsiteX6" fmla="*/ 5298221 w 8840418"/>
              <a:gd name="connsiteY6" fmla="*/ 902236 h 1774100"/>
              <a:gd name="connsiteX7" fmla="*/ 6186331 w 8840418"/>
              <a:gd name="connsiteY7" fmla="*/ 1774100 h 1774100"/>
              <a:gd name="connsiteX8" fmla="*/ 7076221 w 8840418"/>
              <a:gd name="connsiteY8" fmla="*/ 935255 h 1774100"/>
              <a:gd name="connsiteX9" fmla="*/ 7966835 w 8840418"/>
              <a:gd name="connsiteY9" fmla="*/ 0 h 1774100"/>
              <a:gd name="connsiteX10" fmla="*/ 8840416 w 8840418"/>
              <a:gd name="connsiteY10" fmla="*/ 921054 h 1774100"/>
              <a:gd name="connsiteX0" fmla="*/ 0 w 8840418"/>
              <a:gd name="connsiteY0" fmla="*/ 905098 h 1774100"/>
              <a:gd name="connsiteX1" fmla="*/ 904724 w 8840418"/>
              <a:gd name="connsiteY1" fmla="*/ 1243 h 1774100"/>
              <a:gd name="connsiteX2" fmla="*/ 1775241 w 8840418"/>
              <a:gd name="connsiteY2" fmla="*/ 927635 h 1774100"/>
              <a:gd name="connsiteX3" fmla="*/ 2653835 w 8840418"/>
              <a:gd name="connsiteY3" fmla="*/ 1772813 h 1774100"/>
              <a:gd name="connsiteX4" fmla="*/ 3530381 w 8840418"/>
              <a:gd name="connsiteY4" fmla="*/ 884456 h 1774100"/>
              <a:gd name="connsiteX5" fmla="*/ 4417382 w 8840418"/>
              <a:gd name="connsiteY5" fmla="*/ 787 h 1774100"/>
              <a:gd name="connsiteX6" fmla="*/ 5298221 w 8840418"/>
              <a:gd name="connsiteY6" fmla="*/ 902236 h 1774100"/>
              <a:gd name="connsiteX7" fmla="*/ 6186331 w 8840418"/>
              <a:gd name="connsiteY7" fmla="*/ 1774100 h 1774100"/>
              <a:gd name="connsiteX8" fmla="*/ 7076221 w 8840418"/>
              <a:gd name="connsiteY8" fmla="*/ 935255 h 1774100"/>
              <a:gd name="connsiteX9" fmla="*/ 7966835 w 8840418"/>
              <a:gd name="connsiteY9" fmla="*/ 0 h 1774100"/>
              <a:gd name="connsiteX10" fmla="*/ 8840416 w 8840418"/>
              <a:gd name="connsiteY10" fmla="*/ 921054 h 1774100"/>
              <a:gd name="connsiteX0" fmla="*/ 0 w 8840481"/>
              <a:gd name="connsiteY0" fmla="*/ 905098 h 1774100"/>
              <a:gd name="connsiteX1" fmla="*/ 904724 w 8840481"/>
              <a:gd name="connsiteY1" fmla="*/ 1243 h 1774100"/>
              <a:gd name="connsiteX2" fmla="*/ 1775241 w 8840481"/>
              <a:gd name="connsiteY2" fmla="*/ 927635 h 1774100"/>
              <a:gd name="connsiteX3" fmla="*/ 2653835 w 8840481"/>
              <a:gd name="connsiteY3" fmla="*/ 1772813 h 1774100"/>
              <a:gd name="connsiteX4" fmla="*/ 3530381 w 8840481"/>
              <a:gd name="connsiteY4" fmla="*/ 884456 h 1774100"/>
              <a:gd name="connsiteX5" fmla="*/ 4417382 w 8840481"/>
              <a:gd name="connsiteY5" fmla="*/ 787 h 1774100"/>
              <a:gd name="connsiteX6" fmla="*/ 5298221 w 8840481"/>
              <a:gd name="connsiteY6" fmla="*/ 902236 h 1774100"/>
              <a:gd name="connsiteX7" fmla="*/ 6186331 w 8840481"/>
              <a:gd name="connsiteY7" fmla="*/ 1774100 h 1774100"/>
              <a:gd name="connsiteX8" fmla="*/ 7076221 w 8840481"/>
              <a:gd name="connsiteY8" fmla="*/ 935255 h 1774100"/>
              <a:gd name="connsiteX9" fmla="*/ 7966835 w 8840481"/>
              <a:gd name="connsiteY9" fmla="*/ 0 h 1774100"/>
              <a:gd name="connsiteX10" fmla="*/ 8840416 w 8840481"/>
              <a:gd name="connsiteY10" fmla="*/ 921054 h 1774100"/>
              <a:gd name="connsiteX0" fmla="*/ 0 w 8840416"/>
              <a:gd name="connsiteY0" fmla="*/ 905098 h 1774100"/>
              <a:gd name="connsiteX1" fmla="*/ 904724 w 8840416"/>
              <a:gd name="connsiteY1" fmla="*/ 1243 h 1774100"/>
              <a:gd name="connsiteX2" fmla="*/ 1775241 w 8840416"/>
              <a:gd name="connsiteY2" fmla="*/ 927635 h 1774100"/>
              <a:gd name="connsiteX3" fmla="*/ 2653835 w 8840416"/>
              <a:gd name="connsiteY3" fmla="*/ 1772813 h 1774100"/>
              <a:gd name="connsiteX4" fmla="*/ 3530381 w 8840416"/>
              <a:gd name="connsiteY4" fmla="*/ 884456 h 1774100"/>
              <a:gd name="connsiteX5" fmla="*/ 4417382 w 8840416"/>
              <a:gd name="connsiteY5" fmla="*/ 787 h 1774100"/>
              <a:gd name="connsiteX6" fmla="*/ 5298221 w 8840416"/>
              <a:gd name="connsiteY6" fmla="*/ 902236 h 1774100"/>
              <a:gd name="connsiteX7" fmla="*/ 6186331 w 8840416"/>
              <a:gd name="connsiteY7" fmla="*/ 1774100 h 1774100"/>
              <a:gd name="connsiteX8" fmla="*/ 7076221 w 8840416"/>
              <a:gd name="connsiteY8" fmla="*/ 935255 h 1774100"/>
              <a:gd name="connsiteX9" fmla="*/ 7966835 w 8840416"/>
              <a:gd name="connsiteY9" fmla="*/ 0 h 1774100"/>
              <a:gd name="connsiteX10" fmla="*/ 8840416 w 8840416"/>
              <a:gd name="connsiteY10" fmla="*/ 921054 h 1774100"/>
              <a:gd name="connsiteX0" fmla="*/ 0 w 8840416"/>
              <a:gd name="connsiteY0" fmla="*/ 905098 h 1774100"/>
              <a:gd name="connsiteX1" fmla="*/ 904724 w 8840416"/>
              <a:gd name="connsiteY1" fmla="*/ 1243 h 1774100"/>
              <a:gd name="connsiteX2" fmla="*/ 1775241 w 8840416"/>
              <a:gd name="connsiteY2" fmla="*/ 927635 h 1774100"/>
              <a:gd name="connsiteX3" fmla="*/ 2653835 w 8840416"/>
              <a:gd name="connsiteY3" fmla="*/ 1772813 h 1774100"/>
              <a:gd name="connsiteX4" fmla="*/ 3530381 w 8840416"/>
              <a:gd name="connsiteY4" fmla="*/ 884456 h 1774100"/>
              <a:gd name="connsiteX5" fmla="*/ 4417382 w 8840416"/>
              <a:gd name="connsiteY5" fmla="*/ 787 h 1774100"/>
              <a:gd name="connsiteX6" fmla="*/ 5298221 w 8840416"/>
              <a:gd name="connsiteY6" fmla="*/ 902236 h 1774100"/>
              <a:gd name="connsiteX7" fmla="*/ 6186331 w 8840416"/>
              <a:gd name="connsiteY7" fmla="*/ 1774100 h 1774100"/>
              <a:gd name="connsiteX8" fmla="*/ 7076221 w 8840416"/>
              <a:gd name="connsiteY8" fmla="*/ 935255 h 1774100"/>
              <a:gd name="connsiteX9" fmla="*/ 7966835 w 8840416"/>
              <a:gd name="connsiteY9" fmla="*/ 0 h 1774100"/>
              <a:gd name="connsiteX10" fmla="*/ 8840416 w 8840416"/>
              <a:gd name="connsiteY10" fmla="*/ 921054 h 1774100"/>
              <a:gd name="connsiteX0" fmla="*/ 0 w 8840416"/>
              <a:gd name="connsiteY0" fmla="*/ 905098 h 1774100"/>
              <a:gd name="connsiteX1" fmla="*/ 904724 w 8840416"/>
              <a:gd name="connsiteY1" fmla="*/ 1243 h 1774100"/>
              <a:gd name="connsiteX2" fmla="*/ 1775241 w 8840416"/>
              <a:gd name="connsiteY2" fmla="*/ 927635 h 1774100"/>
              <a:gd name="connsiteX3" fmla="*/ 2653835 w 8840416"/>
              <a:gd name="connsiteY3" fmla="*/ 1772813 h 1774100"/>
              <a:gd name="connsiteX4" fmla="*/ 3530381 w 8840416"/>
              <a:gd name="connsiteY4" fmla="*/ 884456 h 1774100"/>
              <a:gd name="connsiteX5" fmla="*/ 4417382 w 8840416"/>
              <a:gd name="connsiteY5" fmla="*/ 787 h 1774100"/>
              <a:gd name="connsiteX6" fmla="*/ 5298221 w 8840416"/>
              <a:gd name="connsiteY6" fmla="*/ 902236 h 1774100"/>
              <a:gd name="connsiteX7" fmla="*/ 6186331 w 8840416"/>
              <a:gd name="connsiteY7" fmla="*/ 1774100 h 1774100"/>
              <a:gd name="connsiteX8" fmla="*/ 7076221 w 8840416"/>
              <a:gd name="connsiteY8" fmla="*/ 935255 h 1774100"/>
              <a:gd name="connsiteX9" fmla="*/ 7966835 w 8840416"/>
              <a:gd name="connsiteY9" fmla="*/ 0 h 1774100"/>
              <a:gd name="connsiteX10" fmla="*/ 8840416 w 8840416"/>
              <a:gd name="connsiteY10" fmla="*/ 921054 h 1774100"/>
              <a:gd name="connsiteX0" fmla="*/ 0 w 8840416"/>
              <a:gd name="connsiteY0" fmla="*/ 905098 h 1774100"/>
              <a:gd name="connsiteX1" fmla="*/ 904724 w 8840416"/>
              <a:gd name="connsiteY1" fmla="*/ 1243 h 1774100"/>
              <a:gd name="connsiteX2" fmla="*/ 1775241 w 8840416"/>
              <a:gd name="connsiteY2" fmla="*/ 927635 h 1774100"/>
              <a:gd name="connsiteX3" fmla="*/ 2653835 w 8840416"/>
              <a:gd name="connsiteY3" fmla="*/ 1772813 h 1774100"/>
              <a:gd name="connsiteX4" fmla="*/ 3530381 w 8840416"/>
              <a:gd name="connsiteY4" fmla="*/ 884456 h 1774100"/>
              <a:gd name="connsiteX5" fmla="*/ 4417382 w 8840416"/>
              <a:gd name="connsiteY5" fmla="*/ 787 h 1774100"/>
              <a:gd name="connsiteX6" fmla="*/ 5298221 w 8840416"/>
              <a:gd name="connsiteY6" fmla="*/ 902236 h 1774100"/>
              <a:gd name="connsiteX7" fmla="*/ 6186331 w 8840416"/>
              <a:gd name="connsiteY7" fmla="*/ 1774100 h 1774100"/>
              <a:gd name="connsiteX8" fmla="*/ 7076221 w 8840416"/>
              <a:gd name="connsiteY8" fmla="*/ 935255 h 1774100"/>
              <a:gd name="connsiteX9" fmla="*/ 7966835 w 8840416"/>
              <a:gd name="connsiteY9" fmla="*/ 0 h 1774100"/>
              <a:gd name="connsiteX10" fmla="*/ 8840416 w 8840416"/>
              <a:gd name="connsiteY10" fmla="*/ 921054 h 1774100"/>
              <a:gd name="connsiteX0" fmla="*/ 0 w 8840416"/>
              <a:gd name="connsiteY0" fmla="*/ 905098 h 1774100"/>
              <a:gd name="connsiteX1" fmla="*/ 904724 w 8840416"/>
              <a:gd name="connsiteY1" fmla="*/ 1243 h 1774100"/>
              <a:gd name="connsiteX2" fmla="*/ 1775241 w 8840416"/>
              <a:gd name="connsiteY2" fmla="*/ 927635 h 1774100"/>
              <a:gd name="connsiteX3" fmla="*/ 2653835 w 8840416"/>
              <a:gd name="connsiteY3" fmla="*/ 1772813 h 1774100"/>
              <a:gd name="connsiteX4" fmla="*/ 3530381 w 8840416"/>
              <a:gd name="connsiteY4" fmla="*/ 884456 h 1774100"/>
              <a:gd name="connsiteX5" fmla="*/ 4417382 w 8840416"/>
              <a:gd name="connsiteY5" fmla="*/ 787 h 1774100"/>
              <a:gd name="connsiteX6" fmla="*/ 5298221 w 8840416"/>
              <a:gd name="connsiteY6" fmla="*/ 902236 h 1774100"/>
              <a:gd name="connsiteX7" fmla="*/ 6186331 w 8840416"/>
              <a:gd name="connsiteY7" fmla="*/ 1774100 h 1774100"/>
              <a:gd name="connsiteX8" fmla="*/ 7076221 w 8840416"/>
              <a:gd name="connsiteY8" fmla="*/ 935255 h 1774100"/>
              <a:gd name="connsiteX9" fmla="*/ 7966835 w 8840416"/>
              <a:gd name="connsiteY9" fmla="*/ 0 h 1774100"/>
              <a:gd name="connsiteX10" fmla="*/ 8840416 w 8840416"/>
              <a:gd name="connsiteY10" fmla="*/ 921054 h 177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0416" h="1774100">
                <a:moveTo>
                  <a:pt x="0" y="905098"/>
                </a:moveTo>
                <a:cubicBezTo>
                  <a:pt x="2370" y="395175"/>
                  <a:pt x="402305" y="557"/>
                  <a:pt x="904724" y="1243"/>
                </a:cubicBezTo>
                <a:cubicBezTo>
                  <a:pt x="1196787" y="15582"/>
                  <a:pt x="1778786" y="234017"/>
                  <a:pt x="1775241" y="927635"/>
                </a:cubicBezTo>
                <a:cubicBezTo>
                  <a:pt x="1789476" y="1296133"/>
                  <a:pt x="2085631" y="1782931"/>
                  <a:pt x="2653835" y="1772813"/>
                </a:cubicBezTo>
                <a:cubicBezTo>
                  <a:pt x="2970912" y="1771543"/>
                  <a:pt x="3485800" y="1558254"/>
                  <a:pt x="3530381" y="884456"/>
                </a:cubicBezTo>
                <a:cubicBezTo>
                  <a:pt x="3536862" y="375758"/>
                  <a:pt x="3949324" y="3643"/>
                  <a:pt x="4417382" y="787"/>
                </a:cubicBezTo>
                <a:cubicBezTo>
                  <a:pt x="4738269" y="-1753"/>
                  <a:pt x="5277716" y="230341"/>
                  <a:pt x="5298221" y="902236"/>
                </a:cubicBezTo>
                <a:cubicBezTo>
                  <a:pt x="5328886" y="1454752"/>
                  <a:pt x="5726322" y="1755986"/>
                  <a:pt x="6186331" y="1774100"/>
                </a:cubicBezTo>
                <a:cubicBezTo>
                  <a:pt x="6559288" y="1764786"/>
                  <a:pt x="7000450" y="1532352"/>
                  <a:pt x="7076221" y="935255"/>
                </a:cubicBezTo>
                <a:cubicBezTo>
                  <a:pt x="7091032" y="198458"/>
                  <a:pt x="7660526" y="4060"/>
                  <a:pt x="7966835" y="0"/>
                </a:cubicBezTo>
                <a:cubicBezTo>
                  <a:pt x="8727804" y="61980"/>
                  <a:pt x="8838449" y="699788"/>
                  <a:pt x="8840416" y="921054"/>
                </a:cubicBezTo>
              </a:path>
            </a:pathLst>
          </a:custGeom>
          <a:noFill/>
          <a:ln w="66675" cap="flat">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C64F07AE-2E36-430A-A6EF-97421973C7C3}"/>
              </a:ext>
            </a:extLst>
          </p:cNvPr>
          <p:cNvSpPr/>
          <p:nvPr/>
        </p:nvSpPr>
        <p:spPr>
          <a:xfrm>
            <a:off x="981600" y="1100040"/>
            <a:ext cx="182880" cy="182880"/>
          </a:xfrm>
          <a:prstGeom prst="ellipse">
            <a:avLst/>
          </a:prstGeom>
          <a:solidFill>
            <a:schemeClr val="accent2"/>
          </a:solidFill>
          <a:ln w="50800">
            <a:noFill/>
          </a:ln>
          <a:effectLst>
            <a:glow rad="63500">
              <a:schemeClr val="tx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8" name="Oval 47">
            <a:extLst>
              <a:ext uri="{FF2B5EF4-FFF2-40B4-BE49-F238E27FC236}">
                <a16:creationId xmlns:a16="http://schemas.microsoft.com/office/drawing/2014/main" xmlns="" id="{872CAA06-0F28-493D-A869-333B957D98AD}"/>
              </a:ext>
            </a:extLst>
          </p:cNvPr>
          <p:cNvSpPr/>
          <p:nvPr/>
        </p:nvSpPr>
        <p:spPr>
          <a:xfrm>
            <a:off x="8062312" y="1100040"/>
            <a:ext cx="182880" cy="182880"/>
          </a:xfrm>
          <a:prstGeom prst="ellipse">
            <a:avLst/>
          </a:prstGeom>
          <a:solidFill>
            <a:schemeClr val="accent2"/>
          </a:solidFill>
          <a:ln w="50800">
            <a:noFill/>
          </a:ln>
          <a:effectLst>
            <a:glow rad="63500">
              <a:schemeClr val="tx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9" name="Oval 48">
            <a:extLst>
              <a:ext uri="{FF2B5EF4-FFF2-40B4-BE49-F238E27FC236}">
                <a16:creationId xmlns:a16="http://schemas.microsoft.com/office/drawing/2014/main" xmlns="" id="{D391145D-44C0-4809-AF0A-D9F81D2E7DAA}"/>
              </a:ext>
            </a:extLst>
          </p:cNvPr>
          <p:cNvSpPr/>
          <p:nvPr/>
        </p:nvSpPr>
        <p:spPr>
          <a:xfrm>
            <a:off x="6297110" y="2866313"/>
            <a:ext cx="182880" cy="182880"/>
          </a:xfrm>
          <a:prstGeom prst="ellipse">
            <a:avLst/>
          </a:prstGeom>
          <a:solidFill>
            <a:schemeClr val="accent2"/>
          </a:solidFill>
          <a:ln w="50800">
            <a:noFill/>
          </a:ln>
          <a:effectLst>
            <a:glow rad="63500">
              <a:schemeClr val="tx2">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4" name="Oval 53">
            <a:extLst>
              <a:ext uri="{FF2B5EF4-FFF2-40B4-BE49-F238E27FC236}">
                <a16:creationId xmlns:a16="http://schemas.microsoft.com/office/drawing/2014/main" xmlns="" id="{97DD7B46-F746-4FB6-AD7C-81E014D1B68C}"/>
              </a:ext>
            </a:extLst>
          </p:cNvPr>
          <p:cNvSpPr/>
          <p:nvPr/>
        </p:nvSpPr>
        <p:spPr>
          <a:xfrm>
            <a:off x="4521238" y="1100040"/>
            <a:ext cx="182880" cy="182880"/>
          </a:xfrm>
          <a:prstGeom prst="ellipse">
            <a:avLst/>
          </a:prstGeom>
          <a:solidFill>
            <a:schemeClr val="accent2"/>
          </a:solidFill>
          <a:ln w="50800">
            <a:noFill/>
          </a:ln>
          <a:effectLst>
            <a:glow rad="63500">
              <a:schemeClr val="tx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1" name="Oval 60">
            <a:extLst>
              <a:ext uri="{FF2B5EF4-FFF2-40B4-BE49-F238E27FC236}">
                <a16:creationId xmlns:a16="http://schemas.microsoft.com/office/drawing/2014/main" xmlns="" id="{60A11F92-743E-4F0C-86DF-1E94A1592A18}"/>
              </a:ext>
            </a:extLst>
          </p:cNvPr>
          <p:cNvSpPr/>
          <p:nvPr/>
        </p:nvSpPr>
        <p:spPr>
          <a:xfrm>
            <a:off x="2752641" y="2866313"/>
            <a:ext cx="182880" cy="182880"/>
          </a:xfrm>
          <a:prstGeom prst="ellipse">
            <a:avLst/>
          </a:prstGeom>
          <a:solidFill>
            <a:schemeClr val="accent2"/>
          </a:solidFill>
          <a:ln w="50800">
            <a:noFill/>
          </a:ln>
          <a:effectLst>
            <a:glow rad="63500">
              <a:schemeClr val="tx2">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7" name="Title 17">
            <a:extLst>
              <a:ext uri="{FF2B5EF4-FFF2-40B4-BE49-F238E27FC236}">
                <a16:creationId xmlns:a16="http://schemas.microsoft.com/office/drawing/2014/main" xmlns="" id="{65C4EDA8-9784-4A2B-A023-660CE16CB2B2}"/>
              </a:ext>
            </a:extLst>
          </p:cNvPr>
          <p:cNvSpPr txBox="1">
            <a:spLocks/>
          </p:cNvSpPr>
          <p:nvPr/>
        </p:nvSpPr>
        <p:spPr>
          <a:xfrm>
            <a:off x="195293" y="164748"/>
            <a:ext cx="8746253" cy="546798"/>
          </a:xfrm>
          <a:prstGeom prst="rect">
            <a:avLst/>
          </a:prstGeom>
        </p:spPr>
        <p:txBody>
          <a:bodyPr anchor="t">
            <a:noAutofit/>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defTabSz="914333"/>
            <a:r>
              <a:rPr lang="es-419">
                <a:solidFill>
                  <a:srgbClr val="0076CE"/>
                </a:solidFill>
                <a:latin typeface="Arial"/>
              </a:rPr>
              <a:t>Servicios de Dell Technologies </a:t>
            </a:r>
            <a:r>
              <a:rPr lang="es-419" sz="3100">
                <a:solidFill>
                  <a:srgbClr val="0076CE"/>
                </a:solidFill>
                <a:latin typeface="Arial"/>
              </a:rPr>
              <a:t>| </a:t>
            </a:r>
            <a:r>
              <a:rPr lang="es-419" sz="1800">
                <a:solidFill>
                  <a:srgbClr val="0076CE"/>
                </a:solidFill>
                <a:latin typeface="Arial"/>
              </a:rPr>
              <a:t>Serie DP de PowerProtect</a:t>
            </a:r>
          </a:p>
        </p:txBody>
      </p:sp>
      <p:sp>
        <p:nvSpPr>
          <p:cNvPr id="95" name="Rectangle 94">
            <a:extLst>
              <a:ext uri="{FF2B5EF4-FFF2-40B4-BE49-F238E27FC236}">
                <a16:creationId xmlns:a16="http://schemas.microsoft.com/office/drawing/2014/main" xmlns="" id="{9AFD23F1-9FD3-4ACD-B1FC-40125B0B9FBF}"/>
              </a:ext>
            </a:extLst>
          </p:cNvPr>
          <p:cNvSpPr/>
          <p:nvPr/>
        </p:nvSpPr>
        <p:spPr>
          <a:xfrm>
            <a:off x="3935893" y="3163461"/>
            <a:ext cx="1360848" cy="861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anchor="ctr">
            <a:spAutoFit/>
          </a:bodyPr>
          <a:lstStyle/>
          <a:p>
            <a:pPr algn="ctr" defTabSz="514350">
              <a:spcBef>
                <a:spcPts val="0"/>
              </a:spcBef>
              <a:defRPr/>
            </a:pPr>
            <a:r>
              <a:rPr lang="es-419" sz="1400" b="1">
                <a:solidFill>
                  <a:schemeClr val="bg2"/>
                </a:solidFill>
              </a:rPr>
              <a:t>Acelere la adopción con pericia técnica práctica</a:t>
            </a:r>
          </a:p>
        </p:txBody>
      </p:sp>
      <p:sp>
        <p:nvSpPr>
          <p:cNvPr id="96" name="Rectangle 95">
            <a:extLst>
              <a:ext uri="{FF2B5EF4-FFF2-40B4-BE49-F238E27FC236}">
                <a16:creationId xmlns:a16="http://schemas.microsoft.com/office/drawing/2014/main" xmlns="" id="{4FD692E9-F5FF-41BF-9268-CF1139A6E6FC}"/>
              </a:ext>
            </a:extLst>
          </p:cNvPr>
          <p:cNvSpPr/>
          <p:nvPr/>
        </p:nvSpPr>
        <p:spPr>
          <a:xfrm>
            <a:off x="7376010" y="3163461"/>
            <a:ext cx="1565536" cy="861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anchor="ctr">
            <a:spAutoFit/>
          </a:bodyPr>
          <a:lstStyle/>
          <a:p>
            <a:pPr algn="ctr" defTabSz="685749"/>
            <a:r>
              <a:rPr lang="es-419" sz="1400" b="1" dirty="0">
                <a:solidFill>
                  <a:schemeClr val="bg2"/>
                </a:solidFill>
              </a:rPr>
              <a:t>Orientación</a:t>
            </a:r>
            <a:br>
              <a:rPr lang="es-419" sz="1400" b="1" dirty="0">
                <a:solidFill>
                  <a:schemeClr val="bg2"/>
                </a:solidFill>
              </a:rPr>
            </a:br>
            <a:r>
              <a:rPr lang="es-419" sz="1400" b="1" dirty="0">
                <a:solidFill>
                  <a:schemeClr val="bg2"/>
                </a:solidFill>
              </a:rPr>
              <a:t>y experiencia</a:t>
            </a:r>
            <a:br>
              <a:rPr lang="es-419" sz="1400" b="1" dirty="0">
                <a:solidFill>
                  <a:schemeClr val="bg2"/>
                </a:solidFill>
              </a:rPr>
            </a:br>
            <a:r>
              <a:rPr lang="es-419" sz="1400" b="1" dirty="0">
                <a:solidFill>
                  <a:schemeClr val="bg2"/>
                </a:solidFill>
              </a:rPr>
              <a:t>técnica de confianza</a:t>
            </a:r>
          </a:p>
        </p:txBody>
      </p:sp>
      <p:sp>
        <p:nvSpPr>
          <p:cNvPr id="97" name="Rectangle 96">
            <a:extLst>
              <a:ext uri="{FF2B5EF4-FFF2-40B4-BE49-F238E27FC236}">
                <a16:creationId xmlns:a16="http://schemas.microsoft.com/office/drawing/2014/main" xmlns="" id="{2E41C1A0-6D48-4A14-8053-ED715BE54A8A}"/>
              </a:ext>
            </a:extLst>
          </p:cNvPr>
          <p:cNvSpPr/>
          <p:nvPr/>
        </p:nvSpPr>
        <p:spPr>
          <a:xfrm>
            <a:off x="263277" y="3163462"/>
            <a:ext cx="1621155" cy="861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spAutoFit/>
          </a:bodyPr>
          <a:lstStyle/>
          <a:p>
            <a:pPr algn="ctr" defTabSz="685766" fontAlgn="base">
              <a:spcBef>
                <a:spcPts val="0"/>
              </a:spcBef>
              <a:spcAft>
                <a:spcPct val="0"/>
              </a:spcAft>
            </a:pPr>
            <a:r>
              <a:rPr lang="es-419" sz="1400" b="1">
                <a:solidFill>
                  <a:schemeClr val="bg2"/>
                </a:solidFill>
                <a:latin typeface="Arial"/>
              </a:rPr>
              <a:t>Planificación, instalación </a:t>
            </a:r>
            <a:br>
              <a:rPr lang="es-419" sz="1400" b="1">
                <a:solidFill>
                  <a:schemeClr val="bg2"/>
                </a:solidFill>
                <a:latin typeface="Arial"/>
              </a:rPr>
            </a:br>
            <a:r>
              <a:rPr lang="es-419" sz="1400" b="1">
                <a:solidFill>
                  <a:schemeClr val="bg2"/>
                </a:solidFill>
                <a:latin typeface="Arial"/>
              </a:rPr>
              <a:t>y configuración con confianza</a:t>
            </a:r>
          </a:p>
        </p:txBody>
      </p:sp>
      <p:sp>
        <p:nvSpPr>
          <p:cNvPr id="98" name="Rectangle 97">
            <a:extLst>
              <a:ext uri="{FF2B5EF4-FFF2-40B4-BE49-F238E27FC236}">
                <a16:creationId xmlns:a16="http://schemas.microsoft.com/office/drawing/2014/main" xmlns="" id="{86D8E100-874C-47CB-B80E-D88AD03BBED4}"/>
              </a:ext>
            </a:extLst>
          </p:cNvPr>
          <p:cNvSpPr/>
          <p:nvPr/>
        </p:nvSpPr>
        <p:spPr>
          <a:xfrm>
            <a:off x="2057400" y="3149912"/>
            <a:ext cx="1567168" cy="10772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anchor="ctr">
            <a:spAutoFit/>
          </a:bodyPr>
          <a:lstStyle/>
          <a:p>
            <a:pPr algn="ctr" defTabSz="685766">
              <a:spcBef>
                <a:spcPts val="0"/>
              </a:spcBef>
            </a:pPr>
            <a:r>
              <a:rPr lang="es-419" sz="1400" b="1" dirty="0">
                <a:solidFill>
                  <a:schemeClr val="bg2"/>
                </a:solidFill>
              </a:rPr>
              <a:t>Entrega de requisitos de producción específicos </a:t>
            </a:r>
            <a:br>
              <a:rPr lang="es-419" sz="1400" b="1" dirty="0">
                <a:solidFill>
                  <a:schemeClr val="bg2"/>
                </a:solidFill>
              </a:rPr>
            </a:br>
            <a:r>
              <a:rPr lang="es-419" sz="1400" b="1" dirty="0">
                <a:solidFill>
                  <a:schemeClr val="bg2"/>
                </a:solidFill>
              </a:rPr>
              <a:t>del cliente</a:t>
            </a:r>
          </a:p>
        </p:txBody>
      </p:sp>
      <p:sp>
        <p:nvSpPr>
          <p:cNvPr id="99" name="Rectangle 98">
            <a:extLst>
              <a:ext uri="{FF2B5EF4-FFF2-40B4-BE49-F238E27FC236}">
                <a16:creationId xmlns:a16="http://schemas.microsoft.com/office/drawing/2014/main" xmlns="" id="{A278205F-1B02-4398-B00A-2284B6ED7D32}"/>
              </a:ext>
            </a:extLst>
          </p:cNvPr>
          <p:cNvSpPr/>
          <p:nvPr/>
        </p:nvSpPr>
        <p:spPr>
          <a:xfrm>
            <a:off x="5704113" y="3163461"/>
            <a:ext cx="1366870" cy="861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anchor="ctr">
            <a:spAutoFit/>
          </a:bodyPr>
          <a:lstStyle/>
          <a:p>
            <a:pPr algn="ctr" defTabSz="685766">
              <a:spcBef>
                <a:spcPts val="0"/>
              </a:spcBef>
            </a:pPr>
            <a:r>
              <a:rPr lang="es-419" sz="1400" b="1" spc="-20" dirty="0">
                <a:solidFill>
                  <a:schemeClr val="bg2"/>
                </a:solidFill>
              </a:rPr>
              <a:t>Adelántese a</a:t>
            </a:r>
            <a:br>
              <a:rPr lang="es-419" sz="1400" b="1" spc="-20" dirty="0">
                <a:solidFill>
                  <a:schemeClr val="bg2"/>
                </a:solidFill>
              </a:rPr>
            </a:br>
            <a:r>
              <a:rPr lang="es-419" sz="1400" b="1" spc="-20" dirty="0">
                <a:solidFill>
                  <a:schemeClr val="bg2"/>
                </a:solidFill>
              </a:rPr>
              <a:t>los problemas antes de que ocurran</a:t>
            </a:r>
          </a:p>
        </p:txBody>
      </p:sp>
      <p:sp>
        <p:nvSpPr>
          <p:cNvPr id="35" name="Rectangle 34">
            <a:extLst>
              <a:ext uri="{FF2B5EF4-FFF2-40B4-BE49-F238E27FC236}">
                <a16:creationId xmlns:a16="http://schemas.microsoft.com/office/drawing/2014/main" xmlns="" id="{F6F8B712-8BAD-4B31-B851-160C6374274C}"/>
              </a:ext>
            </a:extLst>
          </p:cNvPr>
          <p:cNvSpPr/>
          <p:nvPr/>
        </p:nvSpPr>
        <p:spPr>
          <a:xfrm>
            <a:off x="0" y="4280093"/>
            <a:ext cx="9144000" cy="341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50" b="1">
                <a:solidFill>
                  <a:schemeClr val="tx2"/>
                </a:solidFill>
              </a:rPr>
              <a:t>Con tecnologías impulsadas por los datos para conectar y administrar su experiencia de servicio</a:t>
            </a:r>
          </a:p>
        </p:txBody>
      </p:sp>
      <p:sp>
        <p:nvSpPr>
          <p:cNvPr id="36" name="Oval 35">
            <a:extLst>
              <a:ext uri="{FF2B5EF4-FFF2-40B4-BE49-F238E27FC236}">
                <a16:creationId xmlns:a16="http://schemas.microsoft.com/office/drawing/2014/main" xmlns="" id="{385457E1-0C47-4241-BB49-D65E48DDD692}"/>
              </a:ext>
            </a:extLst>
          </p:cNvPr>
          <p:cNvSpPr/>
          <p:nvPr/>
        </p:nvSpPr>
        <p:spPr>
          <a:xfrm>
            <a:off x="2164034" y="1399869"/>
            <a:ext cx="1368124" cy="137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37" name="Rectangle 36">
            <a:extLst>
              <a:ext uri="{FF2B5EF4-FFF2-40B4-BE49-F238E27FC236}">
                <a16:creationId xmlns:a16="http://schemas.microsoft.com/office/drawing/2014/main" xmlns="" id="{E0B0C2D0-6379-4952-9C60-0F107704A36E}"/>
              </a:ext>
            </a:extLst>
          </p:cNvPr>
          <p:cNvSpPr/>
          <p:nvPr/>
        </p:nvSpPr>
        <p:spPr>
          <a:xfrm>
            <a:off x="2116822" y="1602155"/>
            <a:ext cx="1476052" cy="1072601"/>
          </a:xfrm>
          <a:prstGeom prst="rect">
            <a:avLst/>
          </a:prstGeom>
          <a:noFill/>
          <a:ln w="12700" cmpd="sng">
            <a:noFill/>
          </a:ln>
          <a:effectLst/>
        </p:spPr>
        <p:txBody>
          <a:bodyPr wrap="square" lIns="0" tIns="0" rIns="0" bIns="0" rtlCol="0" anchor="ctr">
            <a:spAutoFit/>
          </a:bodyPr>
          <a:lstStyle/>
          <a:p>
            <a:pPr algn="ctr" defTabSz="685766">
              <a:lnSpc>
                <a:spcPct val="85000"/>
              </a:lnSpc>
              <a:spcBef>
                <a:spcPts val="450"/>
              </a:spcBef>
            </a:pPr>
            <a:r>
              <a:rPr lang="es-419" sz="1400" b="1" spc="-20" dirty="0">
                <a:solidFill>
                  <a:schemeClr val="tx2"/>
                </a:solidFill>
                <a:latin typeface="Arial"/>
              </a:rPr>
              <a:t>Producción</a:t>
            </a:r>
            <a:r>
              <a:rPr lang="es-419" sz="1200" b="1" spc="-20" dirty="0">
                <a:solidFill>
                  <a:schemeClr val="tx2"/>
                </a:solidFill>
                <a:latin typeface="Arial"/>
              </a:rPr>
              <a:t> </a:t>
            </a:r>
            <a:br>
              <a:rPr lang="es-419" sz="1200" b="1" spc="-20" dirty="0">
                <a:solidFill>
                  <a:schemeClr val="tx2"/>
                </a:solidFill>
                <a:latin typeface="Arial"/>
              </a:rPr>
            </a:br>
            <a:r>
              <a:rPr lang="es-419" sz="1200" b="1" spc="-20" dirty="0">
                <a:solidFill>
                  <a:schemeClr val="tx2"/>
                </a:solidFill>
                <a:latin typeface="Arial"/>
              </a:rPr>
              <a:t>de </a:t>
            </a:r>
            <a:r>
              <a:rPr lang="es-419" sz="1100" b="1" spc="-20" dirty="0">
                <a:solidFill>
                  <a:schemeClr val="tx2"/>
                </a:solidFill>
                <a:latin typeface="Arial"/>
              </a:rPr>
              <a:t>Dell EMC </a:t>
            </a:r>
            <a:r>
              <a:rPr lang="es-419" sz="1400" b="1" spc="-20" dirty="0">
                <a:solidFill>
                  <a:schemeClr val="tx2"/>
                </a:solidFill>
                <a:latin typeface="Arial"/>
              </a:rPr>
              <a:t>preparada </a:t>
            </a:r>
            <a:br>
              <a:rPr lang="es-419" sz="1400" b="1" spc="-20" dirty="0">
                <a:solidFill>
                  <a:schemeClr val="tx2"/>
                </a:solidFill>
                <a:latin typeface="Arial"/>
              </a:rPr>
            </a:br>
            <a:r>
              <a:rPr lang="es-419" sz="1400" b="1" spc="-20" dirty="0">
                <a:solidFill>
                  <a:schemeClr val="tx2"/>
                </a:solidFill>
                <a:latin typeface="Arial"/>
              </a:rPr>
              <a:t>para la protección </a:t>
            </a:r>
            <a:br>
              <a:rPr lang="es-419" sz="1400" b="1" spc="-20" dirty="0">
                <a:solidFill>
                  <a:schemeClr val="tx2"/>
                </a:solidFill>
                <a:latin typeface="Arial"/>
              </a:rPr>
            </a:br>
            <a:r>
              <a:rPr lang="es-419" sz="1400" b="1" spc="-20" dirty="0">
                <a:solidFill>
                  <a:schemeClr val="tx2"/>
                </a:solidFill>
                <a:latin typeface="Arial"/>
              </a:rPr>
              <a:t>de datos</a:t>
            </a:r>
            <a:endParaRPr lang="es-419" sz="1500" b="1" spc="-20" dirty="0">
              <a:solidFill>
                <a:schemeClr val="tx2"/>
              </a:solidFill>
              <a:latin typeface="Arial"/>
            </a:endParaRPr>
          </a:p>
        </p:txBody>
      </p:sp>
      <p:sp>
        <p:nvSpPr>
          <p:cNvPr id="38" name="Oval 37">
            <a:extLst>
              <a:ext uri="{FF2B5EF4-FFF2-40B4-BE49-F238E27FC236}">
                <a16:creationId xmlns:a16="http://schemas.microsoft.com/office/drawing/2014/main" xmlns="" id="{879E4570-0B5B-44FB-ACF4-AD1545BEFAE6}"/>
              </a:ext>
            </a:extLst>
          </p:cNvPr>
          <p:cNvSpPr/>
          <p:nvPr/>
        </p:nvSpPr>
        <p:spPr>
          <a:xfrm>
            <a:off x="3934261" y="1399869"/>
            <a:ext cx="1368124" cy="137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39" name="Rectangle 38">
            <a:extLst>
              <a:ext uri="{FF2B5EF4-FFF2-40B4-BE49-F238E27FC236}">
                <a16:creationId xmlns:a16="http://schemas.microsoft.com/office/drawing/2014/main" xmlns="" id="{3469419C-07C1-4CCE-B534-142828FFA9F8}"/>
              </a:ext>
            </a:extLst>
          </p:cNvPr>
          <p:cNvSpPr/>
          <p:nvPr/>
        </p:nvSpPr>
        <p:spPr>
          <a:xfrm>
            <a:off x="3945924" y="1798739"/>
            <a:ext cx="1333508" cy="575542"/>
          </a:xfrm>
          <a:prstGeom prst="rect">
            <a:avLst/>
          </a:prstGeom>
          <a:noFill/>
          <a:ln w="12700" cmpd="sng">
            <a:noFill/>
          </a:ln>
          <a:effectLst/>
        </p:spPr>
        <p:txBody>
          <a:bodyPr wrap="square" lIns="0" tIns="0" rIns="0" bIns="0" rtlCol="0" anchor="ctr">
            <a:spAutoFit/>
          </a:bodyPr>
          <a:lstStyle/>
          <a:p>
            <a:pPr algn="ctr" defTabSz="685766">
              <a:lnSpc>
                <a:spcPct val="85000"/>
              </a:lnSpc>
              <a:spcBef>
                <a:spcPts val="450"/>
              </a:spcBef>
            </a:pPr>
            <a:r>
              <a:rPr lang="es-419" sz="1400" b="1" dirty="0">
                <a:solidFill>
                  <a:schemeClr val="tx2"/>
                </a:solidFill>
                <a:latin typeface="Arial"/>
              </a:rPr>
              <a:t>Servicios de residencia</a:t>
            </a:r>
            <a:r>
              <a:rPr lang="es-419" sz="1500" b="1" dirty="0">
                <a:solidFill>
                  <a:schemeClr val="tx2"/>
                </a:solidFill>
                <a:latin typeface="Arial"/>
              </a:rPr>
              <a:t/>
            </a:r>
            <a:br>
              <a:rPr lang="es-419" sz="1500" b="1" dirty="0">
                <a:solidFill>
                  <a:schemeClr val="tx2"/>
                </a:solidFill>
                <a:latin typeface="Arial"/>
              </a:rPr>
            </a:br>
            <a:r>
              <a:rPr lang="es-419" sz="1600" b="1" dirty="0">
                <a:solidFill>
                  <a:schemeClr val="tx2"/>
                </a:solidFill>
                <a:latin typeface="Arial"/>
              </a:rPr>
              <a:t>de</a:t>
            </a:r>
            <a:r>
              <a:rPr lang="es-419" sz="1400" b="1" dirty="0">
                <a:solidFill>
                  <a:schemeClr val="tx2"/>
                </a:solidFill>
                <a:latin typeface="Arial"/>
              </a:rPr>
              <a:t> </a:t>
            </a:r>
            <a:r>
              <a:rPr lang="es-419" sz="1100" b="1" dirty="0">
                <a:solidFill>
                  <a:schemeClr val="tx2"/>
                </a:solidFill>
                <a:latin typeface="Arial"/>
              </a:rPr>
              <a:t>Dell EMC</a:t>
            </a:r>
            <a:endParaRPr lang="es-419" sz="1500" b="1" dirty="0">
              <a:solidFill>
                <a:schemeClr val="tx2"/>
              </a:solidFill>
              <a:latin typeface="Arial"/>
            </a:endParaRPr>
          </a:p>
        </p:txBody>
      </p:sp>
      <p:sp>
        <p:nvSpPr>
          <p:cNvPr id="40" name="Oval 39">
            <a:extLst>
              <a:ext uri="{FF2B5EF4-FFF2-40B4-BE49-F238E27FC236}">
                <a16:creationId xmlns:a16="http://schemas.microsoft.com/office/drawing/2014/main" xmlns="" id="{DEB603F0-91FF-4D0D-AD30-11880B0A882F}"/>
              </a:ext>
            </a:extLst>
          </p:cNvPr>
          <p:cNvSpPr/>
          <p:nvPr/>
        </p:nvSpPr>
        <p:spPr>
          <a:xfrm>
            <a:off x="5704488" y="1399869"/>
            <a:ext cx="1368124" cy="137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41" name="Rectangle 40">
            <a:extLst>
              <a:ext uri="{FF2B5EF4-FFF2-40B4-BE49-F238E27FC236}">
                <a16:creationId xmlns:a16="http://schemas.microsoft.com/office/drawing/2014/main" xmlns="" id="{CACAF9A2-ED48-466D-AEAE-3C4AB4E6E990}"/>
              </a:ext>
            </a:extLst>
          </p:cNvPr>
          <p:cNvSpPr/>
          <p:nvPr/>
        </p:nvSpPr>
        <p:spPr>
          <a:xfrm>
            <a:off x="5720166" y="1739876"/>
            <a:ext cx="1333508" cy="693267"/>
          </a:xfrm>
          <a:prstGeom prst="rect">
            <a:avLst/>
          </a:prstGeom>
          <a:noFill/>
          <a:ln w="12700" cmpd="sng">
            <a:noFill/>
          </a:ln>
          <a:effectLst/>
        </p:spPr>
        <p:txBody>
          <a:bodyPr wrap="square" lIns="0" tIns="0" rIns="0" bIns="0" rtlCol="0" anchor="ctr">
            <a:spAutoFit/>
          </a:bodyPr>
          <a:lstStyle/>
          <a:p>
            <a:pPr algn="ctr" defTabSz="685766">
              <a:lnSpc>
                <a:spcPct val="85000"/>
              </a:lnSpc>
              <a:spcBef>
                <a:spcPts val="450"/>
              </a:spcBef>
            </a:pPr>
            <a:r>
              <a:rPr lang="es-419" sz="1100" b="1" dirty="0">
                <a:solidFill>
                  <a:schemeClr val="tx2"/>
                </a:solidFill>
                <a:latin typeface="Arial"/>
              </a:rPr>
              <a:t>Dell EMC </a:t>
            </a:r>
            <a:r>
              <a:rPr lang="es-419" sz="1400" b="1" dirty="0" err="1">
                <a:solidFill>
                  <a:schemeClr val="tx2"/>
                </a:solidFill>
                <a:latin typeface="Arial"/>
              </a:rPr>
              <a:t>ProSupport</a:t>
            </a:r>
            <a:r>
              <a:rPr lang="es-419" sz="1400" b="1" dirty="0">
                <a:solidFill>
                  <a:schemeClr val="tx2"/>
                </a:solidFill>
                <a:latin typeface="Arial"/>
              </a:rPr>
              <a:t> Enterprise Suite</a:t>
            </a:r>
            <a:endParaRPr lang="es-419" sz="1500" b="1" dirty="0">
              <a:solidFill>
                <a:schemeClr val="tx2"/>
              </a:solidFill>
              <a:latin typeface="Arial"/>
            </a:endParaRPr>
          </a:p>
        </p:txBody>
      </p:sp>
      <p:grpSp>
        <p:nvGrpSpPr>
          <p:cNvPr id="2" name="Group 1">
            <a:extLst>
              <a:ext uri="{FF2B5EF4-FFF2-40B4-BE49-F238E27FC236}">
                <a16:creationId xmlns:a16="http://schemas.microsoft.com/office/drawing/2014/main" xmlns="" id="{8BD1CE8D-FA3F-4578-A6A2-38D7FB6A60EB}"/>
              </a:ext>
            </a:extLst>
          </p:cNvPr>
          <p:cNvGrpSpPr/>
          <p:nvPr/>
        </p:nvGrpSpPr>
        <p:grpSpPr>
          <a:xfrm>
            <a:off x="7459359" y="1404242"/>
            <a:ext cx="1379842" cy="1373280"/>
            <a:chOff x="7374556" y="1929512"/>
            <a:chExt cx="1379842" cy="1373280"/>
          </a:xfrm>
        </p:grpSpPr>
        <p:sp>
          <p:nvSpPr>
            <p:cNvPr id="50" name="Oval 49">
              <a:extLst>
                <a:ext uri="{FF2B5EF4-FFF2-40B4-BE49-F238E27FC236}">
                  <a16:creationId xmlns:a16="http://schemas.microsoft.com/office/drawing/2014/main" xmlns="" id="{C429672D-B8CA-4205-B040-24E96DBD502F}"/>
                </a:ext>
              </a:extLst>
            </p:cNvPr>
            <p:cNvSpPr/>
            <p:nvPr/>
          </p:nvSpPr>
          <p:spPr>
            <a:xfrm>
              <a:off x="7380415" y="1929512"/>
              <a:ext cx="1368124" cy="137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51" name="Rectangle 50">
              <a:extLst>
                <a:ext uri="{FF2B5EF4-FFF2-40B4-BE49-F238E27FC236}">
                  <a16:creationId xmlns:a16="http://schemas.microsoft.com/office/drawing/2014/main" xmlns="" id="{E6B26ED9-CAE5-448A-8BC4-90CA29E94AA6}"/>
                </a:ext>
              </a:extLst>
            </p:cNvPr>
            <p:cNvSpPr/>
            <p:nvPr/>
          </p:nvSpPr>
          <p:spPr>
            <a:xfrm>
              <a:off x="7374556" y="2264572"/>
              <a:ext cx="1379842" cy="732508"/>
            </a:xfrm>
            <a:prstGeom prst="rect">
              <a:avLst/>
            </a:prstGeom>
            <a:noFill/>
            <a:ln w="12700" cmpd="sng">
              <a:noFill/>
            </a:ln>
            <a:effectLst/>
          </p:spPr>
          <p:txBody>
            <a:bodyPr wrap="square" lIns="0" tIns="0" rIns="0" bIns="0" rtlCol="0" anchor="ctr">
              <a:spAutoFit/>
            </a:bodyPr>
            <a:lstStyle/>
            <a:p>
              <a:pPr algn="ctr" defTabSz="685749">
                <a:lnSpc>
                  <a:spcPct val="85000"/>
                </a:lnSpc>
                <a:spcBef>
                  <a:spcPts val="450"/>
                </a:spcBef>
              </a:pPr>
              <a:r>
                <a:rPr lang="es-419" sz="1400" b="1" dirty="0">
                  <a:solidFill>
                    <a:srgbClr val="FFFFFF"/>
                  </a:solidFill>
                </a:rPr>
                <a:t>Servicios de administración de cuentas de</a:t>
              </a:r>
              <a:r>
                <a:rPr lang="es-419" sz="1300" b="1" dirty="0">
                  <a:solidFill>
                    <a:srgbClr val="FFFFFF"/>
                  </a:solidFill>
                </a:rPr>
                <a:t> </a:t>
              </a:r>
              <a:r>
                <a:rPr lang="es-419" sz="1100" b="1" dirty="0">
                  <a:solidFill>
                    <a:srgbClr val="FFFFFF"/>
                  </a:solidFill>
                </a:rPr>
                <a:t>Dell EMC</a:t>
              </a:r>
              <a:r>
                <a:rPr lang="es-419" sz="1300" b="1" dirty="0">
                  <a:solidFill>
                    <a:srgbClr val="FFFFFF"/>
                  </a:solidFill>
                </a:rPr>
                <a:t> </a:t>
              </a:r>
            </a:p>
          </p:txBody>
        </p:sp>
      </p:grpSp>
      <p:sp>
        <p:nvSpPr>
          <p:cNvPr id="58" name="Oval 57">
            <a:extLst>
              <a:ext uri="{FF2B5EF4-FFF2-40B4-BE49-F238E27FC236}">
                <a16:creationId xmlns:a16="http://schemas.microsoft.com/office/drawing/2014/main" xmlns="" id="{EF6AE6F5-6BDC-433A-AEA1-0F32503AED9B}"/>
              </a:ext>
            </a:extLst>
          </p:cNvPr>
          <p:cNvSpPr/>
          <p:nvPr/>
        </p:nvSpPr>
        <p:spPr>
          <a:xfrm>
            <a:off x="393807" y="1399869"/>
            <a:ext cx="1368124" cy="1373280"/>
          </a:xfrm>
          <a:prstGeom prst="ellipse">
            <a:avLst/>
          </a:prstGeom>
          <a:solidFill>
            <a:schemeClr val="bg1"/>
          </a:solidFill>
          <a:ln w="152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9" name="Rectangle 58">
            <a:extLst>
              <a:ext uri="{FF2B5EF4-FFF2-40B4-BE49-F238E27FC236}">
                <a16:creationId xmlns:a16="http://schemas.microsoft.com/office/drawing/2014/main" xmlns="" id="{02D3C6E8-C6C9-45AE-AABC-D8673B3EC1D9}"/>
              </a:ext>
            </a:extLst>
          </p:cNvPr>
          <p:cNvSpPr/>
          <p:nvPr/>
        </p:nvSpPr>
        <p:spPr>
          <a:xfrm>
            <a:off x="397660" y="1733336"/>
            <a:ext cx="1360418" cy="706347"/>
          </a:xfrm>
          <a:prstGeom prst="rect">
            <a:avLst/>
          </a:prstGeom>
          <a:noFill/>
          <a:ln w="12700" cmpd="sng">
            <a:noFill/>
          </a:ln>
          <a:effectLst/>
        </p:spPr>
        <p:txBody>
          <a:bodyPr wrap="square" lIns="0" tIns="0" rIns="0" bIns="0" rtlCol="0" anchor="ctr">
            <a:spAutoFit/>
          </a:bodyPr>
          <a:lstStyle/>
          <a:p>
            <a:pPr algn="ctr" defTabSz="685766">
              <a:lnSpc>
                <a:spcPct val="85000"/>
              </a:lnSpc>
              <a:spcBef>
                <a:spcPts val="450"/>
              </a:spcBef>
            </a:pPr>
            <a:r>
              <a:rPr lang="es-419" sz="1100" b="1" dirty="0">
                <a:solidFill>
                  <a:schemeClr val="tx2"/>
                </a:solidFill>
                <a:latin typeface="Arial"/>
              </a:rPr>
              <a:t>Dell EMC </a:t>
            </a:r>
            <a:r>
              <a:rPr lang="es-419" sz="1400" b="1" dirty="0" err="1">
                <a:solidFill>
                  <a:schemeClr val="tx2"/>
                </a:solidFill>
                <a:latin typeface="Arial"/>
              </a:rPr>
              <a:t>ProDeploy</a:t>
            </a:r>
            <a:r>
              <a:rPr lang="es-419" sz="1400" b="1" dirty="0">
                <a:solidFill>
                  <a:schemeClr val="tx2"/>
                </a:solidFill>
                <a:latin typeface="Arial"/>
              </a:rPr>
              <a:t> Enterprise Suite</a:t>
            </a:r>
            <a:endParaRPr lang="es-419" sz="1500" b="1" dirty="0">
              <a:solidFill>
                <a:schemeClr val="tx2"/>
              </a:solidFill>
              <a:latin typeface="Arial"/>
            </a:endParaRPr>
          </a:p>
        </p:txBody>
      </p:sp>
      <p:sp>
        <p:nvSpPr>
          <p:cNvPr id="5" name="Subtitle 4">
            <a:extLst>
              <a:ext uri="{FF2B5EF4-FFF2-40B4-BE49-F238E27FC236}">
                <a16:creationId xmlns:a16="http://schemas.microsoft.com/office/drawing/2014/main" xmlns="" id="{48EA325E-CB4E-4185-A49D-047435E038BB}"/>
              </a:ext>
            </a:extLst>
          </p:cNvPr>
          <p:cNvSpPr>
            <a:spLocks noGrp="1"/>
          </p:cNvSpPr>
          <p:nvPr>
            <p:ph type="subTitle" idx="1"/>
          </p:nvPr>
        </p:nvSpPr>
        <p:spPr>
          <a:xfrm>
            <a:off x="285750" y="628650"/>
            <a:ext cx="8572500" cy="461665"/>
          </a:xfrm>
        </p:spPr>
        <p:txBody>
          <a:bodyPr/>
          <a:lstStyle/>
          <a:p>
            <a:r>
              <a:rPr lang="es-419" sz="1600"/>
              <a:t>La mejor experiencia de punto a punto</a:t>
            </a:r>
          </a:p>
          <a:p>
            <a:endParaRPr lang="en-US" dirty="0"/>
          </a:p>
        </p:txBody>
      </p:sp>
      <p:sp>
        <p:nvSpPr>
          <p:cNvPr id="34" name="Rectangle 33">
            <a:extLst>
              <a:ext uri="{FF2B5EF4-FFF2-40B4-BE49-F238E27FC236}">
                <a16:creationId xmlns:a16="http://schemas.microsoft.com/office/drawing/2014/main" xmlns="" id="{99962B8B-02EA-4E6E-B26C-AFFF93623110}"/>
              </a:ext>
            </a:extLst>
          </p:cNvPr>
          <p:cNvSpPr/>
          <p:nvPr/>
        </p:nvSpPr>
        <p:spPr>
          <a:xfrm>
            <a:off x="338694" y="4615944"/>
            <a:ext cx="8652906"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50" b="1" spc="-20" dirty="0">
                <a:solidFill>
                  <a:srgbClr val="0070C0"/>
                </a:solidFill>
              </a:rPr>
              <a:t>Servicios de consultoría |  Servicios de educación |  Servicios administrados</a:t>
            </a:r>
          </a:p>
        </p:txBody>
      </p:sp>
    </p:spTree>
    <p:extLst>
      <p:ext uri="{BB962C8B-B14F-4D97-AF65-F5344CB8AC3E}">
        <p14:creationId xmlns:p14="http://schemas.microsoft.com/office/powerpoint/2010/main" val="374538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07619D3-CA51-DE45-A3B4-65D0059F33A7}"/>
              </a:ext>
            </a:extLst>
          </p:cNvPr>
          <p:cNvGrpSpPr/>
          <p:nvPr/>
        </p:nvGrpSpPr>
        <p:grpSpPr>
          <a:xfrm>
            <a:off x="844612" y="1071277"/>
            <a:ext cx="7627750" cy="3110028"/>
            <a:chOff x="3865737" y="1386269"/>
            <a:chExt cx="7627750" cy="3110028"/>
          </a:xfrm>
        </p:grpSpPr>
        <p:cxnSp>
          <p:nvCxnSpPr>
            <p:cNvPr id="78" name="Straight Connector 77">
              <a:extLst>
                <a:ext uri="{FF2B5EF4-FFF2-40B4-BE49-F238E27FC236}">
                  <a16:creationId xmlns:a16="http://schemas.microsoft.com/office/drawing/2014/main" xmlns="" id="{9A747489-3455-2046-8607-ABAA1D947EFA}"/>
                </a:ext>
              </a:extLst>
            </p:cNvPr>
            <p:cNvCxnSpPr>
              <a:cxnSpLocks/>
            </p:cNvCxnSpPr>
            <p:nvPr/>
          </p:nvCxnSpPr>
          <p:spPr>
            <a:xfrm>
              <a:off x="6266037" y="1386269"/>
              <a:ext cx="0" cy="3110028"/>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xmlns="" id="{406C9D90-3D90-FE48-B3DA-E568DF27F80C}"/>
                </a:ext>
              </a:extLst>
            </p:cNvPr>
            <p:cNvCxnSpPr>
              <a:cxnSpLocks/>
            </p:cNvCxnSpPr>
            <p:nvPr/>
          </p:nvCxnSpPr>
          <p:spPr>
            <a:xfrm flipH="1">
              <a:off x="3865737" y="2944224"/>
              <a:ext cx="7627750" cy="0"/>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a:extLst>
              <a:ext uri="{FF2B5EF4-FFF2-40B4-BE49-F238E27FC236}">
                <a16:creationId xmlns:a16="http://schemas.microsoft.com/office/drawing/2014/main" xmlns="" id="{88765A4E-B21B-D54D-AB98-4644185D4ACA}"/>
              </a:ext>
            </a:extLst>
          </p:cNvPr>
          <p:cNvSpPr>
            <a:spLocks/>
          </p:cNvSpPr>
          <p:nvPr/>
        </p:nvSpPr>
        <p:spPr>
          <a:xfrm>
            <a:off x="6150919" y="1163147"/>
            <a:ext cx="2286000" cy="1072601"/>
          </a:xfrm>
          <a:prstGeom prst="rect">
            <a:avLst/>
          </a:prstGeom>
        </p:spPr>
        <p:txBody>
          <a:bodyPr wrap="square" lIns="0" tIns="0" rIns="0" bIns="0">
            <a:spAutoFit/>
          </a:bodyPr>
          <a:lstStyle/>
          <a:p>
            <a:pPr algn="ctr">
              <a:lnSpc>
                <a:spcPct val="85000"/>
              </a:lnSpc>
              <a:spcBef>
                <a:spcPts val="600"/>
              </a:spcBef>
              <a:spcAft>
                <a:spcPts val="0"/>
              </a:spcAft>
              <a:buClr>
                <a:srgbClr val="007DB8"/>
              </a:buClr>
            </a:pPr>
            <a:r>
              <a:rPr lang="es-419" sz="1500" dirty="0">
                <a:solidFill>
                  <a:schemeClr val="bg1"/>
                </a:solidFill>
                <a:ea typeface="Arial" charset="0"/>
                <a:cs typeface="Arial" charset="0"/>
              </a:rPr>
              <a:t>Restauraciones hasta un</a:t>
            </a:r>
            <a:r>
              <a:rPr lang="es-419" sz="1600" dirty="0">
                <a:solidFill>
                  <a:schemeClr val="bg1"/>
                </a:solidFill>
                <a:ea typeface="Arial" charset="0"/>
                <a:cs typeface="Arial" charset="0"/>
              </a:rPr>
              <a:t/>
            </a:r>
            <a:br>
              <a:rPr lang="es-419" sz="1600" dirty="0">
                <a:solidFill>
                  <a:schemeClr val="bg1"/>
                </a:solidFill>
                <a:ea typeface="Arial" charset="0"/>
                <a:cs typeface="Arial" charset="0"/>
              </a:rPr>
            </a:br>
            <a:r>
              <a:rPr lang="es-419" sz="5000" dirty="0">
                <a:solidFill>
                  <a:schemeClr val="bg2"/>
                </a:solidFill>
                <a:ea typeface="Arial" charset="0"/>
                <a:cs typeface="Arial" charset="0"/>
              </a:rPr>
              <a:t>45 %</a:t>
            </a:r>
            <a:r>
              <a:rPr lang="es-419" sz="1600" dirty="0">
                <a:solidFill>
                  <a:srgbClr val="FEFEFE"/>
                </a:solidFill>
                <a:ea typeface="Arial" charset="0"/>
                <a:cs typeface="Arial" charset="0"/>
              </a:rPr>
              <a:t/>
            </a:r>
            <a:br>
              <a:rPr lang="es-419" sz="1600" dirty="0">
                <a:solidFill>
                  <a:srgbClr val="FEFEFE"/>
                </a:solidFill>
                <a:ea typeface="Arial" charset="0"/>
                <a:cs typeface="Arial" charset="0"/>
              </a:rPr>
            </a:br>
            <a:r>
              <a:rPr lang="es-419" sz="1500" dirty="0">
                <a:solidFill>
                  <a:schemeClr val="bg1"/>
                </a:solidFill>
                <a:ea typeface="Arial" charset="0"/>
                <a:cs typeface="Arial" charset="0"/>
              </a:rPr>
              <a:t>más rápidas</a:t>
            </a:r>
            <a:r>
              <a:rPr lang="es-419" sz="1500" baseline="30000" dirty="0">
                <a:solidFill>
                  <a:schemeClr val="bg1"/>
                </a:solidFill>
                <a:ea typeface="Arial" charset="0"/>
                <a:cs typeface="Arial" charset="0"/>
              </a:rPr>
              <a:t>3</a:t>
            </a:r>
          </a:p>
        </p:txBody>
      </p:sp>
      <p:sp>
        <p:nvSpPr>
          <p:cNvPr id="85" name="Rectangle 84">
            <a:extLst>
              <a:ext uri="{FF2B5EF4-FFF2-40B4-BE49-F238E27FC236}">
                <a16:creationId xmlns:a16="http://schemas.microsoft.com/office/drawing/2014/main" xmlns="" id="{EF66F233-C393-9A44-A78F-153A5DBBFD51}"/>
              </a:ext>
            </a:extLst>
          </p:cNvPr>
          <p:cNvSpPr>
            <a:spLocks/>
          </p:cNvSpPr>
          <p:nvPr/>
        </p:nvSpPr>
        <p:spPr>
          <a:xfrm>
            <a:off x="3497065" y="2762479"/>
            <a:ext cx="2238496" cy="1072601"/>
          </a:xfrm>
          <a:prstGeom prst="rect">
            <a:avLst/>
          </a:prstGeom>
        </p:spPr>
        <p:txBody>
          <a:bodyPr wrap="square" lIns="0" tIns="0" rIns="0" bIns="0">
            <a:spAutoFit/>
          </a:bodyPr>
          <a:lstStyle/>
          <a:p>
            <a:pPr algn="ctr">
              <a:lnSpc>
                <a:spcPct val="85000"/>
              </a:lnSpc>
              <a:spcBef>
                <a:spcPts val="600"/>
              </a:spcBef>
              <a:spcAft>
                <a:spcPts val="0"/>
              </a:spcAft>
              <a:buClr>
                <a:srgbClr val="007DB8"/>
              </a:buClr>
            </a:pPr>
            <a:r>
              <a:rPr lang="es-419" sz="1500" dirty="0">
                <a:solidFill>
                  <a:schemeClr val="bg1"/>
                </a:solidFill>
                <a:ea typeface="Arial" charset="0"/>
                <a:cs typeface="Arial" charset="0"/>
              </a:rPr>
              <a:t>Respaldos hasta un</a:t>
            </a:r>
            <a:r>
              <a:rPr lang="es-419" sz="1600" dirty="0">
                <a:solidFill>
                  <a:schemeClr val="bg1"/>
                </a:solidFill>
                <a:ea typeface="Arial" charset="0"/>
                <a:cs typeface="Arial" charset="0"/>
              </a:rPr>
              <a:t/>
            </a:r>
            <a:br>
              <a:rPr lang="es-419" sz="1600" dirty="0">
                <a:solidFill>
                  <a:schemeClr val="bg1"/>
                </a:solidFill>
                <a:ea typeface="Arial" charset="0"/>
                <a:cs typeface="Arial" charset="0"/>
              </a:rPr>
            </a:br>
            <a:r>
              <a:rPr lang="es-419" sz="5000" dirty="0">
                <a:solidFill>
                  <a:schemeClr val="bg2"/>
                </a:solidFill>
                <a:ea typeface="Arial" charset="0"/>
                <a:cs typeface="Arial" charset="0"/>
              </a:rPr>
              <a:t>38 %</a:t>
            </a:r>
            <a:r>
              <a:rPr lang="es-419" sz="1600" dirty="0">
                <a:solidFill>
                  <a:srgbClr val="FEFEFE"/>
                </a:solidFill>
                <a:ea typeface="Arial" charset="0"/>
                <a:cs typeface="Arial" charset="0"/>
              </a:rPr>
              <a:t/>
            </a:r>
            <a:br>
              <a:rPr lang="es-419" sz="1600" dirty="0">
                <a:solidFill>
                  <a:srgbClr val="FEFEFE"/>
                </a:solidFill>
                <a:ea typeface="Arial" charset="0"/>
                <a:cs typeface="Arial" charset="0"/>
              </a:rPr>
            </a:br>
            <a:r>
              <a:rPr lang="es-419" sz="1500" dirty="0">
                <a:solidFill>
                  <a:schemeClr val="bg1"/>
                </a:solidFill>
                <a:ea typeface="Arial" charset="0"/>
                <a:cs typeface="Arial" charset="0"/>
              </a:rPr>
              <a:t>más rápidos</a:t>
            </a:r>
            <a:r>
              <a:rPr lang="es-419" sz="1500" baseline="30000" dirty="0">
                <a:solidFill>
                  <a:schemeClr val="bg1"/>
                </a:solidFill>
                <a:ea typeface="Arial" charset="0"/>
                <a:cs typeface="Arial" charset="0"/>
              </a:rPr>
              <a:t>3</a:t>
            </a:r>
          </a:p>
        </p:txBody>
      </p:sp>
      <p:cxnSp>
        <p:nvCxnSpPr>
          <p:cNvPr id="44" name="Straight Connector 43">
            <a:extLst>
              <a:ext uri="{FF2B5EF4-FFF2-40B4-BE49-F238E27FC236}">
                <a16:creationId xmlns:a16="http://schemas.microsoft.com/office/drawing/2014/main" xmlns="" id="{9A747489-3455-2046-8607-ABAA1D947EFA}"/>
              </a:ext>
            </a:extLst>
          </p:cNvPr>
          <p:cNvCxnSpPr>
            <a:cxnSpLocks/>
          </p:cNvCxnSpPr>
          <p:nvPr/>
        </p:nvCxnSpPr>
        <p:spPr>
          <a:xfrm>
            <a:off x="5986752" y="1123950"/>
            <a:ext cx="0" cy="3110028"/>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150922" y="2733241"/>
            <a:ext cx="2285995" cy="1338828"/>
          </a:xfrm>
          <a:prstGeom prst="rect">
            <a:avLst/>
          </a:prstGeom>
        </p:spPr>
        <p:txBody>
          <a:bodyPr wrap="square" anchor="ctr">
            <a:spAutoFit/>
          </a:bodyPr>
          <a:lstStyle/>
          <a:p>
            <a:pPr algn="ctr">
              <a:lnSpc>
                <a:spcPct val="90000"/>
              </a:lnSpc>
              <a:spcBef>
                <a:spcPts val="600"/>
              </a:spcBef>
              <a:buClr>
                <a:srgbClr val="007DB8"/>
              </a:buClr>
              <a:defRPr/>
            </a:pPr>
            <a:r>
              <a:rPr kumimoji="0" lang="es-419" sz="1800" i="0" u="none" strike="noStrike" cap="none" spc="-20" normalizeH="0" baseline="0" noProof="0" dirty="0">
                <a:ln>
                  <a:noFill/>
                </a:ln>
                <a:solidFill>
                  <a:schemeClr val="bg2"/>
                </a:solidFill>
                <a:uLnTx/>
                <a:uFillTx/>
                <a:latin typeface="Arial"/>
                <a:ea typeface="Arial" charset="0"/>
                <a:cs typeface="Arial"/>
              </a:rPr>
              <a:t>Acceso/restauración instantáneos de hasta </a:t>
            </a:r>
            <a:r>
              <a:rPr lang="es-419" sz="1800" spc="-20" dirty="0">
                <a:solidFill>
                  <a:schemeClr val="bg2"/>
                </a:solidFill>
                <a:ea typeface="Arial" charset="0"/>
                <a:cs typeface="Arial"/>
              </a:rPr>
              <a:t>60 000 </a:t>
            </a:r>
            <a:r>
              <a:rPr kumimoji="0" lang="es-419" sz="1800" i="0" u="none" strike="noStrike" cap="none" spc="-20" normalizeH="0" baseline="0" noProof="0" dirty="0">
                <a:ln>
                  <a:noFill/>
                </a:ln>
                <a:solidFill>
                  <a:schemeClr val="bg2"/>
                </a:solidFill>
                <a:uLnTx/>
                <a:uFillTx/>
                <a:latin typeface="Arial"/>
                <a:ea typeface="Arial" charset="0"/>
                <a:cs typeface="Arial"/>
              </a:rPr>
              <a:t>IOPS </a:t>
            </a:r>
            <a:br>
              <a:rPr kumimoji="0" lang="es-419" sz="1800" i="0" u="none" strike="noStrike" cap="none" spc="-20" normalizeH="0" baseline="0" noProof="0" dirty="0">
                <a:ln>
                  <a:noFill/>
                </a:ln>
                <a:solidFill>
                  <a:schemeClr val="bg2"/>
                </a:solidFill>
                <a:uLnTx/>
                <a:uFillTx/>
                <a:latin typeface="Arial"/>
                <a:ea typeface="Arial" charset="0"/>
                <a:cs typeface="Arial"/>
              </a:rPr>
            </a:br>
            <a:r>
              <a:rPr kumimoji="0" lang="es-419" sz="1800" i="0" u="none" strike="noStrike" cap="none" spc="-20" normalizeH="0" baseline="0" noProof="0" dirty="0">
                <a:ln>
                  <a:noFill/>
                </a:ln>
                <a:solidFill>
                  <a:schemeClr val="bg2"/>
                </a:solidFill>
                <a:uLnTx/>
                <a:uFillTx/>
                <a:latin typeface="Arial"/>
                <a:ea typeface="Arial" charset="0"/>
                <a:cs typeface="Arial"/>
              </a:rPr>
              <a:t>y hasta 64 máquinas virtuales</a:t>
            </a:r>
            <a:r>
              <a:rPr kumimoji="0" lang="es-419" sz="1800" i="0" u="none" strike="noStrike" cap="none" spc="-20" normalizeH="0" baseline="30000" noProof="0" dirty="0">
                <a:ln>
                  <a:noFill/>
                </a:ln>
                <a:solidFill>
                  <a:schemeClr val="bg2"/>
                </a:solidFill>
                <a:uLnTx/>
                <a:uFillTx/>
                <a:latin typeface="Arial"/>
                <a:ea typeface="Arial" charset="0"/>
                <a:cs typeface="Arial"/>
              </a:rPr>
              <a:t>4</a:t>
            </a:r>
            <a:r>
              <a:rPr lang="es-419" sz="1800" spc="-20" dirty="0">
                <a:solidFill>
                  <a:schemeClr val="bg2"/>
                </a:solidFill>
                <a:latin typeface="Arial"/>
                <a:ea typeface="Arial" charset="0"/>
                <a:cs typeface="Arial"/>
              </a:rPr>
              <a:t> </a:t>
            </a:r>
          </a:p>
        </p:txBody>
      </p:sp>
      <p:sp>
        <p:nvSpPr>
          <p:cNvPr id="45" name="Rectangle 44">
            <a:extLst>
              <a:ext uri="{FF2B5EF4-FFF2-40B4-BE49-F238E27FC236}">
                <a16:creationId xmlns:a16="http://schemas.microsoft.com/office/drawing/2014/main" xmlns="" id="{C99BE222-5AF4-4B01-8BCA-C9FB16208631}"/>
              </a:ext>
            </a:extLst>
          </p:cNvPr>
          <p:cNvSpPr>
            <a:spLocks/>
          </p:cNvSpPr>
          <p:nvPr/>
        </p:nvSpPr>
        <p:spPr>
          <a:xfrm>
            <a:off x="3200400" y="1163147"/>
            <a:ext cx="2819399" cy="1072601"/>
          </a:xfrm>
          <a:prstGeom prst="rect">
            <a:avLst/>
          </a:prstGeom>
        </p:spPr>
        <p:txBody>
          <a:bodyPr wrap="square" lIns="0" tIns="0" rIns="0" bIns="0">
            <a:spAutoFit/>
          </a:bodyPr>
          <a:lstStyle/>
          <a:p>
            <a:pPr algn="ctr">
              <a:lnSpc>
                <a:spcPct val="85000"/>
              </a:lnSpc>
              <a:spcBef>
                <a:spcPts val="600"/>
              </a:spcBef>
              <a:spcAft>
                <a:spcPts val="0"/>
              </a:spcAft>
              <a:buClr>
                <a:srgbClr val="007DB8"/>
              </a:buClr>
            </a:pPr>
            <a:r>
              <a:rPr lang="es-419" sz="1500" dirty="0">
                <a:solidFill>
                  <a:schemeClr val="bg1"/>
                </a:solidFill>
                <a:ea typeface="Arial" charset="0"/>
                <a:cs typeface="Arial" charset="0"/>
              </a:rPr>
              <a:t>Hasta</a:t>
            </a:r>
            <a:r>
              <a:rPr lang="es-419" sz="1600" dirty="0">
                <a:solidFill>
                  <a:schemeClr val="bg1"/>
                </a:solidFill>
                <a:ea typeface="Arial" charset="0"/>
                <a:cs typeface="Arial" charset="0"/>
              </a:rPr>
              <a:t/>
            </a:r>
            <a:br>
              <a:rPr lang="es-419" sz="1600" dirty="0">
                <a:solidFill>
                  <a:schemeClr val="bg1"/>
                </a:solidFill>
                <a:ea typeface="Arial" charset="0"/>
                <a:cs typeface="Arial" charset="0"/>
              </a:rPr>
            </a:br>
            <a:r>
              <a:rPr lang="es-419" sz="5000" spc="-20" dirty="0">
                <a:solidFill>
                  <a:schemeClr val="bg2"/>
                </a:solidFill>
                <a:ea typeface="Arial" charset="0"/>
                <a:cs typeface="Arial" charset="0"/>
              </a:rPr>
              <a:t>65 veces</a:t>
            </a:r>
            <a:r>
              <a:rPr lang="es-419" sz="1600" dirty="0">
                <a:solidFill>
                  <a:srgbClr val="FEFEFE"/>
                </a:solidFill>
                <a:ea typeface="Arial" charset="0"/>
                <a:cs typeface="Arial" charset="0"/>
              </a:rPr>
              <a:t/>
            </a:r>
            <a:br>
              <a:rPr lang="es-419" sz="1600" dirty="0">
                <a:solidFill>
                  <a:srgbClr val="FEFEFE"/>
                </a:solidFill>
                <a:ea typeface="Arial" charset="0"/>
                <a:cs typeface="Arial" charset="0"/>
              </a:rPr>
            </a:br>
            <a:r>
              <a:rPr lang="es-419" sz="1500" dirty="0">
                <a:solidFill>
                  <a:schemeClr val="bg1"/>
                </a:solidFill>
                <a:ea typeface="Arial" charset="0"/>
                <a:cs typeface="Arial" charset="0"/>
              </a:rPr>
              <a:t>más desduplicación</a:t>
            </a:r>
            <a:r>
              <a:rPr lang="es-419" sz="1500" baseline="30000" dirty="0">
                <a:solidFill>
                  <a:schemeClr val="bg1"/>
                </a:solidFill>
                <a:ea typeface="Arial" charset="0"/>
                <a:cs typeface="Arial" charset="0"/>
              </a:rPr>
              <a:t>2</a:t>
            </a:r>
          </a:p>
        </p:txBody>
      </p:sp>
      <p:sp>
        <p:nvSpPr>
          <p:cNvPr id="41" name="Title 2">
            <a:extLst>
              <a:ext uri="{FF2B5EF4-FFF2-40B4-BE49-F238E27FC236}">
                <a16:creationId xmlns:a16="http://schemas.microsoft.com/office/drawing/2014/main" xmlns="" id="{FE74ACFD-A005-4F13-A89A-036F67022C3F}"/>
              </a:ext>
            </a:extLst>
          </p:cNvPr>
          <p:cNvSpPr>
            <a:spLocks noGrp="1"/>
          </p:cNvSpPr>
          <p:nvPr>
            <p:ph type="title"/>
          </p:nvPr>
        </p:nvSpPr>
        <p:spPr/>
        <p:txBody>
          <a:bodyPr/>
          <a:lstStyle/>
          <a:p>
            <a:r>
              <a:rPr lang="es-419"/>
              <a:t>Serie DP</a:t>
            </a:r>
          </a:p>
        </p:txBody>
      </p:sp>
      <p:sp>
        <p:nvSpPr>
          <p:cNvPr id="8" name="Subtitle 7">
            <a:extLst>
              <a:ext uri="{FF2B5EF4-FFF2-40B4-BE49-F238E27FC236}">
                <a16:creationId xmlns:a16="http://schemas.microsoft.com/office/drawing/2014/main" xmlns="" id="{19D3DF0C-F952-4BFC-9C3E-15EED016DBC7}"/>
              </a:ext>
            </a:extLst>
          </p:cNvPr>
          <p:cNvSpPr>
            <a:spLocks noGrp="1"/>
          </p:cNvSpPr>
          <p:nvPr>
            <p:ph type="subTitle" idx="1"/>
          </p:nvPr>
        </p:nvSpPr>
        <p:spPr/>
        <p:txBody>
          <a:bodyPr/>
          <a:lstStyle/>
          <a:p>
            <a:r>
              <a:rPr lang="es-419"/>
              <a:t>Impulse una mayor eficiencia para reducir los costos y superar los SLA</a:t>
            </a:r>
          </a:p>
        </p:txBody>
      </p:sp>
      <p:sp>
        <p:nvSpPr>
          <p:cNvPr id="46" name="Rectangle 45">
            <a:extLst>
              <a:ext uri="{FF2B5EF4-FFF2-40B4-BE49-F238E27FC236}">
                <a16:creationId xmlns:a16="http://schemas.microsoft.com/office/drawing/2014/main" xmlns="" id="{20CE8D77-CF43-4EF4-825D-0B6EEC679184}"/>
              </a:ext>
            </a:extLst>
          </p:cNvPr>
          <p:cNvSpPr>
            <a:spLocks/>
          </p:cNvSpPr>
          <p:nvPr/>
        </p:nvSpPr>
        <p:spPr>
          <a:xfrm>
            <a:off x="750752" y="1163147"/>
            <a:ext cx="2286000" cy="1281889"/>
          </a:xfrm>
          <a:prstGeom prst="rect">
            <a:avLst/>
          </a:prstGeom>
        </p:spPr>
        <p:txBody>
          <a:bodyPr wrap="square" lIns="0" tIns="0" rIns="0" bIns="0">
            <a:spAutoFit/>
          </a:bodyPr>
          <a:lstStyle/>
          <a:p>
            <a:pPr algn="ctr">
              <a:lnSpc>
                <a:spcPct val="85000"/>
              </a:lnSpc>
              <a:spcBef>
                <a:spcPts val="600"/>
              </a:spcBef>
              <a:spcAft>
                <a:spcPts val="0"/>
              </a:spcAft>
              <a:buClr>
                <a:srgbClr val="007DB8"/>
              </a:buClr>
            </a:pPr>
            <a:r>
              <a:rPr lang="es-419" sz="1500" dirty="0">
                <a:solidFill>
                  <a:schemeClr val="bg1"/>
                </a:solidFill>
                <a:ea typeface="Arial" charset="0"/>
                <a:cs typeface="Arial" charset="0"/>
              </a:rPr>
              <a:t>Hasta un</a:t>
            </a:r>
            <a:br>
              <a:rPr lang="es-419" sz="1500" dirty="0">
                <a:solidFill>
                  <a:schemeClr val="bg1"/>
                </a:solidFill>
                <a:ea typeface="Arial" charset="0"/>
                <a:cs typeface="Arial" charset="0"/>
              </a:rPr>
            </a:br>
            <a:r>
              <a:rPr lang="es-419" sz="5000" dirty="0">
                <a:solidFill>
                  <a:schemeClr val="bg2"/>
                </a:solidFill>
                <a:ea typeface="Arial" charset="0"/>
                <a:cs typeface="Arial" charset="0"/>
              </a:rPr>
              <a:t>23 %</a:t>
            </a:r>
            <a:r>
              <a:rPr lang="es-419" sz="1600" dirty="0">
                <a:solidFill>
                  <a:srgbClr val="FEFEFE"/>
                </a:solidFill>
                <a:ea typeface="Arial" charset="0"/>
                <a:cs typeface="Arial" charset="0"/>
              </a:rPr>
              <a:t/>
            </a:r>
            <a:br>
              <a:rPr lang="es-419" sz="1600" dirty="0">
                <a:solidFill>
                  <a:srgbClr val="FEFEFE"/>
                </a:solidFill>
                <a:ea typeface="Arial" charset="0"/>
                <a:cs typeface="Arial" charset="0"/>
              </a:rPr>
            </a:br>
            <a:r>
              <a:rPr lang="es-419" sz="1500" dirty="0">
                <a:solidFill>
                  <a:schemeClr val="bg1"/>
                </a:solidFill>
                <a:ea typeface="Arial" charset="0"/>
                <a:cs typeface="Arial" charset="0"/>
              </a:rPr>
              <a:t>menos consumo </a:t>
            </a:r>
            <a:br>
              <a:rPr lang="es-419" sz="1500" dirty="0">
                <a:solidFill>
                  <a:schemeClr val="bg1"/>
                </a:solidFill>
                <a:ea typeface="Arial" charset="0"/>
                <a:cs typeface="Arial" charset="0"/>
              </a:rPr>
            </a:br>
            <a:r>
              <a:rPr lang="es-419" sz="1500" dirty="0">
                <a:solidFill>
                  <a:schemeClr val="bg1"/>
                </a:solidFill>
                <a:ea typeface="Arial" charset="0"/>
                <a:cs typeface="Arial" charset="0"/>
              </a:rPr>
              <a:t>de energía</a:t>
            </a:r>
            <a:r>
              <a:rPr lang="es-419" sz="1500" baseline="30000" dirty="0">
                <a:solidFill>
                  <a:schemeClr val="bg1"/>
                </a:solidFill>
                <a:ea typeface="Arial" charset="0"/>
                <a:cs typeface="Arial" charset="0"/>
              </a:rPr>
              <a:t>1</a:t>
            </a:r>
          </a:p>
        </p:txBody>
      </p:sp>
      <p:sp>
        <p:nvSpPr>
          <p:cNvPr id="49" name="Rectangle 48">
            <a:extLst>
              <a:ext uri="{FF2B5EF4-FFF2-40B4-BE49-F238E27FC236}">
                <a16:creationId xmlns:a16="http://schemas.microsoft.com/office/drawing/2014/main" xmlns="" id="{8630901E-9B74-49F4-9E01-C8E9CD069608}"/>
              </a:ext>
            </a:extLst>
          </p:cNvPr>
          <p:cNvSpPr>
            <a:spLocks/>
          </p:cNvSpPr>
          <p:nvPr/>
        </p:nvSpPr>
        <p:spPr>
          <a:xfrm>
            <a:off x="750752" y="2762479"/>
            <a:ext cx="2286000" cy="1072601"/>
          </a:xfrm>
          <a:prstGeom prst="rect">
            <a:avLst/>
          </a:prstGeom>
        </p:spPr>
        <p:txBody>
          <a:bodyPr wrap="square" lIns="0" tIns="0" rIns="0" bIns="0">
            <a:spAutoFit/>
          </a:bodyPr>
          <a:lstStyle/>
          <a:p>
            <a:pPr algn="ctr">
              <a:lnSpc>
                <a:spcPct val="85000"/>
              </a:lnSpc>
              <a:spcBef>
                <a:spcPts val="600"/>
              </a:spcBef>
              <a:spcAft>
                <a:spcPts val="0"/>
              </a:spcAft>
              <a:buClr>
                <a:srgbClr val="007DB8"/>
              </a:buClr>
            </a:pPr>
            <a:r>
              <a:rPr lang="es-419" sz="1500" dirty="0">
                <a:solidFill>
                  <a:schemeClr val="bg1"/>
                </a:solidFill>
                <a:ea typeface="Arial" charset="0"/>
                <a:cs typeface="Arial" charset="0"/>
              </a:rPr>
              <a:t>Hasta un</a:t>
            </a:r>
            <a:r>
              <a:rPr lang="es-419" sz="1600" dirty="0">
                <a:solidFill>
                  <a:schemeClr val="bg1"/>
                </a:solidFill>
                <a:ea typeface="Arial" charset="0"/>
                <a:cs typeface="Arial" charset="0"/>
              </a:rPr>
              <a:t/>
            </a:r>
            <a:br>
              <a:rPr lang="es-419" sz="1600" dirty="0">
                <a:solidFill>
                  <a:schemeClr val="bg1"/>
                </a:solidFill>
                <a:ea typeface="Arial" charset="0"/>
                <a:cs typeface="Arial" charset="0"/>
              </a:rPr>
            </a:br>
            <a:r>
              <a:rPr lang="es-419" sz="5000" dirty="0">
                <a:solidFill>
                  <a:schemeClr val="bg2"/>
                </a:solidFill>
                <a:ea typeface="Arial" charset="0"/>
                <a:cs typeface="Arial" charset="0"/>
              </a:rPr>
              <a:t>21 %</a:t>
            </a:r>
            <a:r>
              <a:rPr lang="es-419" sz="1600" dirty="0">
                <a:solidFill>
                  <a:srgbClr val="FEFEFE"/>
                </a:solidFill>
                <a:ea typeface="Arial" charset="0"/>
                <a:cs typeface="Arial" charset="0"/>
              </a:rPr>
              <a:t/>
            </a:r>
            <a:br>
              <a:rPr lang="es-419" sz="1600" dirty="0">
                <a:solidFill>
                  <a:srgbClr val="FEFEFE"/>
                </a:solidFill>
                <a:ea typeface="Arial" charset="0"/>
                <a:cs typeface="Arial" charset="0"/>
              </a:rPr>
            </a:br>
            <a:r>
              <a:rPr lang="es-419" sz="1500" dirty="0">
                <a:solidFill>
                  <a:schemeClr val="bg1"/>
                </a:solidFill>
                <a:ea typeface="Arial" charset="0"/>
                <a:cs typeface="Arial" charset="0"/>
              </a:rPr>
              <a:t>menos espacio en rack</a:t>
            </a:r>
            <a:r>
              <a:rPr lang="es-419" sz="1500" baseline="30000" dirty="0">
                <a:solidFill>
                  <a:schemeClr val="bg1"/>
                </a:solidFill>
                <a:ea typeface="Arial" charset="0"/>
                <a:cs typeface="Arial" charset="0"/>
              </a:rPr>
              <a:t>1</a:t>
            </a:r>
          </a:p>
        </p:txBody>
      </p:sp>
      <p:sp>
        <p:nvSpPr>
          <p:cNvPr id="15" name="TextBox 14">
            <a:extLst>
              <a:ext uri="{FF2B5EF4-FFF2-40B4-BE49-F238E27FC236}">
                <a16:creationId xmlns:a16="http://schemas.microsoft.com/office/drawing/2014/main" xmlns="" id="{24F27716-C6CC-456D-98FD-EABC1167A687}"/>
              </a:ext>
            </a:extLst>
          </p:cNvPr>
          <p:cNvSpPr txBox="1"/>
          <p:nvPr/>
        </p:nvSpPr>
        <p:spPr>
          <a:xfrm>
            <a:off x="1893752" y="4285656"/>
            <a:ext cx="6130836" cy="738664"/>
          </a:xfrm>
          <a:prstGeom prst="rect">
            <a:avLst/>
          </a:prstGeom>
          <a:noFill/>
        </p:spPr>
        <p:txBody>
          <a:bodyPr wrap="square" rtlCol="0">
            <a:spAutoFit/>
          </a:bodyPr>
          <a:lstStyle/>
          <a:p>
            <a:pPr lvl="0" fontAlgn="auto">
              <a:spcBef>
                <a:spcPts val="0"/>
              </a:spcBef>
              <a:spcAft>
                <a:spcPts val="0"/>
              </a:spcAft>
              <a:defRPr/>
            </a:pPr>
            <a:r>
              <a:rPr lang="es-419" sz="600" i="1" baseline="30000" dirty="0"/>
              <a:t>1 </a:t>
            </a:r>
            <a:r>
              <a:rPr lang="es-419" sz="600" i="1" dirty="0"/>
              <a:t>Basado en las pruebas internas de Dell, que comparan DP8900 en relación con Configuraciones máximas de DP8800. Los resultados reales pueden variar.</a:t>
            </a:r>
          </a:p>
          <a:p>
            <a:pPr marL="60325" lvl="0" indent="-60325" fontAlgn="auto">
              <a:spcBef>
                <a:spcPts val="0"/>
              </a:spcBef>
              <a:spcAft>
                <a:spcPts val="0"/>
              </a:spcAft>
              <a:defRPr/>
            </a:pPr>
            <a:r>
              <a:rPr lang="es-419" sz="600" i="1" baseline="30000" dirty="0"/>
              <a:t>2 </a:t>
            </a:r>
            <a:r>
              <a:rPr lang="es-419" sz="600" i="1" dirty="0"/>
              <a:t>Basado en la telemetría de campo de los dispositivos de la serie </a:t>
            </a:r>
            <a:r>
              <a:rPr lang="es-419" sz="600" i="1" dirty="0" err="1"/>
              <a:t>PowerProtect</a:t>
            </a:r>
            <a:r>
              <a:rPr lang="es-419" sz="600" i="1" dirty="0"/>
              <a:t> DD. Los dispositivos de la serie DP de </a:t>
            </a:r>
            <a:r>
              <a:rPr lang="es-419" sz="600" i="1" dirty="0" err="1"/>
              <a:t>PowerProtect</a:t>
            </a:r>
            <a:r>
              <a:rPr lang="es-419" sz="600" i="1" dirty="0"/>
              <a:t> también se aplican a los datos de telemetría de campo. Los resultados reales pueden variar.</a:t>
            </a:r>
          </a:p>
          <a:p>
            <a:pPr marL="60325" indent="-60325">
              <a:defRPr/>
            </a:pPr>
            <a:r>
              <a:rPr lang="es-419" sz="600" i="1" baseline="30000" dirty="0"/>
              <a:t>3</a:t>
            </a:r>
            <a:r>
              <a:rPr lang="es-419" sz="600" i="1" dirty="0"/>
              <a:t> Información basada en pruebas internas de Dell EMC con el protocolo DD </a:t>
            </a:r>
            <a:r>
              <a:rPr lang="es-419" sz="600" i="1" dirty="0" err="1"/>
              <a:t>Boost</a:t>
            </a:r>
            <a:r>
              <a:rPr lang="es-419" sz="600" i="1" dirty="0"/>
              <a:t> en DD9900 dentro de DP8900 con DDOS 7.2 frente a DD9800 dentro de DP8800 con DDOS 7.2, abril de 2020. Los resultados reales pueden variar.</a:t>
            </a:r>
          </a:p>
          <a:p>
            <a:pPr marL="60325" indent="-60325">
              <a:spcBef>
                <a:spcPts val="0"/>
              </a:spcBef>
              <a:spcAft>
                <a:spcPts val="0"/>
              </a:spcAft>
              <a:buClr>
                <a:schemeClr val="bg1"/>
              </a:buClr>
            </a:pPr>
            <a:r>
              <a:rPr lang="es-419" sz="600" i="1" baseline="30000" dirty="0"/>
              <a:t>4</a:t>
            </a:r>
            <a:r>
              <a:rPr lang="es-419" sz="600" i="1" dirty="0"/>
              <a:t> Basado en pruebas internas de lectura de 100% 8KB para medir IOPS pico, realizadas en </a:t>
            </a:r>
            <a:r>
              <a:rPr lang="es-419" sz="600" i="1" dirty="0" err="1"/>
              <a:t>PowerProtect</a:t>
            </a:r>
            <a:r>
              <a:rPr lang="es-419" sz="600" i="1" dirty="0"/>
              <a:t> DD9900 y DDOS 7.2, julio de 2020. Se realizó una reprueba en DD9900 dentro de DP8900, septiembre de 2020. Los resultados reales pueden variar.</a:t>
            </a:r>
          </a:p>
        </p:txBody>
      </p:sp>
    </p:spTree>
    <p:extLst>
      <p:ext uri="{BB962C8B-B14F-4D97-AF65-F5344CB8AC3E}">
        <p14:creationId xmlns:p14="http://schemas.microsoft.com/office/powerpoint/2010/main" val="37242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5" grpId="0"/>
      <p:bldP spid="48" grpId="0"/>
      <p:bldP spid="45" grpId="0"/>
      <p:bldP spid="46" grpId="0"/>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FBE11856-A95D-1846-9E9C-EE329DA6BC7B}"/>
              </a:ext>
            </a:extLst>
          </p:cNvPr>
          <p:cNvSpPr/>
          <p:nvPr/>
        </p:nvSpPr>
        <p:spPr>
          <a:xfrm>
            <a:off x="290545" y="0"/>
            <a:ext cx="8562911" cy="1050185"/>
          </a:xfrm>
          <a:prstGeom prst="rect">
            <a:avLst/>
          </a:prstGeom>
        </p:spPr>
        <p:txBody>
          <a:bodyPr wrap="square" anchor="ctr">
            <a:noAutofit/>
          </a:bodyPr>
          <a:lstStyle/>
          <a:p>
            <a:pPr lvl="0" algn="ctr" defTabSz="457200">
              <a:defRPr/>
            </a:pPr>
            <a:endParaRPr lang="en-US" sz="4400" b="1" kern="0" dirty="0">
              <a:solidFill>
                <a:schemeClr val="bg1"/>
              </a:solidFill>
            </a:endParaRPr>
          </a:p>
        </p:txBody>
      </p:sp>
      <p:grpSp>
        <p:nvGrpSpPr>
          <p:cNvPr id="76" name="Group 75">
            <a:extLst>
              <a:ext uri="{FF2B5EF4-FFF2-40B4-BE49-F238E27FC236}">
                <a16:creationId xmlns:a16="http://schemas.microsoft.com/office/drawing/2014/main" xmlns="" id="{7DA79B91-F128-E241-B459-89B1B66290B2}"/>
              </a:ext>
            </a:extLst>
          </p:cNvPr>
          <p:cNvGrpSpPr/>
          <p:nvPr/>
        </p:nvGrpSpPr>
        <p:grpSpPr>
          <a:xfrm>
            <a:off x="169918" y="467965"/>
            <a:ext cx="2875034" cy="1324055"/>
            <a:chOff x="169918" y="1020017"/>
            <a:chExt cx="2875034" cy="1324055"/>
          </a:xfrm>
        </p:grpSpPr>
        <p:sp>
          <p:nvSpPr>
            <p:cNvPr id="45" name="Rectangle 44">
              <a:extLst>
                <a:ext uri="{FF2B5EF4-FFF2-40B4-BE49-F238E27FC236}">
                  <a16:creationId xmlns:a16="http://schemas.microsoft.com/office/drawing/2014/main" xmlns="" id="{C77D4AB1-8A0F-9646-B1AC-6E4865ED7C77}"/>
                </a:ext>
              </a:extLst>
            </p:cNvPr>
            <p:cNvSpPr/>
            <p:nvPr/>
          </p:nvSpPr>
          <p:spPr>
            <a:xfrm>
              <a:off x="169918" y="1020017"/>
              <a:ext cx="527709" cy="757130"/>
            </a:xfrm>
            <a:prstGeom prst="rect">
              <a:avLst/>
            </a:prstGeom>
          </p:spPr>
          <p:txBody>
            <a:bodyPr wrap="none">
              <a:spAutoFit/>
            </a:bodyPr>
            <a:lstStyle/>
            <a:p>
              <a:pPr algn="r" defTabSz="685800" fontAlgn="auto">
                <a:lnSpc>
                  <a:spcPct val="90000"/>
                </a:lnSpc>
                <a:spcBef>
                  <a:spcPts val="450"/>
                </a:spcBef>
                <a:spcAft>
                  <a:spcPts val="0"/>
                </a:spcAft>
              </a:pPr>
              <a:r>
                <a:rPr lang="es-419" sz="4800">
                  <a:solidFill>
                    <a:schemeClr val="bg2"/>
                  </a:solidFill>
                  <a:latin typeface="+mn-lt"/>
                </a:rPr>
                <a:t>1</a:t>
              </a:r>
            </a:p>
          </p:txBody>
        </p:sp>
        <p:sp>
          <p:nvSpPr>
            <p:cNvPr id="43" name="TextBox 42">
              <a:extLst>
                <a:ext uri="{FF2B5EF4-FFF2-40B4-BE49-F238E27FC236}">
                  <a16:creationId xmlns:a16="http://schemas.microsoft.com/office/drawing/2014/main" xmlns="" id="{B9BADA63-FE9B-6D40-AAE8-1FA8F40766F6}"/>
                </a:ext>
              </a:extLst>
            </p:cNvPr>
            <p:cNvSpPr txBox="1"/>
            <p:nvPr/>
          </p:nvSpPr>
          <p:spPr>
            <a:xfrm>
              <a:off x="602813" y="1027031"/>
              <a:ext cx="2442139" cy="725569"/>
            </a:xfrm>
            <a:prstGeom prst="rect">
              <a:avLst/>
            </a:prstGeom>
            <a:noFill/>
          </p:spPr>
          <p:txBody>
            <a:bodyPr wrap="square" lIns="68580" tIns="34290" rIns="91440" bIns="34290" rtlCol="0" anchor="ctr">
              <a:noAutofit/>
            </a:bodyPr>
            <a:lstStyle/>
            <a:p>
              <a:pPr defTabSz="685800" fontAlgn="auto">
                <a:lnSpc>
                  <a:spcPct val="85000"/>
                </a:lnSpc>
                <a:spcBef>
                  <a:spcPts val="453"/>
                </a:spcBef>
                <a:spcAft>
                  <a:spcPts val="0"/>
                </a:spcAft>
                <a:buClr>
                  <a:srgbClr val="AAAAAA"/>
                </a:buClr>
              </a:pPr>
              <a:r>
                <a:rPr lang="es-419" sz="1400" b="1">
                  <a:solidFill>
                    <a:schemeClr val="bg1"/>
                  </a:solidFill>
                  <a:latin typeface="+mn-lt"/>
                </a:rPr>
                <a:t>Más simple</a:t>
              </a:r>
            </a:p>
          </p:txBody>
        </p:sp>
        <p:sp>
          <p:nvSpPr>
            <p:cNvPr id="52" name="TextBox 51">
              <a:extLst>
                <a:ext uri="{FF2B5EF4-FFF2-40B4-BE49-F238E27FC236}">
                  <a16:creationId xmlns:a16="http://schemas.microsoft.com/office/drawing/2014/main" xmlns="" id="{46C61E1E-4939-AA4A-BFE3-C79E6C164962}"/>
                </a:ext>
              </a:extLst>
            </p:cNvPr>
            <p:cNvSpPr txBox="1"/>
            <p:nvPr/>
          </p:nvSpPr>
          <p:spPr>
            <a:xfrm>
              <a:off x="602813" y="1582325"/>
              <a:ext cx="2442139" cy="761747"/>
            </a:xfrm>
            <a:prstGeom prst="rect">
              <a:avLst/>
            </a:prstGeom>
            <a:noFill/>
          </p:spPr>
          <p:txBody>
            <a:bodyPr wrap="square" lIns="68580" tIns="34290" rIns="91440" bIns="34290" rtlCol="0" anchor="t">
              <a:spAutoFit/>
            </a:bodyPr>
            <a:lstStyle/>
            <a:p>
              <a:pPr marL="114300" indent="-114300" defTabSz="685800" fontAlgn="auto">
                <a:spcBef>
                  <a:spcPts val="300"/>
                </a:spcBef>
                <a:spcAft>
                  <a:spcPts val="0"/>
                </a:spcAft>
                <a:buClr>
                  <a:schemeClr val="bg1"/>
                </a:buClr>
                <a:buFont typeface="Arial" panose="020B0604020202020204" pitchFamily="34" charset="0"/>
                <a:buChar char="•"/>
              </a:pPr>
              <a:r>
                <a:rPr lang="es-419" sz="800" dirty="0">
                  <a:solidFill>
                    <a:schemeClr val="bg2"/>
                  </a:solidFill>
                </a:rPr>
                <a:t>Software y almacenamiento </a:t>
              </a:r>
              <a:br>
                <a:rPr lang="es-419" sz="800" dirty="0">
                  <a:solidFill>
                    <a:schemeClr val="bg2"/>
                  </a:solidFill>
                </a:rPr>
              </a:br>
              <a:r>
                <a:rPr lang="es-419" sz="800" dirty="0">
                  <a:solidFill>
                    <a:schemeClr val="bg2"/>
                  </a:solidFill>
                </a:rPr>
                <a:t>de protección integrados</a:t>
              </a:r>
            </a:p>
            <a:p>
              <a:pPr marL="114300" indent="-114300" defTabSz="685800" fontAlgn="auto">
                <a:spcBef>
                  <a:spcPts val="300"/>
                </a:spcBef>
                <a:spcAft>
                  <a:spcPts val="0"/>
                </a:spcAft>
                <a:buClr>
                  <a:schemeClr val="bg1"/>
                </a:buClr>
                <a:buFont typeface="Arial" panose="020B0604020202020204" pitchFamily="34" charset="0"/>
                <a:buChar char="•"/>
              </a:pPr>
              <a:r>
                <a:rPr lang="es-419" sz="800" dirty="0">
                  <a:solidFill>
                    <a:schemeClr val="bg2"/>
                  </a:solidFill>
                </a:rPr>
                <a:t>Amplio soporte de ecosistema </a:t>
              </a:r>
              <a:br>
                <a:rPr lang="es-419" sz="800" dirty="0">
                  <a:solidFill>
                    <a:schemeClr val="bg2"/>
                  </a:solidFill>
                </a:rPr>
              </a:br>
              <a:r>
                <a:rPr lang="es-419" sz="800" dirty="0">
                  <a:solidFill>
                    <a:schemeClr val="bg2"/>
                  </a:solidFill>
                </a:rPr>
                <a:t>de aplicaciones</a:t>
              </a:r>
            </a:p>
            <a:p>
              <a:pPr marL="114300" indent="-114300">
                <a:spcBef>
                  <a:spcPts val="300"/>
                </a:spcBef>
                <a:buClr>
                  <a:schemeClr val="bg1"/>
                </a:buClr>
                <a:buFont typeface="Arial" panose="020B0604020202020204" pitchFamily="34" charset="0"/>
                <a:buChar char="•"/>
              </a:pPr>
              <a:r>
                <a:rPr lang="es-419" sz="800" dirty="0">
                  <a:solidFill>
                    <a:schemeClr val="bg2"/>
                  </a:solidFill>
                </a:rPr>
                <a:t>Administrador de sistemas fácil de usar</a:t>
              </a:r>
            </a:p>
          </p:txBody>
        </p:sp>
      </p:grpSp>
      <p:grpSp>
        <p:nvGrpSpPr>
          <p:cNvPr id="75" name="Group 74">
            <a:extLst>
              <a:ext uri="{FF2B5EF4-FFF2-40B4-BE49-F238E27FC236}">
                <a16:creationId xmlns:a16="http://schemas.microsoft.com/office/drawing/2014/main" xmlns="" id="{49911582-2702-EE4D-AF10-12F295B22683}"/>
              </a:ext>
            </a:extLst>
          </p:cNvPr>
          <p:cNvGrpSpPr/>
          <p:nvPr/>
        </p:nvGrpSpPr>
        <p:grpSpPr>
          <a:xfrm>
            <a:off x="3219443" y="467965"/>
            <a:ext cx="2952757" cy="1583581"/>
            <a:chOff x="3219443" y="1020017"/>
            <a:chExt cx="2952757" cy="1583581"/>
          </a:xfrm>
        </p:grpSpPr>
        <p:sp>
          <p:nvSpPr>
            <p:cNvPr id="54" name="Rectangle 53">
              <a:extLst>
                <a:ext uri="{FF2B5EF4-FFF2-40B4-BE49-F238E27FC236}">
                  <a16:creationId xmlns:a16="http://schemas.microsoft.com/office/drawing/2014/main" xmlns="" id="{25844316-16F1-1B4A-987C-F835E9C0778C}"/>
                </a:ext>
              </a:extLst>
            </p:cNvPr>
            <p:cNvSpPr/>
            <p:nvPr/>
          </p:nvSpPr>
          <p:spPr>
            <a:xfrm>
              <a:off x="3219443" y="1020017"/>
              <a:ext cx="527709" cy="757130"/>
            </a:xfrm>
            <a:prstGeom prst="rect">
              <a:avLst/>
            </a:prstGeom>
          </p:spPr>
          <p:txBody>
            <a:bodyPr wrap="none">
              <a:spAutoFit/>
            </a:bodyPr>
            <a:lstStyle/>
            <a:p>
              <a:pPr algn="r" defTabSz="685800" fontAlgn="auto">
                <a:lnSpc>
                  <a:spcPct val="90000"/>
                </a:lnSpc>
                <a:spcBef>
                  <a:spcPts val="450"/>
                </a:spcBef>
                <a:spcAft>
                  <a:spcPts val="0"/>
                </a:spcAft>
              </a:pPr>
              <a:r>
                <a:rPr lang="es-419" sz="4800">
                  <a:solidFill>
                    <a:schemeClr val="bg2"/>
                  </a:solidFill>
                  <a:latin typeface="+mn-lt"/>
                </a:rPr>
                <a:t>2</a:t>
              </a:r>
            </a:p>
          </p:txBody>
        </p:sp>
        <p:sp>
          <p:nvSpPr>
            <p:cNvPr id="55" name="TextBox 54">
              <a:extLst>
                <a:ext uri="{FF2B5EF4-FFF2-40B4-BE49-F238E27FC236}">
                  <a16:creationId xmlns:a16="http://schemas.microsoft.com/office/drawing/2014/main" xmlns="" id="{899819B7-ED7C-D541-BE4C-7DE536C57B8E}"/>
                </a:ext>
              </a:extLst>
            </p:cNvPr>
            <p:cNvSpPr txBox="1"/>
            <p:nvPr/>
          </p:nvSpPr>
          <p:spPr>
            <a:xfrm>
              <a:off x="3652337" y="1027031"/>
              <a:ext cx="2442139" cy="725569"/>
            </a:xfrm>
            <a:prstGeom prst="rect">
              <a:avLst/>
            </a:prstGeom>
            <a:noFill/>
          </p:spPr>
          <p:txBody>
            <a:bodyPr wrap="square" lIns="68580" tIns="34290" rIns="91440" bIns="34290" rtlCol="0" anchor="ctr">
              <a:noAutofit/>
            </a:bodyPr>
            <a:lstStyle/>
            <a:p>
              <a:pPr defTabSz="685800" fontAlgn="auto">
                <a:lnSpc>
                  <a:spcPct val="85000"/>
                </a:lnSpc>
                <a:spcBef>
                  <a:spcPts val="453"/>
                </a:spcBef>
                <a:spcAft>
                  <a:spcPts val="0"/>
                </a:spcAft>
                <a:buClr>
                  <a:srgbClr val="AAAAAA"/>
                </a:buClr>
              </a:pPr>
              <a:r>
                <a:rPr lang="es-419" sz="1400" b="1">
                  <a:solidFill>
                    <a:schemeClr val="bg1"/>
                  </a:solidFill>
                  <a:latin typeface="+mn-lt"/>
                </a:rPr>
                <a:t>Eficiencia</a:t>
              </a:r>
            </a:p>
          </p:txBody>
        </p:sp>
        <p:sp>
          <p:nvSpPr>
            <p:cNvPr id="56" name="TextBox 55">
              <a:extLst>
                <a:ext uri="{FF2B5EF4-FFF2-40B4-BE49-F238E27FC236}">
                  <a16:creationId xmlns:a16="http://schemas.microsoft.com/office/drawing/2014/main" xmlns="" id="{D734297A-3E78-0D44-ABD8-74433CA9DB1E}"/>
                </a:ext>
              </a:extLst>
            </p:cNvPr>
            <p:cNvSpPr txBox="1"/>
            <p:nvPr/>
          </p:nvSpPr>
          <p:spPr>
            <a:xfrm>
              <a:off x="3555571" y="1557158"/>
              <a:ext cx="2616629" cy="1046440"/>
            </a:xfrm>
            <a:prstGeom prst="rect">
              <a:avLst/>
            </a:prstGeom>
            <a:noFill/>
          </p:spPr>
          <p:txBody>
            <a:bodyPr wrap="square" lIns="68580" tIns="34290" rIns="91440" bIns="34290" rtlCol="0" anchor="t">
              <a:spAutoFit/>
            </a:bodyPr>
            <a:lstStyle/>
            <a:p>
              <a:pPr marL="114300" indent="-114300" defTabSz="685800" fontAlgn="auto">
                <a:spcBef>
                  <a:spcPts val="300"/>
                </a:spcBef>
                <a:spcAft>
                  <a:spcPts val="0"/>
                </a:spcAft>
                <a:buClr>
                  <a:schemeClr val="bg1"/>
                </a:buClr>
                <a:buFont typeface="Arial" panose="020B0604020202020204" pitchFamily="34" charset="0"/>
                <a:buChar char="•"/>
              </a:pPr>
              <a:r>
                <a:rPr lang="es-419" sz="800" dirty="0">
                  <a:solidFill>
                    <a:schemeClr val="bg2"/>
                  </a:solidFill>
                  <a:latin typeface="+mn-lt"/>
                </a:rPr>
                <a:t>Hasta un 30 % más capacidad lógica</a:t>
              </a:r>
              <a:r>
                <a:rPr lang="es-419" sz="800" baseline="30000" dirty="0">
                  <a:solidFill>
                    <a:schemeClr val="bg2"/>
                  </a:solidFill>
                  <a:latin typeface="+mn-lt"/>
                </a:rPr>
                <a:t>1</a:t>
              </a:r>
            </a:p>
            <a:p>
              <a:pPr marL="114300" indent="-114300" defTabSz="685800" fontAlgn="auto">
                <a:spcBef>
                  <a:spcPts val="300"/>
                </a:spcBef>
                <a:spcAft>
                  <a:spcPts val="0"/>
                </a:spcAft>
                <a:buClr>
                  <a:schemeClr val="bg1"/>
                </a:buClr>
                <a:buFont typeface="Arial" panose="020B0604020202020204" pitchFamily="34" charset="0"/>
                <a:buChar char="•"/>
              </a:pPr>
              <a:r>
                <a:rPr lang="es-419" sz="800" dirty="0">
                  <a:solidFill>
                    <a:schemeClr val="bg2"/>
                  </a:solidFill>
                </a:rPr>
                <a:t>Respaldos hasta un 38 % más rápidos </a:t>
              </a:r>
              <a:br>
                <a:rPr lang="es-419" sz="800" dirty="0">
                  <a:solidFill>
                    <a:schemeClr val="bg2"/>
                  </a:solidFill>
                </a:rPr>
              </a:br>
              <a:r>
                <a:rPr lang="es-419" sz="800" dirty="0">
                  <a:solidFill>
                    <a:schemeClr val="bg2"/>
                  </a:solidFill>
                </a:rPr>
                <a:t>y restauraciones un 45 % más rápidas</a:t>
              </a:r>
              <a:r>
                <a:rPr lang="es-419" sz="800" baseline="30000" dirty="0">
                  <a:solidFill>
                    <a:schemeClr val="bg2"/>
                  </a:solidFill>
                </a:rPr>
                <a:t>2</a:t>
              </a:r>
            </a:p>
            <a:p>
              <a:pPr marL="114300" indent="-114300" defTabSz="685800" fontAlgn="auto">
                <a:spcBef>
                  <a:spcPts val="300"/>
                </a:spcBef>
                <a:spcAft>
                  <a:spcPts val="0"/>
                </a:spcAft>
                <a:buClr>
                  <a:schemeClr val="bg1"/>
                </a:buClr>
                <a:buFont typeface="Arial" panose="020B0604020202020204" pitchFamily="34" charset="0"/>
                <a:buChar char="•"/>
              </a:pPr>
              <a:r>
                <a:rPr lang="es-419" sz="800" dirty="0">
                  <a:solidFill>
                    <a:schemeClr val="bg2"/>
                  </a:solidFill>
                  <a:latin typeface="+mn-lt"/>
                </a:rPr>
                <a:t>Tasa de </a:t>
              </a:r>
              <a:r>
                <a:rPr lang="es-419" sz="800" dirty="0" err="1">
                  <a:solidFill>
                    <a:schemeClr val="bg2"/>
                  </a:solidFill>
                  <a:latin typeface="+mn-lt"/>
                </a:rPr>
                <a:t>desduplicación</a:t>
              </a:r>
              <a:r>
                <a:rPr lang="es-419" sz="800" dirty="0">
                  <a:solidFill>
                    <a:schemeClr val="bg2"/>
                  </a:solidFill>
                  <a:latin typeface="+mn-lt"/>
                </a:rPr>
                <a:t> promedio </a:t>
              </a:r>
              <a:br>
                <a:rPr lang="es-419" sz="800" dirty="0">
                  <a:solidFill>
                    <a:schemeClr val="bg2"/>
                  </a:solidFill>
                  <a:latin typeface="+mn-lt"/>
                </a:rPr>
              </a:br>
              <a:r>
                <a:rPr lang="es-419" sz="800" dirty="0">
                  <a:solidFill>
                    <a:schemeClr val="bg2"/>
                  </a:solidFill>
                  <a:latin typeface="+mn-lt"/>
                </a:rPr>
                <a:t>de hasta 65:1</a:t>
              </a:r>
              <a:r>
                <a:rPr lang="es-419" sz="800" baseline="30000" dirty="0">
                  <a:solidFill>
                    <a:schemeClr val="bg2"/>
                  </a:solidFill>
                  <a:latin typeface="+mn-lt"/>
                </a:rPr>
                <a:t>3</a:t>
              </a:r>
            </a:p>
            <a:p>
              <a:pPr marL="114300" indent="-114300" defTabSz="685800" fontAlgn="auto">
                <a:spcBef>
                  <a:spcPts val="300"/>
                </a:spcBef>
                <a:spcAft>
                  <a:spcPts val="0"/>
                </a:spcAft>
                <a:buClr>
                  <a:schemeClr val="bg1"/>
                </a:buClr>
                <a:buFont typeface="Arial" panose="020B0604020202020204" pitchFamily="34" charset="0"/>
                <a:buChar char="•"/>
              </a:pPr>
              <a:r>
                <a:rPr lang="es-419" sz="800" dirty="0">
                  <a:solidFill>
                    <a:schemeClr val="bg2"/>
                  </a:solidFill>
                  <a:latin typeface="+mn-lt"/>
                </a:rPr>
                <a:t>Hasta un 50 % más de IOPS para</a:t>
              </a:r>
              <a:r>
                <a:rPr lang="es-419" sz="800" dirty="0">
                  <a:solidFill>
                    <a:schemeClr val="bg2"/>
                  </a:solidFill>
                </a:rPr>
                <a:t> IA/IR para hasta 64 máquinas virtuales</a:t>
              </a:r>
              <a:r>
                <a:rPr lang="es-419" sz="800" baseline="30000" dirty="0">
                  <a:solidFill>
                    <a:schemeClr val="bg2"/>
                  </a:solidFill>
                </a:rPr>
                <a:t>4</a:t>
              </a:r>
            </a:p>
          </p:txBody>
        </p:sp>
      </p:grpSp>
      <p:grpSp>
        <p:nvGrpSpPr>
          <p:cNvPr id="74" name="Group 73">
            <a:extLst>
              <a:ext uri="{FF2B5EF4-FFF2-40B4-BE49-F238E27FC236}">
                <a16:creationId xmlns:a16="http://schemas.microsoft.com/office/drawing/2014/main" xmlns="" id="{94B94ACD-872B-1648-8607-E4E78E6FCB8C}"/>
              </a:ext>
            </a:extLst>
          </p:cNvPr>
          <p:cNvGrpSpPr/>
          <p:nvPr/>
        </p:nvGrpSpPr>
        <p:grpSpPr>
          <a:xfrm>
            <a:off x="6268966" y="467965"/>
            <a:ext cx="2875034" cy="1474855"/>
            <a:chOff x="6268966" y="1020017"/>
            <a:chExt cx="2875034" cy="1474855"/>
          </a:xfrm>
        </p:grpSpPr>
        <p:sp>
          <p:nvSpPr>
            <p:cNvPr id="58" name="Rectangle 57">
              <a:extLst>
                <a:ext uri="{FF2B5EF4-FFF2-40B4-BE49-F238E27FC236}">
                  <a16:creationId xmlns:a16="http://schemas.microsoft.com/office/drawing/2014/main" xmlns="" id="{A5F38C6E-43E6-354C-9DB1-C96BB62ECC3C}"/>
                </a:ext>
              </a:extLst>
            </p:cNvPr>
            <p:cNvSpPr/>
            <p:nvPr/>
          </p:nvSpPr>
          <p:spPr>
            <a:xfrm>
              <a:off x="6268966" y="1020017"/>
              <a:ext cx="527709" cy="757130"/>
            </a:xfrm>
            <a:prstGeom prst="rect">
              <a:avLst/>
            </a:prstGeom>
          </p:spPr>
          <p:txBody>
            <a:bodyPr wrap="none">
              <a:spAutoFit/>
            </a:bodyPr>
            <a:lstStyle/>
            <a:p>
              <a:pPr algn="r" defTabSz="685800" fontAlgn="auto">
                <a:lnSpc>
                  <a:spcPct val="90000"/>
                </a:lnSpc>
                <a:spcBef>
                  <a:spcPts val="450"/>
                </a:spcBef>
                <a:spcAft>
                  <a:spcPts val="0"/>
                </a:spcAft>
              </a:pPr>
              <a:r>
                <a:rPr lang="es-419" sz="4800">
                  <a:solidFill>
                    <a:schemeClr val="bg2"/>
                  </a:solidFill>
                  <a:latin typeface="+mn-lt"/>
                </a:rPr>
                <a:t>3</a:t>
              </a:r>
            </a:p>
          </p:txBody>
        </p:sp>
        <p:sp>
          <p:nvSpPr>
            <p:cNvPr id="59" name="TextBox 58">
              <a:extLst>
                <a:ext uri="{FF2B5EF4-FFF2-40B4-BE49-F238E27FC236}">
                  <a16:creationId xmlns:a16="http://schemas.microsoft.com/office/drawing/2014/main" xmlns="" id="{EB36E5FF-D3B2-4643-BB90-86507C6B9221}"/>
                </a:ext>
              </a:extLst>
            </p:cNvPr>
            <p:cNvSpPr txBox="1"/>
            <p:nvPr/>
          </p:nvSpPr>
          <p:spPr>
            <a:xfrm>
              <a:off x="6701861" y="1027031"/>
              <a:ext cx="2442139" cy="725569"/>
            </a:xfrm>
            <a:prstGeom prst="rect">
              <a:avLst/>
            </a:prstGeom>
            <a:noFill/>
          </p:spPr>
          <p:txBody>
            <a:bodyPr wrap="square" lIns="68580" tIns="34290" rIns="91440" bIns="34290" rtlCol="0" anchor="ctr">
              <a:noAutofit/>
            </a:bodyPr>
            <a:lstStyle/>
            <a:p>
              <a:pPr defTabSz="685800" fontAlgn="auto">
                <a:lnSpc>
                  <a:spcPct val="85000"/>
                </a:lnSpc>
                <a:spcBef>
                  <a:spcPts val="453"/>
                </a:spcBef>
                <a:spcAft>
                  <a:spcPts val="0"/>
                </a:spcAft>
                <a:buClr>
                  <a:srgbClr val="AAAAAA"/>
                </a:buClr>
              </a:pPr>
              <a:r>
                <a:rPr lang="es-419" sz="1400" b="1">
                  <a:solidFill>
                    <a:schemeClr val="bg1"/>
                  </a:solidFill>
                  <a:latin typeface="+mn-lt"/>
                </a:rPr>
                <a:t>Más integral…</a:t>
              </a:r>
            </a:p>
          </p:txBody>
        </p:sp>
        <p:grpSp>
          <p:nvGrpSpPr>
            <p:cNvPr id="22" name="Group 21">
              <a:extLst>
                <a:ext uri="{FF2B5EF4-FFF2-40B4-BE49-F238E27FC236}">
                  <a16:creationId xmlns:a16="http://schemas.microsoft.com/office/drawing/2014/main" xmlns="" id="{513E48C8-5E6A-9445-BAFC-FC024328A165}"/>
                </a:ext>
              </a:extLst>
            </p:cNvPr>
            <p:cNvGrpSpPr/>
            <p:nvPr/>
          </p:nvGrpSpPr>
          <p:grpSpPr>
            <a:xfrm>
              <a:off x="6701861" y="1625439"/>
              <a:ext cx="2442139" cy="869433"/>
              <a:chOff x="6701861" y="1663539"/>
              <a:chExt cx="2442139" cy="869433"/>
            </a:xfrm>
          </p:grpSpPr>
          <p:sp>
            <p:nvSpPr>
              <p:cNvPr id="60" name="TextBox 59">
                <a:extLst>
                  <a:ext uri="{FF2B5EF4-FFF2-40B4-BE49-F238E27FC236}">
                    <a16:creationId xmlns:a16="http://schemas.microsoft.com/office/drawing/2014/main" xmlns="" id="{2E0A479C-4DEB-F04B-8DB8-69C84487EFBA}"/>
                  </a:ext>
                </a:extLst>
              </p:cNvPr>
              <p:cNvSpPr txBox="1"/>
              <p:nvPr/>
            </p:nvSpPr>
            <p:spPr>
              <a:xfrm>
                <a:off x="6701861" y="1663539"/>
                <a:ext cx="2442139" cy="192360"/>
              </a:xfrm>
              <a:prstGeom prst="rect">
                <a:avLst/>
              </a:prstGeom>
              <a:noFill/>
            </p:spPr>
            <p:txBody>
              <a:bodyPr wrap="square" lIns="68580" tIns="34290" rIns="91440" bIns="34290" rtlCol="0" anchor="t">
                <a:spAutoFit/>
              </a:bodyPr>
              <a:lstStyle/>
              <a:p>
                <a:pPr defTabSz="685800" fontAlgn="auto">
                  <a:spcBef>
                    <a:spcPts val="300"/>
                  </a:spcBef>
                  <a:spcAft>
                    <a:spcPts val="0"/>
                  </a:spcAft>
                  <a:buClr>
                    <a:srgbClr val="AAAAAA"/>
                  </a:buClr>
                </a:pPr>
                <a:r>
                  <a:rPr lang="es-419" sz="800" spc="-20">
                    <a:solidFill>
                      <a:schemeClr val="bg2"/>
                    </a:solidFill>
                    <a:latin typeface="+mn-lt"/>
                  </a:rPr>
                  <a:t>El ecosistema más grande de aplicaciones:</a:t>
                </a:r>
              </a:p>
            </p:txBody>
          </p:sp>
          <p:sp>
            <p:nvSpPr>
              <p:cNvPr id="64" name="TextBox 63">
                <a:extLst>
                  <a:ext uri="{FF2B5EF4-FFF2-40B4-BE49-F238E27FC236}">
                    <a16:creationId xmlns:a16="http://schemas.microsoft.com/office/drawing/2014/main" xmlns="" id="{271364FB-239F-0541-953A-D4327A443287}"/>
                  </a:ext>
                </a:extLst>
              </p:cNvPr>
              <p:cNvSpPr txBox="1"/>
              <p:nvPr/>
            </p:nvSpPr>
            <p:spPr>
              <a:xfrm>
                <a:off x="6701861" y="1878499"/>
                <a:ext cx="2442139" cy="654473"/>
              </a:xfrm>
              <a:prstGeom prst="rect">
                <a:avLst/>
              </a:prstGeom>
              <a:noFill/>
            </p:spPr>
            <p:txBody>
              <a:bodyPr wrap="square" lIns="68580" tIns="34290" rIns="91440" bIns="34290" numCol="2" rtlCol="0" anchor="t">
                <a:noAutofit/>
              </a:bodyPr>
              <a:lstStyle/>
              <a:p>
                <a:pPr marL="171450" indent="-171450" defTabSz="685800" fontAlgn="auto">
                  <a:spcBef>
                    <a:spcPts val="300"/>
                  </a:spcBef>
                  <a:spcAft>
                    <a:spcPts val="0"/>
                  </a:spcAft>
                  <a:buClr>
                    <a:schemeClr val="bg1"/>
                  </a:buClr>
                  <a:buFont typeface="Arial" panose="020B0604020202020204" pitchFamily="34" charset="0"/>
                  <a:buChar char="•"/>
                </a:pPr>
                <a:r>
                  <a:rPr lang="es-419" sz="1200">
                    <a:solidFill>
                      <a:schemeClr val="bg2"/>
                    </a:solidFill>
                    <a:latin typeface="+mn-lt"/>
                  </a:rPr>
                  <a:t>Oracle</a:t>
                </a:r>
              </a:p>
              <a:p>
                <a:pPr marL="171450" indent="-171450" defTabSz="685800" fontAlgn="auto">
                  <a:spcBef>
                    <a:spcPts val="300"/>
                  </a:spcBef>
                  <a:spcAft>
                    <a:spcPts val="0"/>
                  </a:spcAft>
                  <a:buClr>
                    <a:schemeClr val="bg1"/>
                  </a:buClr>
                  <a:buFont typeface="Arial" panose="020B0604020202020204" pitchFamily="34" charset="0"/>
                  <a:buChar char="•"/>
                </a:pPr>
                <a:r>
                  <a:rPr lang="es-419" sz="1200">
                    <a:solidFill>
                      <a:schemeClr val="bg2"/>
                    </a:solidFill>
                    <a:latin typeface="+mn-lt"/>
                  </a:rPr>
                  <a:t>Archivos</a:t>
                </a:r>
              </a:p>
              <a:p>
                <a:pPr marL="171450" indent="-171450" defTabSz="685800" fontAlgn="auto">
                  <a:spcBef>
                    <a:spcPts val="300"/>
                  </a:spcBef>
                  <a:spcAft>
                    <a:spcPts val="0"/>
                  </a:spcAft>
                  <a:buClr>
                    <a:schemeClr val="bg1"/>
                  </a:buClr>
                  <a:buFont typeface="Arial" panose="020B0604020202020204" pitchFamily="34" charset="0"/>
                  <a:buChar char="•"/>
                </a:pPr>
                <a:r>
                  <a:rPr lang="es-419" sz="1200">
                    <a:solidFill>
                      <a:schemeClr val="bg2"/>
                    </a:solidFill>
                    <a:latin typeface="+mn-lt"/>
                  </a:rPr>
                  <a:t>NAS</a:t>
                </a:r>
              </a:p>
              <a:p>
                <a:pPr marL="171450" indent="-171450" defTabSz="685800" fontAlgn="auto">
                  <a:spcBef>
                    <a:spcPts val="300"/>
                  </a:spcBef>
                  <a:spcAft>
                    <a:spcPts val="0"/>
                  </a:spcAft>
                  <a:buClr>
                    <a:schemeClr val="bg1"/>
                  </a:buClr>
                  <a:buFont typeface="Arial" panose="020B0604020202020204" pitchFamily="34" charset="0"/>
                  <a:buChar char="•"/>
                </a:pPr>
                <a:r>
                  <a:rPr lang="es-419" sz="1200">
                    <a:solidFill>
                      <a:schemeClr val="bg2"/>
                    </a:solidFill>
                    <a:latin typeface="+mn-lt"/>
                  </a:rPr>
                  <a:t>SAP </a:t>
                </a:r>
              </a:p>
              <a:p>
                <a:pPr marL="171450" indent="-171450" defTabSz="685800" fontAlgn="auto">
                  <a:spcBef>
                    <a:spcPts val="300"/>
                  </a:spcBef>
                  <a:spcAft>
                    <a:spcPts val="0"/>
                  </a:spcAft>
                  <a:buClr>
                    <a:schemeClr val="bg1"/>
                  </a:buClr>
                  <a:buFont typeface="Arial" panose="020B0604020202020204" pitchFamily="34" charset="0"/>
                  <a:buChar char="•"/>
                </a:pPr>
                <a:r>
                  <a:rPr lang="es-419" sz="1200">
                    <a:solidFill>
                      <a:schemeClr val="bg2"/>
                    </a:solidFill>
                    <a:latin typeface="+mn-lt"/>
                  </a:rPr>
                  <a:t>MSFT</a:t>
                </a:r>
              </a:p>
              <a:p>
                <a:pPr marL="171450" indent="-171450" defTabSz="685800" fontAlgn="auto">
                  <a:spcBef>
                    <a:spcPts val="300"/>
                  </a:spcBef>
                  <a:spcAft>
                    <a:spcPts val="0"/>
                  </a:spcAft>
                  <a:buClr>
                    <a:schemeClr val="bg1"/>
                  </a:buClr>
                  <a:buFont typeface="Arial" panose="020B0604020202020204" pitchFamily="34" charset="0"/>
                  <a:buChar char="•"/>
                </a:pPr>
                <a:r>
                  <a:rPr lang="es-419" sz="1200">
                    <a:solidFill>
                      <a:schemeClr val="bg2"/>
                    </a:solidFill>
                    <a:latin typeface="+mn-lt"/>
                  </a:rPr>
                  <a:t>VMware</a:t>
                </a:r>
              </a:p>
            </p:txBody>
          </p:sp>
        </p:grpSp>
      </p:grpSp>
      <p:grpSp>
        <p:nvGrpSpPr>
          <p:cNvPr id="29" name="Group 28">
            <a:extLst>
              <a:ext uri="{FF2B5EF4-FFF2-40B4-BE49-F238E27FC236}">
                <a16:creationId xmlns:a16="http://schemas.microsoft.com/office/drawing/2014/main" xmlns="" id="{2B9F1EF9-B930-8047-8E18-DA97E9D023F6}"/>
              </a:ext>
            </a:extLst>
          </p:cNvPr>
          <p:cNvGrpSpPr/>
          <p:nvPr/>
        </p:nvGrpSpPr>
        <p:grpSpPr>
          <a:xfrm>
            <a:off x="169918" y="2323478"/>
            <a:ext cx="2875035" cy="1751890"/>
            <a:chOff x="169918" y="2963117"/>
            <a:chExt cx="2875035" cy="1751890"/>
          </a:xfrm>
        </p:grpSpPr>
        <p:sp>
          <p:nvSpPr>
            <p:cNvPr id="66" name="Rectangle 65">
              <a:extLst>
                <a:ext uri="{FF2B5EF4-FFF2-40B4-BE49-F238E27FC236}">
                  <a16:creationId xmlns:a16="http://schemas.microsoft.com/office/drawing/2014/main" xmlns="" id="{1CC3B89D-F2A3-0E44-A326-714B4D9ACE58}"/>
                </a:ext>
              </a:extLst>
            </p:cNvPr>
            <p:cNvSpPr/>
            <p:nvPr/>
          </p:nvSpPr>
          <p:spPr>
            <a:xfrm>
              <a:off x="169918" y="2963117"/>
              <a:ext cx="527709" cy="757130"/>
            </a:xfrm>
            <a:prstGeom prst="rect">
              <a:avLst/>
            </a:prstGeom>
          </p:spPr>
          <p:txBody>
            <a:bodyPr wrap="none">
              <a:spAutoFit/>
            </a:bodyPr>
            <a:lstStyle/>
            <a:p>
              <a:pPr algn="r" defTabSz="685800" fontAlgn="auto">
                <a:lnSpc>
                  <a:spcPct val="90000"/>
                </a:lnSpc>
                <a:spcBef>
                  <a:spcPts val="450"/>
                </a:spcBef>
                <a:spcAft>
                  <a:spcPts val="0"/>
                </a:spcAft>
              </a:pPr>
              <a:r>
                <a:rPr lang="es-419" sz="4800">
                  <a:solidFill>
                    <a:schemeClr val="bg2"/>
                  </a:solidFill>
                  <a:latin typeface="+mn-lt"/>
                </a:rPr>
                <a:t>4</a:t>
              </a:r>
            </a:p>
          </p:txBody>
        </p:sp>
        <p:sp>
          <p:nvSpPr>
            <p:cNvPr id="67" name="TextBox 66">
              <a:extLst>
                <a:ext uri="{FF2B5EF4-FFF2-40B4-BE49-F238E27FC236}">
                  <a16:creationId xmlns:a16="http://schemas.microsoft.com/office/drawing/2014/main" xmlns="" id="{B0314A57-58B8-4947-A2D8-4765F3F6D56C}"/>
                </a:ext>
              </a:extLst>
            </p:cNvPr>
            <p:cNvSpPr txBox="1"/>
            <p:nvPr/>
          </p:nvSpPr>
          <p:spPr>
            <a:xfrm>
              <a:off x="602813" y="2970131"/>
              <a:ext cx="2442139" cy="725569"/>
            </a:xfrm>
            <a:prstGeom prst="rect">
              <a:avLst/>
            </a:prstGeom>
            <a:noFill/>
          </p:spPr>
          <p:txBody>
            <a:bodyPr wrap="square" lIns="68580" tIns="34290" rIns="91440" bIns="34290" rtlCol="0" anchor="ctr">
              <a:noAutofit/>
            </a:bodyPr>
            <a:lstStyle/>
            <a:p>
              <a:pPr defTabSz="685800" fontAlgn="auto">
                <a:lnSpc>
                  <a:spcPct val="85000"/>
                </a:lnSpc>
                <a:spcBef>
                  <a:spcPts val="453"/>
                </a:spcBef>
                <a:spcAft>
                  <a:spcPts val="0"/>
                </a:spcAft>
                <a:buClr>
                  <a:srgbClr val="AAAAAA"/>
                </a:buClr>
              </a:pPr>
              <a:r>
                <a:rPr lang="es-419" sz="1400" b="1">
                  <a:solidFill>
                    <a:schemeClr val="bg1"/>
                  </a:solidFill>
                  <a:latin typeface="+mn-lt"/>
                </a:rPr>
                <a:t>Optimizado para VMware</a:t>
              </a:r>
            </a:p>
          </p:txBody>
        </p:sp>
        <p:sp>
          <p:nvSpPr>
            <p:cNvPr id="68" name="TextBox 67">
              <a:extLst>
                <a:ext uri="{FF2B5EF4-FFF2-40B4-BE49-F238E27FC236}">
                  <a16:creationId xmlns:a16="http://schemas.microsoft.com/office/drawing/2014/main" xmlns="" id="{AB926045-6D22-3348-AEAD-D46894387594}"/>
                </a:ext>
              </a:extLst>
            </p:cNvPr>
            <p:cNvSpPr txBox="1"/>
            <p:nvPr/>
          </p:nvSpPr>
          <p:spPr>
            <a:xfrm>
              <a:off x="381007" y="3568539"/>
              <a:ext cx="2663946" cy="1146468"/>
            </a:xfrm>
            <a:prstGeom prst="rect">
              <a:avLst/>
            </a:prstGeom>
            <a:noFill/>
          </p:spPr>
          <p:txBody>
            <a:bodyPr wrap="square" lIns="68580" tIns="34290" rIns="91440" bIns="34290" rtlCol="0" anchor="t">
              <a:spAutoFit/>
            </a:bodyPr>
            <a:lstStyle/>
            <a:p>
              <a:pPr marL="114300" indent="-114300" defTabSz="685800" fontAlgn="auto">
                <a:spcBef>
                  <a:spcPts val="300"/>
                </a:spcBef>
                <a:spcAft>
                  <a:spcPts val="0"/>
                </a:spcAft>
                <a:buClr>
                  <a:schemeClr val="bg1"/>
                </a:buClr>
                <a:buFont typeface="Arial" panose="020B0604020202020204" pitchFamily="34" charset="0"/>
                <a:buChar char="•"/>
              </a:pPr>
              <a:r>
                <a:rPr lang="es-419" sz="800">
                  <a:solidFill>
                    <a:schemeClr val="bg2"/>
                  </a:solidFill>
                  <a:latin typeface="+mn-lt"/>
                </a:rPr>
                <a:t>Integración transparente</a:t>
              </a:r>
            </a:p>
            <a:p>
              <a:pPr marL="114300" indent="-114300" defTabSz="685800" fontAlgn="auto">
                <a:spcBef>
                  <a:spcPts val="300"/>
                </a:spcBef>
                <a:spcAft>
                  <a:spcPts val="0"/>
                </a:spcAft>
                <a:buClr>
                  <a:schemeClr val="bg1"/>
                </a:buClr>
                <a:buFont typeface="Arial" panose="020B0604020202020204" pitchFamily="34" charset="0"/>
                <a:buChar char="•"/>
              </a:pPr>
              <a:r>
                <a:rPr lang="es-419" sz="800">
                  <a:solidFill>
                    <a:schemeClr val="bg2"/>
                  </a:solidFill>
                </a:rPr>
                <a:t>Políticas dinámicas, automatización y orquestación en toda la pila</a:t>
              </a:r>
            </a:p>
            <a:p>
              <a:pPr marL="114300" indent="-114300" defTabSz="685800" fontAlgn="auto">
                <a:spcBef>
                  <a:spcPts val="300"/>
                </a:spcBef>
                <a:spcAft>
                  <a:spcPts val="0"/>
                </a:spcAft>
                <a:buClr>
                  <a:schemeClr val="bg1"/>
                </a:buClr>
                <a:buFont typeface="Arial" panose="020B0604020202020204" pitchFamily="34" charset="0"/>
                <a:buChar char="•"/>
              </a:pPr>
              <a:r>
                <a:rPr lang="es-419" sz="800" spc="-20">
                  <a:solidFill>
                    <a:schemeClr val="bg2"/>
                  </a:solidFill>
                  <a:latin typeface="+mn-lt"/>
                </a:rPr>
                <a:t>Inicie respaldos de imágenes de máquinas virtuales directamente desde la memoria flash</a:t>
              </a:r>
            </a:p>
            <a:p>
              <a:pPr marL="114300" indent="-114300" defTabSz="685800" fontAlgn="auto">
                <a:spcBef>
                  <a:spcPts val="300"/>
                </a:spcBef>
                <a:spcAft>
                  <a:spcPts val="0"/>
                </a:spcAft>
                <a:buClr>
                  <a:schemeClr val="bg1"/>
                </a:buClr>
                <a:buFont typeface="Arial" panose="020B0604020202020204" pitchFamily="34" charset="0"/>
                <a:buChar char="•"/>
              </a:pPr>
              <a:r>
                <a:rPr lang="es-419" sz="800" spc="-20">
                  <a:solidFill>
                    <a:schemeClr val="bg2"/>
                  </a:solidFill>
                </a:rPr>
                <a:t>Protección de máquina virtual “automática”</a:t>
              </a:r>
            </a:p>
            <a:p>
              <a:pPr marL="114300" indent="-114300" defTabSz="685800" fontAlgn="auto">
                <a:spcBef>
                  <a:spcPts val="300"/>
                </a:spcBef>
                <a:spcAft>
                  <a:spcPts val="0"/>
                </a:spcAft>
                <a:buClr>
                  <a:schemeClr val="bg1"/>
                </a:buClr>
                <a:buFont typeface="Arial" panose="020B0604020202020204" pitchFamily="34" charset="0"/>
                <a:buChar char="•"/>
              </a:pPr>
              <a:endParaRPr lang="en-US" sz="1200" dirty="0">
                <a:solidFill>
                  <a:schemeClr val="bg2"/>
                </a:solidFill>
                <a:latin typeface="+mn-lt"/>
              </a:endParaRPr>
            </a:p>
          </p:txBody>
        </p:sp>
      </p:grpSp>
      <p:grpSp>
        <p:nvGrpSpPr>
          <p:cNvPr id="6" name="Group 5">
            <a:extLst>
              <a:ext uri="{FF2B5EF4-FFF2-40B4-BE49-F238E27FC236}">
                <a16:creationId xmlns:a16="http://schemas.microsoft.com/office/drawing/2014/main" xmlns="" id="{C94796E3-82AB-4421-BCEB-D17D34961AF0}"/>
              </a:ext>
            </a:extLst>
          </p:cNvPr>
          <p:cNvGrpSpPr/>
          <p:nvPr/>
        </p:nvGrpSpPr>
        <p:grpSpPr>
          <a:xfrm>
            <a:off x="3219442" y="2288547"/>
            <a:ext cx="2952758" cy="1894542"/>
            <a:chOff x="3219442" y="2288547"/>
            <a:chExt cx="2952758" cy="1894542"/>
          </a:xfrm>
        </p:grpSpPr>
        <p:sp>
          <p:nvSpPr>
            <p:cNvPr id="70" name="Rectangle 69">
              <a:extLst>
                <a:ext uri="{FF2B5EF4-FFF2-40B4-BE49-F238E27FC236}">
                  <a16:creationId xmlns:a16="http://schemas.microsoft.com/office/drawing/2014/main" xmlns="" id="{B1EADEDA-713A-C649-BE49-B0F77CCC7754}"/>
                </a:ext>
              </a:extLst>
            </p:cNvPr>
            <p:cNvSpPr/>
            <p:nvPr/>
          </p:nvSpPr>
          <p:spPr>
            <a:xfrm>
              <a:off x="3219442" y="2323478"/>
              <a:ext cx="527709" cy="757130"/>
            </a:xfrm>
            <a:prstGeom prst="rect">
              <a:avLst/>
            </a:prstGeom>
          </p:spPr>
          <p:txBody>
            <a:bodyPr wrap="none">
              <a:spAutoFit/>
            </a:bodyPr>
            <a:lstStyle/>
            <a:p>
              <a:pPr algn="r" defTabSz="685800" fontAlgn="auto">
                <a:lnSpc>
                  <a:spcPct val="90000"/>
                </a:lnSpc>
                <a:spcBef>
                  <a:spcPts val="450"/>
                </a:spcBef>
                <a:spcAft>
                  <a:spcPts val="0"/>
                </a:spcAft>
              </a:pPr>
              <a:r>
                <a:rPr lang="es-419" sz="4800">
                  <a:solidFill>
                    <a:schemeClr val="bg2"/>
                  </a:solidFill>
                  <a:latin typeface="+mn-lt"/>
                </a:rPr>
                <a:t>5</a:t>
              </a:r>
            </a:p>
          </p:txBody>
        </p:sp>
        <p:sp>
          <p:nvSpPr>
            <p:cNvPr id="71" name="TextBox 70">
              <a:extLst>
                <a:ext uri="{FF2B5EF4-FFF2-40B4-BE49-F238E27FC236}">
                  <a16:creationId xmlns:a16="http://schemas.microsoft.com/office/drawing/2014/main" xmlns="" id="{738E6FBA-46FC-A14D-B0F7-DF9D3746C56D}"/>
                </a:ext>
              </a:extLst>
            </p:cNvPr>
            <p:cNvSpPr txBox="1"/>
            <p:nvPr/>
          </p:nvSpPr>
          <p:spPr>
            <a:xfrm>
              <a:off x="3652337" y="2288547"/>
              <a:ext cx="2442139" cy="725569"/>
            </a:xfrm>
            <a:prstGeom prst="rect">
              <a:avLst/>
            </a:prstGeom>
            <a:noFill/>
          </p:spPr>
          <p:txBody>
            <a:bodyPr wrap="square" lIns="68580" tIns="34290" rIns="91440" bIns="34290" rtlCol="0" anchor="ctr">
              <a:noAutofit/>
            </a:bodyPr>
            <a:lstStyle/>
            <a:p>
              <a:pPr>
                <a:lnSpc>
                  <a:spcPct val="85000"/>
                </a:lnSpc>
                <a:spcBef>
                  <a:spcPts val="453"/>
                </a:spcBef>
                <a:buClr>
                  <a:srgbClr val="AAAAAA"/>
                </a:buClr>
              </a:pPr>
              <a:r>
                <a:rPr lang="es-ES" sz="1400" b="1" dirty="0">
                  <a:solidFill>
                    <a:schemeClr val="bg1"/>
                  </a:solidFill>
                </a:rPr>
                <a:t>DR en la nube diferenciada</a:t>
              </a:r>
              <a:r>
                <a:rPr lang="es-419" sz="1400" b="1" dirty="0">
                  <a:solidFill>
                    <a:schemeClr val="bg1"/>
                  </a:solidFill>
                  <a:latin typeface="+mn-lt"/>
                </a:rPr>
                <a:t>…</a:t>
              </a:r>
            </a:p>
          </p:txBody>
        </p:sp>
        <p:sp>
          <p:nvSpPr>
            <p:cNvPr id="72" name="TextBox 71">
              <a:extLst>
                <a:ext uri="{FF2B5EF4-FFF2-40B4-BE49-F238E27FC236}">
                  <a16:creationId xmlns:a16="http://schemas.microsoft.com/office/drawing/2014/main" xmlns="" id="{28646D5C-0190-6843-9198-F28ADEF91B54}"/>
                </a:ext>
              </a:extLst>
            </p:cNvPr>
            <p:cNvSpPr txBox="1"/>
            <p:nvPr/>
          </p:nvSpPr>
          <p:spPr>
            <a:xfrm>
              <a:off x="3652337" y="2928900"/>
              <a:ext cx="2519863" cy="1254189"/>
            </a:xfrm>
            <a:prstGeom prst="rect">
              <a:avLst/>
            </a:prstGeom>
            <a:noFill/>
          </p:spPr>
          <p:txBody>
            <a:bodyPr wrap="square" lIns="68580" tIns="34290" rIns="91440" bIns="34290" rtlCol="0" anchor="t">
              <a:spAutoFit/>
            </a:bodyPr>
            <a:lstStyle/>
            <a:p>
              <a:pPr marL="114300" indent="-114300" defTabSz="685800" fontAlgn="auto">
                <a:spcBef>
                  <a:spcPts val="300"/>
                </a:spcBef>
                <a:spcAft>
                  <a:spcPts val="0"/>
                </a:spcAft>
                <a:buClr>
                  <a:schemeClr val="bg1"/>
                </a:buClr>
                <a:buFont typeface="Arial" panose="020B0604020202020204" pitchFamily="34" charset="0"/>
                <a:buChar char="•"/>
              </a:pPr>
              <a:r>
                <a:rPr lang="es-419" sz="800" spc="-20">
                  <a:solidFill>
                    <a:schemeClr val="bg2"/>
                  </a:solidFill>
                  <a:latin typeface="+mn-lt"/>
                </a:rPr>
                <a:t>Preparada para la nube con organización de la nube en niveles y recuperación ante desastres </a:t>
              </a:r>
              <a:br>
                <a:rPr lang="es-419" sz="800" spc="-20">
                  <a:solidFill>
                    <a:schemeClr val="bg2"/>
                  </a:solidFill>
                  <a:latin typeface="+mn-lt"/>
                </a:rPr>
              </a:br>
              <a:r>
                <a:rPr lang="es-419" sz="800" spc="-20">
                  <a:solidFill>
                    <a:schemeClr val="bg2"/>
                  </a:solidFill>
                  <a:latin typeface="+mn-lt"/>
                </a:rPr>
                <a:t>en la nube como complementos</a:t>
              </a:r>
            </a:p>
            <a:p>
              <a:pPr marL="114300" indent="-114300" defTabSz="685800" fontAlgn="auto">
                <a:spcBef>
                  <a:spcPts val="300"/>
                </a:spcBef>
                <a:spcAft>
                  <a:spcPts val="0"/>
                </a:spcAft>
                <a:buClr>
                  <a:schemeClr val="bg1"/>
                </a:buClr>
                <a:buFont typeface="Arial" panose="020B0604020202020204" pitchFamily="34" charset="0"/>
                <a:buChar char="•"/>
              </a:pPr>
              <a:r>
                <a:rPr lang="es-419" sz="800" spc="-20">
                  <a:solidFill>
                    <a:schemeClr val="bg2"/>
                  </a:solidFill>
                  <a:latin typeface="+mn-lt"/>
                </a:rPr>
                <a:t>Coordinación de recuperación ante desastres: </a:t>
              </a:r>
            </a:p>
            <a:p>
              <a:pPr marL="342900" lvl="1" indent="-114300" defTabSz="685800" fontAlgn="auto">
                <a:spcBef>
                  <a:spcPts val="0"/>
                </a:spcBef>
                <a:spcAft>
                  <a:spcPts val="0"/>
                </a:spcAft>
                <a:buClr>
                  <a:schemeClr val="bg1"/>
                </a:buClr>
                <a:buFont typeface="Arial" panose="020B0604020202020204" pitchFamily="34" charset="0"/>
                <a:buChar char="•"/>
              </a:pPr>
              <a:r>
                <a:rPr lang="es-419" sz="800">
                  <a:solidFill>
                    <a:schemeClr val="bg2"/>
                  </a:solidFill>
                  <a:latin typeface="+mn-lt"/>
                </a:rPr>
                <a:t>3 clics para realizar la conmutación por error y 2 clics para realizar la conmutación por recuperación</a:t>
              </a:r>
              <a:r>
                <a:rPr lang="es-419" sz="800" baseline="30000">
                  <a:solidFill>
                    <a:schemeClr val="bg2"/>
                  </a:solidFill>
                  <a:latin typeface="+mn-lt"/>
                </a:rPr>
                <a:t>5</a:t>
              </a:r>
            </a:p>
            <a:p>
              <a:pPr marL="342900" lvl="1" indent="-114300" defTabSz="685800" fontAlgn="auto">
                <a:spcBef>
                  <a:spcPts val="0"/>
                </a:spcBef>
                <a:spcAft>
                  <a:spcPts val="0"/>
                </a:spcAft>
                <a:buClr>
                  <a:schemeClr val="bg1"/>
                </a:buClr>
                <a:buFont typeface="Arial" panose="020B0604020202020204" pitchFamily="34" charset="0"/>
                <a:buChar char="•"/>
              </a:pPr>
              <a:r>
                <a:rPr lang="es-419" sz="800" spc="-20">
                  <a:solidFill>
                    <a:schemeClr val="bg2"/>
                  </a:solidFill>
                  <a:latin typeface="+mn-lt"/>
                </a:rPr>
                <a:t>Almacenamiento directo en AWS S3 o Azure </a:t>
              </a:r>
            </a:p>
            <a:p>
              <a:pPr marL="114300" indent="-114300" defTabSz="685800" fontAlgn="auto">
                <a:spcBef>
                  <a:spcPts val="300"/>
                </a:spcBef>
                <a:spcAft>
                  <a:spcPts val="0"/>
                </a:spcAft>
                <a:buClr>
                  <a:schemeClr val="bg1"/>
                </a:buClr>
                <a:buFont typeface="Arial" panose="020B0604020202020204" pitchFamily="34" charset="0"/>
                <a:buChar char="•"/>
              </a:pPr>
              <a:r>
                <a:rPr lang="es-419" sz="800">
                  <a:solidFill>
                    <a:schemeClr val="bg2"/>
                  </a:solidFill>
                  <a:latin typeface="+mn-lt"/>
                </a:rPr>
                <a:t>Sin necesidad de hardware adicional</a:t>
              </a:r>
            </a:p>
          </p:txBody>
        </p:sp>
      </p:grpSp>
      <p:grpSp>
        <p:nvGrpSpPr>
          <p:cNvPr id="5" name="Group 4">
            <a:extLst>
              <a:ext uri="{FF2B5EF4-FFF2-40B4-BE49-F238E27FC236}">
                <a16:creationId xmlns:a16="http://schemas.microsoft.com/office/drawing/2014/main" xmlns="" id="{6C779397-9C0A-40BD-8EE4-3270E48F0729}"/>
              </a:ext>
            </a:extLst>
          </p:cNvPr>
          <p:cNvGrpSpPr/>
          <p:nvPr/>
        </p:nvGrpSpPr>
        <p:grpSpPr>
          <a:xfrm>
            <a:off x="6172200" y="2326239"/>
            <a:ext cx="2971799" cy="1367169"/>
            <a:chOff x="6172200" y="2326239"/>
            <a:chExt cx="2971799" cy="1367169"/>
          </a:xfrm>
        </p:grpSpPr>
        <p:sp>
          <p:nvSpPr>
            <p:cNvPr id="36" name="Rectangle 35">
              <a:extLst>
                <a:ext uri="{FF2B5EF4-FFF2-40B4-BE49-F238E27FC236}">
                  <a16:creationId xmlns:a16="http://schemas.microsoft.com/office/drawing/2014/main" xmlns="" id="{5B33A989-5AD8-4D96-8B0E-D8BACAAD4DC3}"/>
                </a:ext>
              </a:extLst>
            </p:cNvPr>
            <p:cNvSpPr/>
            <p:nvPr/>
          </p:nvSpPr>
          <p:spPr>
            <a:xfrm>
              <a:off x="6172200" y="2326239"/>
              <a:ext cx="527709" cy="757130"/>
            </a:xfrm>
            <a:prstGeom prst="rect">
              <a:avLst/>
            </a:prstGeom>
          </p:spPr>
          <p:txBody>
            <a:bodyPr wrap="none">
              <a:spAutoFit/>
            </a:bodyPr>
            <a:lstStyle/>
            <a:p>
              <a:pPr algn="r" defTabSz="685800" fontAlgn="auto">
                <a:lnSpc>
                  <a:spcPct val="90000"/>
                </a:lnSpc>
                <a:spcBef>
                  <a:spcPts val="450"/>
                </a:spcBef>
                <a:spcAft>
                  <a:spcPts val="0"/>
                </a:spcAft>
              </a:pPr>
              <a:r>
                <a:rPr lang="es-419" sz="4800">
                  <a:solidFill>
                    <a:schemeClr val="bg2"/>
                  </a:solidFill>
                  <a:latin typeface="+mn-lt"/>
                </a:rPr>
                <a:t>6</a:t>
              </a:r>
            </a:p>
          </p:txBody>
        </p:sp>
        <p:sp>
          <p:nvSpPr>
            <p:cNvPr id="37" name="TextBox 36">
              <a:extLst>
                <a:ext uri="{FF2B5EF4-FFF2-40B4-BE49-F238E27FC236}">
                  <a16:creationId xmlns:a16="http://schemas.microsoft.com/office/drawing/2014/main" xmlns="" id="{6BEB99E9-DC28-4559-A5B8-D40B8C359CC4}"/>
                </a:ext>
              </a:extLst>
            </p:cNvPr>
            <p:cNvSpPr txBox="1"/>
            <p:nvPr/>
          </p:nvSpPr>
          <p:spPr>
            <a:xfrm>
              <a:off x="6605095" y="2333253"/>
              <a:ext cx="2442139" cy="725569"/>
            </a:xfrm>
            <a:prstGeom prst="rect">
              <a:avLst/>
            </a:prstGeom>
            <a:noFill/>
          </p:spPr>
          <p:txBody>
            <a:bodyPr wrap="square" lIns="68580" tIns="34290" rIns="91440" bIns="34290" rtlCol="0" anchor="ctr">
              <a:noAutofit/>
            </a:bodyPr>
            <a:lstStyle/>
            <a:p>
              <a:pPr>
                <a:lnSpc>
                  <a:spcPct val="85000"/>
                </a:lnSpc>
                <a:spcBef>
                  <a:spcPts val="453"/>
                </a:spcBef>
                <a:buClr>
                  <a:srgbClr val="AAAAAA"/>
                </a:buClr>
              </a:pPr>
              <a:r>
                <a:rPr lang="es-419" sz="1400" b="1" dirty="0">
                  <a:solidFill>
                    <a:schemeClr val="bg1"/>
                  </a:solidFill>
                </a:rPr>
                <a:t>Probado y moderno </a:t>
              </a:r>
              <a:r>
                <a:rPr lang="es-419" sz="1400" b="1" dirty="0">
                  <a:solidFill>
                    <a:schemeClr val="bg1"/>
                  </a:solidFill>
                  <a:latin typeface="+mn-lt"/>
                </a:rPr>
                <a:t>con Dell Technologies</a:t>
              </a:r>
            </a:p>
          </p:txBody>
        </p:sp>
        <p:sp>
          <p:nvSpPr>
            <p:cNvPr id="38" name="TextBox 37">
              <a:extLst>
                <a:ext uri="{FF2B5EF4-FFF2-40B4-BE49-F238E27FC236}">
                  <a16:creationId xmlns:a16="http://schemas.microsoft.com/office/drawing/2014/main" xmlns="" id="{478726E9-81CD-4F7F-B19C-51D4DE905ECA}"/>
                </a:ext>
              </a:extLst>
            </p:cNvPr>
            <p:cNvSpPr txBox="1"/>
            <p:nvPr/>
          </p:nvSpPr>
          <p:spPr>
            <a:xfrm>
              <a:off x="6477004" y="2931661"/>
              <a:ext cx="2666995" cy="761747"/>
            </a:xfrm>
            <a:prstGeom prst="rect">
              <a:avLst/>
            </a:prstGeom>
            <a:noFill/>
          </p:spPr>
          <p:txBody>
            <a:bodyPr wrap="square" lIns="68580" tIns="34290" rIns="91440" bIns="34290" rtlCol="0" anchor="t">
              <a:spAutoFit/>
            </a:bodyPr>
            <a:lstStyle/>
            <a:p>
              <a:pPr marL="114300" indent="-114300">
                <a:spcBef>
                  <a:spcPts val="300"/>
                </a:spcBef>
                <a:buClr>
                  <a:schemeClr val="bg1"/>
                </a:buClr>
                <a:buFont typeface="Arial" panose="020B0604020202020204" pitchFamily="34" charset="0"/>
                <a:buChar char="•"/>
              </a:pPr>
              <a:r>
                <a:rPr lang="es-419" sz="800" spc="-20" dirty="0">
                  <a:solidFill>
                    <a:schemeClr val="bg2"/>
                  </a:solidFill>
                </a:rPr>
                <a:t>Único proveedor con soluciones integradas, </a:t>
              </a:r>
              <a:br>
                <a:rPr lang="es-419" sz="800" spc="-20" dirty="0">
                  <a:solidFill>
                    <a:schemeClr val="bg2"/>
                  </a:solidFill>
                </a:rPr>
              </a:br>
              <a:r>
                <a:rPr lang="es-419" sz="800" spc="-20" dirty="0">
                  <a:solidFill>
                    <a:schemeClr val="bg2"/>
                  </a:solidFill>
                </a:rPr>
                <a:t>de objetivo y definidas por software</a:t>
              </a:r>
            </a:p>
            <a:p>
              <a:pPr marL="114300" indent="-114300">
                <a:spcBef>
                  <a:spcPts val="300"/>
                </a:spcBef>
                <a:buClr>
                  <a:schemeClr val="bg1"/>
                </a:buClr>
                <a:buFont typeface="Arial" panose="020B0604020202020204" pitchFamily="34" charset="0"/>
                <a:buChar char="•"/>
              </a:pPr>
              <a:r>
                <a:rPr lang="es-419" sz="800" dirty="0">
                  <a:solidFill>
                    <a:schemeClr val="bg2"/>
                  </a:solidFill>
                  <a:latin typeface="+mn-lt"/>
                </a:rPr>
                <a:t>Programa Future-</a:t>
              </a:r>
              <a:r>
                <a:rPr lang="es-419" sz="800" dirty="0" err="1">
                  <a:solidFill>
                    <a:schemeClr val="bg2"/>
                  </a:solidFill>
                  <a:latin typeface="+mn-lt"/>
                </a:rPr>
                <a:t>Proof</a:t>
              </a:r>
              <a:endParaRPr lang="es-419" sz="800" dirty="0">
                <a:solidFill>
                  <a:schemeClr val="bg2"/>
                </a:solidFill>
                <a:latin typeface="+mn-lt"/>
              </a:endParaRPr>
            </a:p>
            <a:p>
              <a:pPr marL="114300" indent="-114300">
                <a:spcBef>
                  <a:spcPts val="300"/>
                </a:spcBef>
                <a:buClr>
                  <a:schemeClr val="bg1"/>
                </a:buClr>
                <a:buFont typeface="Arial" panose="020B0604020202020204" pitchFamily="34" charset="0"/>
                <a:buChar char="•"/>
              </a:pPr>
              <a:r>
                <a:rPr lang="es-419" sz="800" dirty="0">
                  <a:solidFill>
                    <a:schemeClr val="bg2"/>
                  </a:solidFill>
                </a:rPr>
                <a:t>Modelos de consumo flexible con </a:t>
              </a:r>
              <a:br>
                <a:rPr lang="es-419" sz="800" dirty="0">
                  <a:solidFill>
                    <a:schemeClr val="bg2"/>
                  </a:solidFill>
                </a:rPr>
              </a:br>
              <a:r>
                <a:rPr lang="es-419" sz="800" dirty="0">
                  <a:solidFill>
                    <a:schemeClr val="bg2"/>
                  </a:solidFill>
                </a:rPr>
                <a:t>Dell Technologies </a:t>
              </a:r>
              <a:r>
                <a:rPr lang="es-419" sz="800" dirty="0" err="1">
                  <a:solidFill>
                    <a:schemeClr val="bg2"/>
                  </a:solidFill>
                </a:rPr>
                <a:t>On</a:t>
              </a:r>
              <a:r>
                <a:rPr lang="es-419" sz="800" dirty="0">
                  <a:solidFill>
                    <a:schemeClr val="bg2"/>
                  </a:solidFill>
                </a:rPr>
                <a:t> </a:t>
              </a:r>
              <a:r>
                <a:rPr lang="es-419" sz="800" dirty="0" err="1">
                  <a:solidFill>
                    <a:schemeClr val="bg2"/>
                  </a:solidFill>
                </a:rPr>
                <a:t>Demand</a:t>
              </a:r>
              <a:endParaRPr lang="es-419" sz="800" dirty="0">
                <a:solidFill>
                  <a:schemeClr val="bg2"/>
                </a:solidFill>
              </a:endParaRPr>
            </a:p>
          </p:txBody>
        </p:sp>
      </p:grpSp>
      <p:cxnSp>
        <p:nvCxnSpPr>
          <p:cNvPr id="78" name="Straight Connector 77">
            <a:extLst>
              <a:ext uri="{FF2B5EF4-FFF2-40B4-BE49-F238E27FC236}">
                <a16:creationId xmlns:a16="http://schemas.microsoft.com/office/drawing/2014/main" xmlns="" id="{0332B406-E1E2-B54A-8FBD-9740C46285F6}"/>
              </a:ext>
            </a:extLst>
          </p:cNvPr>
          <p:cNvCxnSpPr>
            <a:cxnSpLocks/>
          </p:cNvCxnSpPr>
          <p:nvPr/>
        </p:nvCxnSpPr>
        <p:spPr>
          <a:xfrm flipH="1">
            <a:off x="1" y="2295873"/>
            <a:ext cx="9143999" cy="0"/>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xmlns="" id="{725A4578-6297-9142-B7BC-91EE330920C1}"/>
              </a:ext>
            </a:extLst>
          </p:cNvPr>
          <p:cNvCxnSpPr>
            <a:cxnSpLocks/>
          </p:cNvCxnSpPr>
          <p:nvPr/>
        </p:nvCxnSpPr>
        <p:spPr>
          <a:xfrm>
            <a:off x="6162548" y="474979"/>
            <a:ext cx="0" cy="3796507"/>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xmlns="" id="{1B8017F6-FEB7-BA44-8ED5-14026B8E2F5C}"/>
              </a:ext>
            </a:extLst>
          </p:cNvPr>
          <p:cNvCxnSpPr>
            <a:cxnSpLocks/>
          </p:cNvCxnSpPr>
          <p:nvPr/>
        </p:nvCxnSpPr>
        <p:spPr>
          <a:xfrm>
            <a:off x="3113024" y="474979"/>
            <a:ext cx="0" cy="3796507"/>
          </a:xfrm>
          <a:prstGeom prst="line">
            <a:avLst/>
          </a:prstGeom>
          <a:ln w="12700" cmpd="sng">
            <a:solidFill>
              <a:schemeClr val="bg1">
                <a:alpha val="65000"/>
              </a:schemeClr>
            </a:solidFill>
          </a:ln>
          <a:effectLst/>
        </p:spPr>
        <p:style>
          <a:lnRef idx="2">
            <a:schemeClr val="accent1"/>
          </a:lnRef>
          <a:fillRef idx="0">
            <a:schemeClr val="accent1"/>
          </a:fillRef>
          <a:effectRef idx="1">
            <a:schemeClr val="accent1"/>
          </a:effectRef>
          <a:fontRef idx="minor">
            <a:schemeClr val="tx1"/>
          </a:fontRef>
        </p:style>
      </p:cxnSp>
      <p:pic>
        <p:nvPicPr>
          <p:cNvPr id="39" name="Picture 38">
            <a:extLst>
              <a:ext uri="{FF2B5EF4-FFF2-40B4-BE49-F238E27FC236}">
                <a16:creationId xmlns:a16="http://schemas.microsoft.com/office/drawing/2014/main" xmlns="" id="{0E20D7BF-DFCE-4D7A-9148-39F103992C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2" name="Title 1">
            <a:extLst>
              <a:ext uri="{FF2B5EF4-FFF2-40B4-BE49-F238E27FC236}">
                <a16:creationId xmlns:a16="http://schemas.microsoft.com/office/drawing/2014/main" xmlns="" id="{C1E203CE-BC09-4AFA-8ED6-0D1288F2A1FA}"/>
              </a:ext>
            </a:extLst>
          </p:cNvPr>
          <p:cNvSpPr>
            <a:spLocks noGrp="1"/>
          </p:cNvSpPr>
          <p:nvPr>
            <p:ph type="title"/>
          </p:nvPr>
        </p:nvSpPr>
        <p:spPr/>
        <p:txBody>
          <a:bodyPr/>
          <a:lstStyle/>
          <a:p>
            <a:r>
              <a:rPr lang="es-419"/>
              <a:t>Motivos por los que somos mejores</a:t>
            </a:r>
          </a:p>
        </p:txBody>
      </p:sp>
      <p:sp>
        <p:nvSpPr>
          <p:cNvPr id="34" name="TextBox 33">
            <a:extLst>
              <a:ext uri="{FF2B5EF4-FFF2-40B4-BE49-F238E27FC236}">
                <a16:creationId xmlns:a16="http://schemas.microsoft.com/office/drawing/2014/main" xmlns="" id="{4B4542BA-C69F-437C-B7ED-DF7DF6D36072}"/>
              </a:ext>
            </a:extLst>
          </p:cNvPr>
          <p:cNvSpPr txBox="1"/>
          <p:nvPr/>
        </p:nvSpPr>
        <p:spPr>
          <a:xfrm>
            <a:off x="1905000" y="4307037"/>
            <a:ext cx="5867399" cy="784830"/>
          </a:xfrm>
          <a:prstGeom prst="rect">
            <a:avLst/>
          </a:prstGeom>
          <a:noFill/>
        </p:spPr>
        <p:txBody>
          <a:bodyPr wrap="square" rtlCol="0">
            <a:spAutoFit/>
          </a:bodyPr>
          <a:lstStyle/>
          <a:p>
            <a:pPr marL="50800" lvl="0" indent="-50800" fontAlgn="auto">
              <a:spcBef>
                <a:spcPts val="0"/>
              </a:spcBef>
              <a:spcAft>
                <a:spcPts val="0"/>
              </a:spcAft>
              <a:defRPr/>
            </a:pPr>
            <a:r>
              <a:rPr lang="es-419" sz="500" i="1" baseline="30000" dirty="0"/>
              <a:t>1 </a:t>
            </a:r>
            <a:r>
              <a:rPr lang="es-419" sz="500" i="1" dirty="0"/>
              <a:t>Basado en la telemetría de campo de los dispositivos de la serie </a:t>
            </a:r>
            <a:r>
              <a:rPr lang="es-419" sz="500" i="1" dirty="0" err="1"/>
              <a:t>PowerProtect</a:t>
            </a:r>
            <a:r>
              <a:rPr lang="es-419" sz="500" i="1" dirty="0"/>
              <a:t> DD. Los dispositivos de la serie DP de </a:t>
            </a:r>
            <a:r>
              <a:rPr lang="es-419" sz="500" i="1" dirty="0" err="1"/>
              <a:t>PowerProtect</a:t>
            </a:r>
            <a:r>
              <a:rPr lang="es-419" sz="500" i="1" dirty="0"/>
              <a:t> también se aplican a los datos de telemetría de campo. </a:t>
            </a:r>
            <a:br>
              <a:rPr lang="es-419" sz="500" i="1" dirty="0"/>
            </a:br>
            <a:r>
              <a:rPr lang="es-419" sz="500" i="1" dirty="0"/>
              <a:t>Los resultados reales pueden variar.</a:t>
            </a:r>
          </a:p>
          <a:p>
            <a:pPr marL="50800" lvl="0" indent="-50800" fontAlgn="auto">
              <a:spcBef>
                <a:spcPts val="0"/>
              </a:spcBef>
              <a:spcAft>
                <a:spcPts val="0"/>
              </a:spcAft>
              <a:defRPr/>
            </a:pPr>
            <a:r>
              <a:rPr lang="es-419" sz="500" i="1" baseline="30000" dirty="0"/>
              <a:t>2</a:t>
            </a:r>
            <a:r>
              <a:rPr lang="es-419" sz="500" i="1" dirty="0"/>
              <a:t> Información basada en pruebas internas de Dell EMC con el protocolo DD </a:t>
            </a:r>
            <a:r>
              <a:rPr lang="es-419" sz="500" i="1" dirty="0" err="1"/>
              <a:t>Boost</a:t>
            </a:r>
            <a:r>
              <a:rPr lang="es-419" sz="500" i="1" dirty="0"/>
              <a:t> en DD9900 dentro de DP8900 con DDOS 7.2 en relación con DD9800 dentro de DP8800 con DDOS 7.2, abril de 2020. Los resultados reales pueden variar.</a:t>
            </a:r>
          </a:p>
          <a:p>
            <a:pPr marL="50800" indent="-50800">
              <a:spcBef>
                <a:spcPts val="0"/>
              </a:spcBef>
              <a:spcAft>
                <a:spcPts val="0"/>
              </a:spcAft>
              <a:buClr>
                <a:schemeClr val="bg1"/>
              </a:buClr>
            </a:pPr>
            <a:r>
              <a:rPr lang="es-419" sz="500" i="1" baseline="30000" dirty="0"/>
              <a:t>3 </a:t>
            </a:r>
            <a:r>
              <a:rPr lang="es-419" sz="500" i="1" dirty="0"/>
              <a:t>Basado en la telemetría de campo de los dispositivos de la serie </a:t>
            </a:r>
            <a:r>
              <a:rPr lang="es-419" sz="500" i="1" dirty="0" err="1"/>
              <a:t>PowerProtect</a:t>
            </a:r>
            <a:r>
              <a:rPr lang="es-419" sz="500" i="1" dirty="0"/>
              <a:t> DD. Los dispositivos de la serie DP de </a:t>
            </a:r>
            <a:r>
              <a:rPr lang="es-419" sz="500" i="1" dirty="0" err="1"/>
              <a:t>PowerProtect</a:t>
            </a:r>
            <a:r>
              <a:rPr lang="es-419" sz="500" i="1" dirty="0"/>
              <a:t> también se aplican a los datos de telemetría de campo. </a:t>
            </a:r>
            <a:br>
              <a:rPr lang="es-419" sz="500" i="1" dirty="0"/>
            </a:br>
            <a:r>
              <a:rPr lang="es-419" sz="500" i="1" dirty="0"/>
              <a:t>Los resultados reales pueden variar.</a:t>
            </a:r>
          </a:p>
          <a:p>
            <a:pPr marL="50800" indent="-50800">
              <a:spcBef>
                <a:spcPts val="0"/>
              </a:spcBef>
              <a:spcAft>
                <a:spcPts val="0"/>
              </a:spcAft>
              <a:buClr>
                <a:schemeClr val="bg1"/>
              </a:buClr>
            </a:pPr>
            <a:r>
              <a:rPr lang="es-419" sz="500" i="1" baseline="30000" dirty="0"/>
              <a:t>4</a:t>
            </a:r>
            <a:r>
              <a:rPr lang="es-419" sz="500" i="1" dirty="0"/>
              <a:t> Basado en pruebas internas de lectura de 100% 8KB para medir IOPS pico, realizadas en </a:t>
            </a:r>
            <a:r>
              <a:rPr lang="es-419" sz="500" i="1" dirty="0" err="1"/>
              <a:t>PowerProtect</a:t>
            </a:r>
            <a:r>
              <a:rPr lang="es-419" sz="500" i="1" dirty="0"/>
              <a:t> DD9900 y DDOS 7.2, julio de 2020. Se realizó una reprueba en DD9900 dentro de DP8900, septiembre de 2020. Los resultados reales pueden variar.</a:t>
            </a:r>
          </a:p>
          <a:p>
            <a:pPr>
              <a:spcBef>
                <a:spcPts val="0"/>
              </a:spcBef>
              <a:spcAft>
                <a:spcPts val="0"/>
              </a:spcAft>
              <a:buClr>
                <a:schemeClr val="bg1"/>
              </a:buClr>
            </a:pPr>
            <a:r>
              <a:rPr lang="es-419" sz="500" i="1" baseline="30000" dirty="0"/>
              <a:t>5 </a:t>
            </a:r>
            <a:r>
              <a:rPr lang="es-419" sz="500" i="1" dirty="0"/>
              <a:t>Según las pruebas internas de Dell, febrero de 2020.</a:t>
            </a:r>
          </a:p>
        </p:txBody>
      </p:sp>
    </p:spTree>
    <p:extLst>
      <p:ext uri="{BB962C8B-B14F-4D97-AF65-F5344CB8AC3E}">
        <p14:creationId xmlns:p14="http://schemas.microsoft.com/office/powerpoint/2010/main" val="423460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1000"/>
                                        <p:tgtEl>
                                          <p:spTgt spid="77"/>
                                        </p:tgtEl>
                                      </p:cBhvr>
                                    </p:animEffect>
                                  </p:childTnLst>
                                </p:cTn>
                              </p:par>
                              <p:par>
                                <p:cTn id="8" presetID="22" presetClass="entr" presetSubtype="1"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up)">
                                      <p:cBhvr>
                                        <p:cTn id="10" dur="1000"/>
                                        <p:tgtEl>
                                          <p:spTgt spid="81"/>
                                        </p:tgtEl>
                                      </p:cBhvr>
                                    </p:animEffect>
                                  </p:childTnLst>
                                </p:cTn>
                              </p:par>
                              <p:par>
                                <p:cTn id="11" presetID="22" presetClass="entr" presetSubtype="8"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1000"/>
                                        <p:tgtEl>
                                          <p:spTgt spid="7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3638550"/>
            <a:ext cx="3049524" cy="830997"/>
          </a:xfrm>
          <a:prstGeom prst="rect">
            <a:avLst/>
          </a:prstGeom>
        </p:spPr>
        <p:txBody>
          <a:bodyPr wrap="square" anchor="t">
            <a:spAutoFit/>
          </a:bodyPr>
          <a:lstStyle/>
          <a:p>
            <a:pPr algn="ctr"/>
            <a:r>
              <a:rPr lang="es-419" sz="1600" dirty="0">
                <a:solidFill>
                  <a:schemeClr val="bg2"/>
                </a:solidFill>
              </a:rPr>
              <a:t>Administración</a:t>
            </a:r>
            <a:br>
              <a:rPr lang="es-419" sz="1600" dirty="0">
                <a:solidFill>
                  <a:schemeClr val="bg2"/>
                </a:solidFill>
              </a:rPr>
            </a:br>
            <a:r>
              <a:rPr lang="es-419" sz="1600" dirty="0">
                <a:solidFill>
                  <a:schemeClr val="bg2"/>
                </a:solidFill>
              </a:rPr>
              <a:t>e implementación </a:t>
            </a:r>
            <a:br>
              <a:rPr lang="es-419" sz="1600" dirty="0">
                <a:solidFill>
                  <a:schemeClr val="bg2"/>
                </a:solidFill>
              </a:rPr>
            </a:br>
            <a:r>
              <a:rPr lang="es-419" sz="1600" dirty="0">
                <a:solidFill>
                  <a:schemeClr val="bg2"/>
                </a:solidFill>
              </a:rPr>
              <a:t>simples*</a:t>
            </a:r>
          </a:p>
        </p:txBody>
      </p:sp>
      <p:sp>
        <p:nvSpPr>
          <p:cNvPr id="33" name="Rectangle 32"/>
          <p:cNvSpPr/>
          <p:nvPr/>
        </p:nvSpPr>
        <p:spPr>
          <a:xfrm>
            <a:off x="2895600" y="3638550"/>
            <a:ext cx="3044953" cy="830997"/>
          </a:xfrm>
          <a:prstGeom prst="rect">
            <a:avLst/>
          </a:prstGeom>
        </p:spPr>
        <p:txBody>
          <a:bodyPr wrap="square" anchor="t">
            <a:spAutoFit/>
          </a:bodyPr>
          <a:lstStyle/>
          <a:p>
            <a:pPr algn="ctr"/>
            <a:r>
              <a:rPr lang="es-419" sz="1600">
                <a:solidFill>
                  <a:schemeClr val="bg2"/>
                </a:solidFill>
              </a:rPr>
              <a:t>Restauraciones locales </a:t>
            </a:r>
            <a:br>
              <a:rPr lang="es-419" sz="1600">
                <a:solidFill>
                  <a:schemeClr val="bg2"/>
                </a:solidFill>
              </a:rPr>
            </a:br>
            <a:r>
              <a:rPr lang="es-419" sz="1600">
                <a:solidFill>
                  <a:schemeClr val="bg2"/>
                </a:solidFill>
              </a:rPr>
              <a:t>para obtener velocidad </a:t>
            </a:r>
            <a:br>
              <a:rPr lang="es-419" sz="1600">
                <a:solidFill>
                  <a:schemeClr val="bg2"/>
                </a:solidFill>
              </a:rPr>
            </a:br>
            <a:r>
              <a:rPr lang="es-419" sz="1600">
                <a:solidFill>
                  <a:schemeClr val="bg2"/>
                </a:solidFill>
              </a:rPr>
              <a:t>y eficiencia</a:t>
            </a:r>
          </a:p>
        </p:txBody>
      </p:sp>
      <p:sp>
        <p:nvSpPr>
          <p:cNvPr id="59" name="fl" descr="                              Dell - Internal Use - Confidential&#10;">
            <a:extLst>
              <a:ext uri="{FF2B5EF4-FFF2-40B4-BE49-F238E27FC236}">
                <a16:creationId xmlns:a16="http://schemas.microsoft.com/office/drawing/2014/main" xmlns="" id="{28A18540-25E0-4A1E-A6FB-F6EB0F018DBC}"/>
              </a:ext>
            </a:extLst>
          </p:cNvPr>
          <p:cNvSpPr txBox="1"/>
          <p:nvPr/>
        </p:nvSpPr>
        <p:spPr>
          <a:xfrm>
            <a:off x="111484" y="4875960"/>
            <a:ext cx="1647358" cy="119905"/>
          </a:xfrm>
          <a:prstGeom prst="rect">
            <a:avLst/>
          </a:prstGeom>
          <a:noFill/>
          <a:effectLst>
            <a:glow rad="965200">
              <a:schemeClr val="bg2">
                <a:alpha val="39000"/>
              </a:schemeClr>
            </a:glow>
            <a:outerShdw blurRad="63500" sx="102000" sy="102000" algn="ctr" rotWithShape="0">
              <a:prstClr val="black"/>
            </a:outerShdw>
          </a:effectLst>
        </p:spPr>
        <p:txBody>
          <a:bodyPr vert="horz" wrap="none" lIns="0" tIns="0" rIns="0" bIns="0" rtlCol="0" anchor="ctr" anchorCtr="0">
            <a:spAutoFit/>
          </a:bodyPr>
          <a:lstStyle/>
          <a:p>
            <a:pPr algn="l">
              <a:lnSpc>
                <a:spcPct val="90000"/>
              </a:lnSpc>
              <a:spcBef>
                <a:spcPts val="100"/>
              </a:spcBef>
              <a:spcAft>
                <a:spcPts val="100"/>
              </a:spcAft>
            </a:pPr>
            <a:r>
              <a:rPr lang="es-419" sz="850" b="1" i="0" u="none" baseline="0">
                <a:solidFill>
                  <a:schemeClr val="tx2"/>
                </a:solidFill>
                <a:latin typeface="+mn-lt"/>
              </a:rPr>
              <a:t>Dell - Internal Use - Confidential</a:t>
            </a:r>
          </a:p>
        </p:txBody>
      </p:sp>
      <p:sp>
        <p:nvSpPr>
          <p:cNvPr id="66" name="TextBox 65"/>
          <p:cNvSpPr txBox="1"/>
          <p:nvPr/>
        </p:nvSpPr>
        <p:spPr>
          <a:xfrm>
            <a:off x="8074791" y="1673533"/>
            <a:ext cx="1101170" cy="461665"/>
          </a:xfrm>
          <a:prstGeom prst="rect">
            <a:avLst/>
          </a:prstGeom>
          <a:noFill/>
        </p:spPr>
        <p:txBody>
          <a:bodyPr wrap="square" rtlCol="0">
            <a:spAutoFit/>
          </a:bodyPr>
          <a:lstStyle/>
          <a:p>
            <a:pPr>
              <a:buClr>
                <a:srgbClr val="007DB8"/>
              </a:buClr>
            </a:pPr>
            <a:r>
              <a:rPr lang="es-419" sz="1200">
                <a:solidFill>
                  <a:schemeClr val="bg2"/>
                </a:solidFill>
              </a:rPr>
              <a:t>DR y LTR</a:t>
            </a:r>
            <a:br>
              <a:rPr lang="es-419" sz="1200">
                <a:solidFill>
                  <a:schemeClr val="bg2"/>
                </a:solidFill>
              </a:rPr>
            </a:br>
            <a:r>
              <a:rPr lang="es-419" sz="1200">
                <a:solidFill>
                  <a:schemeClr val="bg2"/>
                </a:solidFill>
              </a:rPr>
              <a:t>en la nube</a:t>
            </a:r>
          </a:p>
        </p:txBody>
      </p:sp>
      <p:sp>
        <p:nvSpPr>
          <p:cNvPr id="38" name="Rectangle 37"/>
          <p:cNvSpPr/>
          <p:nvPr/>
        </p:nvSpPr>
        <p:spPr>
          <a:xfrm>
            <a:off x="6094476" y="3638550"/>
            <a:ext cx="3049524" cy="830997"/>
          </a:xfrm>
          <a:prstGeom prst="rect">
            <a:avLst/>
          </a:prstGeom>
        </p:spPr>
        <p:txBody>
          <a:bodyPr wrap="square" anchor="t">
            <a:spAutoFit/>
          </a:bodyPr>
          <a:lstStyle/>
          <a:p>
            <a:pPr algn="ctr"/>
            <a:r>
              <a:rPr lang="es-419" sz="1600">
                <a:solidFill>
                  <a:schemeClr val="bg2"/>
                </a:solidFill>
              </a:rPr>
              <a:t>Fácil replicación </a:t>
            </a:r>
            <a:br>
              <a:rPr lang="es-419" sz="1600">
                <a:solidFill>
                  <a:schemeClr val="bg2"/>
                </a:solidFill>
              </a:rPr>
            </a:br>
            <a:r>
              <a:rPr lang="es-419" sz="1600">
                <a:solidFill>
                  <a:schemeClr val="bg2"/>
                </a:solidFill>
              </a:rPr>
              <a:t>en la nube y el </a:t>
            </a:r>
            <a:br>
              <a:rPr lang="es-419" sz="1600">
                <a:solidFill>
                  <a:schemeClr val="bg2"/>
                </a:solidFill>
              </a:rPr>
            </a:br>
            <a:r>
              <a:rPr lang="es-419" sz="1600">
                <a:solidFill>
                  <a:schemeClr val="bg2"/>
                </a:solidFill>
              </a:rPr>
              <a:t>centro de datos</a:t>
            </a:r>
          </a:p>
        </p:txBody>
      </p:sp>
      <p:grpSp>
        <p:nvGrpSpPr>
          <p:cNvPr id="15" name="Group 14">
            <a:extLst>
              <a:ext uri="{FF2B5EF4-FFF2-40B4-BE49-F238E27FC236}">
                <a16:creationId xmlns:a16="http://schemas.microsoft.com/office/drawing/2014/main" xmlns="" id="{7469D49D-6653-B149-81A1-E02F47115D42}"/>
              </a:ext>
            </a:extLst>
          </p:cNvPr>
          <p:cNvGrpSpPr/>
          <p:nvPr/>
        </p:nvGrpSpPr>
        <p:grpSpPr>
          <a:xfrm>
            <a:off x="6559884" y="2505872"/>
            <a:ext cx="2279316" cy="854422"/>
            <a:chOff x="6312691" y="2922986"/>
            <a:chExt cx="1722813" cy="645813"/>
          </a:xfrm>
        </p:grpSpPr>
        <p:sp>
          <p:nvSpPr>
            <p:cNvPr id="27" name="Rectangle 26"/>
            <p:cNvSpPr/>
            <p:nvPr/>
          </p:nvSpPr>
          <p:spPr>
            <a:xfrm>
              <a:off x="7067243" y="3141208"/>
              <a:ext cx="968261" cy="348948"/>
            </a:xfrm>
            <a:prstGeom prst="rect">
              <a:avLst/>
            </a:prstGeom>
          </p:spPr>
          <p:txBody>
            <a:bodyPr wrap="square">
              <a:spAutoFit/>
            </a:bodyPr>
            <a:lstStyle/>
            <a:p>
              <a:pPr algn="ctr"/>
              <a:r>
                <a:rPr lang="es-419" sz="1200">
                  <a:solidFill>
                    <a:schemeClr val="bg2"/>
                  </a:solidFill>
                </a:rPr>
                <a:t>Centro de datos </a:t>
              </a:r>
              <a:br>
                <a:rPr lang="es-419" sz="1200">
                  <a:solidFill>
                    <a:schemeClr val="bg2"/>
                  </a:solidFill>
                </a:rPr>
              </a:br>
              <a:r>
                <a:rPr lang="es-419" sz="1200">
                  <a:solidFill>
                    <a:schemeClr val="bg2"/>
                  </a:solidFill>
                </a:rPr>
                <a:t>principal</a:t>
              </a:r>
            </a:p>
          </p:txBody>
        </p:sp>
        <p:grpSp>
          <p:nvGrpSpPr>
            <p:cNvPr id="28" name="Group 27">
              <a:extLst>
                <a:ext uri="{FF2B5EF4-FFF2-40B4-BE49-F238E27FC236}">
                  <a16:creationId xmlns:a16="http://schemas.microsoft.com/office/drawing/2014/main" xmlns="" id="{6FA7282A-D40B-47DE-8602-65088AD07A15}"/>
                </a:ext>
              </a:extLst>
            </p:cNvPr>
            <p:cNvGrpSpPr>
              <a:grpSpLocks noChangeAspect="1"/>
            </p:cNvGrpSpPr>
            <p:nvPr/>
          </p:nvGrpSpPr>
          <p:grpSpPr>
            <a:xfrm>
              <a:off x="6312691" y="2922986"/>
              <a:ext cx="734281" cy="645813"/>
              <a:chOff x="777080" y="2339944"/>
              <a:chExt cx="527051" cy="463551"/>
            </a:xfrm>
          </p:grpSpPr>
          <p:sp>
            <p:nvSpPr>
              <p:cNvPr id="29" name="Freeform 25">
                <a:extLst>
                  <a:ext uri="{FF2B5EF4-FFF2-40B4-BE49-F238E27FC236}">
                    <a16:creationId xmlns:a16="http://schemas.microsoft.com/office/drawing/2014/main" xmlns="" id="{1980C988-C166-4701-BFF0-9524D364FB0F}"/>
                  </a:ext>
                </a:extLst>
              </p:cNvPr>
              <p:cNvSpPr>
                <a:spLocks noEditPoints="1"/>
              </p:cNvSpPr>
              <p:nvPr/>
            </p:nvSpPr>
            <p:spPr bwMode="auto">
              <a:xfrm>
                <a:off x="908843" y="2339944"/>
                <a:ext cx="263525" cy="463550"/>
              </a:xfrm>
              <a:custGeom>
                <a:avLst/>
                <a:gdLst>
                  <a:gd name="T0" fmla="*/ 473 w 2376"/>
                  <a:gd name="T1" fmla="*/ 2258 h 4182"/>
                  <a:gd name="T2" fmla="*/ 473 w 2376"/>
                  <a:gd name="T3" fmla="*/ 2258 h 4182"/>
                  <a:gd name="T4" fmla="*/ 1022 w 2376"/>
                  <a:gd name="T5" fmla="*/ 2258 h 4182"/>
                  <a:gd name="T6" fmla="*/ 1022 w 2376"/>
                  <a:gd name="T7" fmla="*/ 2807 h 4182"/>
                  <a:gd name="T8" fmla="*/ 473 w 2376"/>
                  <a:gd name="T9" fmla="*/ 2807 h 4182"/>
                  <a:gd name="T10" fmla="*/ 473 w 2376"/>
                  <a:gd name="T11" fmla="*/ 2258 h 4182"/>
                  <a:gd name="T12" fmla="*/ 473 w 2376"/>
                  <a:gd name="T13" fmla="*/ 1375 h 4182"/>
                  <a:gd name="T14" fmla="*/ 473 w 2376"/>
                  <a:gd name="T15" fmla="*/ 1375 h 4182"/>
                  <a:gd name="T16" fmla="*/ 1022 w 2376"/>
                  <a:gd name="T17" fmla="*/ 1375 h 4182"/>
                  <a:gd name="T18" fmla="*/ 1022 w 2376"/>
                  <a:gd name="T19" fmla="*/ 1924 h 4182"/>
                  <a:gd name="T20" fmla="*/ 473 w 2376"/>
                  <a:gd name="T21" fmla="*/ 1924 h 4182"/>
                  <a:gd name="T22" fmla="*/ 473 w 2376"/>
                  <a:gd name="T23" fmla="*/ 1375 h 4182"/>
                  <a:gd name="T24" fmla="*/ 473 w 2376"/>
                  <a:gd name="T25" fmla="*/ 493 h 4182"/>
                  <a:gd name="T26" fmla="*/ 473 w 2376"/>
                  <a:gd name="T27" fmla="*/ 493 h 4182"/>
                  <a:gd name="T28" fmla="*/ 1022 w 2376"/>
                  <a:gd name="T29" fmla="*/ 493 h 4182"/>
                  <a:gd name="T30" fmla="*/ 1022 w 2376"/>
                  <a:gd name="T31" fmla="*/ 1042 h 4182"/>
                  <a:gd name="T32" fmla="*/ 473 w 2376"/>
                  <a:gd name="T33" fmla="*/ 1042 h 4182"/>
                  <a:gd name="T34" fmla="*/ 473 w 2376"/>
                  <a:gd name="T35" fmla="*/ 493 h 4182"/>
                  <a:gd name="T36" fmla="*/ 1355 w 2376"/>
                  <a:gd name="T37" fmla="*/ 2258 h 4182"/>
                  <a:gd name="T38" fmla="*/ 1355 w 2376"/>
                  <a:gd name="T39" fmla="*/ 2258 h 4182"/>
                  <a:gd name="T40" fmla="*/ 1904 w 2376"/>
                  <a:gd name="T41" fmla="*/ 2258 h 4182"/>
                  <a:gd name="T42" fmla="*/ 1904 w 2376"/>
                  <a:gd name="T43" fmla="*/ 2807 h 4182"/>
                  <a:gd name="T44" fmla="*/ 1355 w 2376"/>
                  <a:gd name="T45" fmla="*/ 2807 h 4182"/>
                  <a:gd name="T46" fmla="*/ 1355 w 2376"/>
                  <a:gd name="T47" fmla="*/ 2258 h 4182"/>
                  <a:gd name="T48" fmla="*/ 1355 w 2376"/>
                  <a:gd name="T49" fmla="*/ 1375 h 4182"/>
                  <a:gd name="T50" fmla="*/ 1355 w 2376"/>
                  <a:gd name="T51" fmla="*/ 1375 h 4182"/>
                  <a:gd name="T52" fmla="*/ 1904 w 2376"/>
                  <a:gd name="T53" fmla="*/ 1375 h 4182"/>
                  <a:gd name="T54" fmla="*/ 1904 w 2376"/>
                  <a:gd name="T55" fmla="*/ 1924 h 4182"/>
                  <a:gd name="T56" fmla="*/ 1355 w 2376"/>
                  <a:gd name="T57" fmla="*/ 1924 h 4182"/>
                  <a:gd name="T58" fmla="*/ 1355 w 2376"/>
                  <a:gd name="T59" fmla="*/ 1375 h 4182"/>
                  <a:gd name="T60" fmla="*/ 1355 w 2376"/>
                  <a:gd name="T61" fmla="*/ 493 h 4182"/>
                  <a:gd name="T62" fmla="*/ 1355 w 2376"/>
                  <a:gd name="T63" fmla="*/ 493 h 4182"/>
                  <a:gd name="T64" fmla="*/ 1904 w 2376"/>
                  <a:gd name="T65" fmla="*/ 493 h 4182"/>
                  <a:gd name="T66" fmla="*/ 1904 w 2376"/>
                  <a:gd name="T67" fmla="*/ 1042 h 4182"/>
                  <a:gd name="T68" fmla="*/ 1355 w 2376"/>
                  <a:gd name="T69" fmla="*/ 1042 h 4182"/>
                  <a:gd name="T70" fmla="*/ 1355 w 2376"/>
                  <a:gd name="T71" fmla="*/ 493 h 4182"/>
                  <a:gd name="T72" fmla="*/ 0 w 2376"/>
                  <a:gd name="T73" fmla="*/ 4182 h 4182"/>
                  <a:gd name="T74" fmla="*/ 0 w 2376"/>
                  <a:gd name="T75" fmla="*/ 4182 h 4182"/>
                  <a:gd name="T76" fmla="*/ 914 w 2376"/>
                  <a:gd name="T77" fmla="*/ 4182 h 4182"/>
                  <a:gd name="T78" fmla="*/ 914 w 2376"/>
                  <a:gd name="T79" fmla="*/ 3248 h 4182"/>
                  <a:gd name="T80" fmla="*/ 1463 w 2376"/>
                  <a:gd name="T81" fmla="*/ 3248 h 4182"/>
                  <a:gd name="T82" fmla="*/ 1463 w 2376"/>
                  <a:gd name="T83" fmla="*/ 4182 h 4182"/>
                  <a:gd name="T84" fmla="*/ 2376 w 2376"/>
                  <a:gd name="T85" fmla="*/ 4182 h 4182"/>
                  <a:gd name="T86" fmla="*/ 2376 w 2376"/>
                  <a:gd name="T87" fmla="*/ 0 h 4182"/>
                  <a:gd name="T88" fmla="*/ 0 w 2376"/>
                  <a:gd name="T89" fmla="*/ 0 h 4182"/>
                  <a:gd name="T90" fmla="*/ 0 w 2376"/>
                  <a:gd name="T91" fmla="*/ 4182 h 4182"/>
                  <a:gd name="T92" fmla="*/ 0 w 2376"/>
                  <a:gd name="T93" fmla="*/ 4182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6" h="4182">
                    <a:moveTo>
                      <a:pt x="473" y="2258"/>
                    </a:moveTo>
                    <a:lnTo>
                      <a:pt x="473" y="2258"/>
                    </a:lnTo>
                    <a:lnTo>
                      <a:pt x="1022" y="2258"/>
                    </a:lnTo>
                    <a:lnTo>
                      <a:pt x="1022" y="2807"/>
                    </a:lnTo>
                    <a:lnTo>
                      <a:pt x="473" y="2807"/>
                    </a:lnTo>
                    <a:lnTo>
                      <a:pt x="473" y="2258"/>
                    </a:lnTo>
                    <a:close/>
                    <a:moveTo>
                      <a:pt x="473" y="1375"/>
                    </a:moveTo>
                    <a:lnTo>
                      <a:pt x="473" y="1375"/>
                    </a:lnTo>
                    <a:lnTo>
                      <a:pt x="1022" y="1375"/>
                    </a:lnTo>
                    <a:lnTo>
                      <a:pt x="1022" y="1924"/>
                    </a:lnTo>
                    <a:lnTo>
                      <a:pt x="473" y="1924"/>
                    </a:lnTo>
                    <a:lnTo>
                      <a:pt x="473" y="1375"/>
                    </a:lnTo>
                    <a:close/>
                    <a:moveTo>
                      <a:pt x="473" y="493"/>
                    </a:moveTo>
                    <a:lnTo>
                      <a:pt x="473" y="493"/>
                    </a:lnTo>
                    <a:lnTo>
                      <a:pt x="1022" y="493"/>
                    </a:lnTo>
                    <a:lnTo>
                      <a:pt x="1022" y="1042"/>
                    </a:lnTo>
                    <a:lnTo>
                      <a:pt x="473" y="1042"/>
                    </a:lnTo>
                    <a:lnTo>
                      <a:pt x="473" y="493"/>
                    </a:lnTo>
                    <a:close/>
                    <a:moveTo>
                      <a:pt x="1355" y="2258"/>
                    </a:moveTo>
                    <a:lnTo>
                      <a:pt x="1355" y="2258"/>
                    </a:lnTo>
                    <a:lnTo>
                      <a:pt x="1904" y="2258"/>
                    </a:lnTo>
                    <a:lnTo>
                      <a:pt x="1904" y="2807"/>
                    </a:lnTo>
                    <a:lnTo>
                      <a:pt x="1355" y="2807"/>
                    </a:lnTo>
                    <a:lnTo>
                      <a:pt x="1355" y="2258"/>
                    </a:lnTo>
                    <a:close/>
                    <a:moveTo>
                      <a:pt x="1355" y="1375"/>
                    </a:moveTo>
                    <a:lnTo>
                      <a:pt x="1355" y="1375"/>
                    </a:lnTo>
                    <a:lnTo>
                      <a:pt x="1904" y="1375"/>
                    </a:lnTo>
                    <a:lnTo>
                      <a:pt x="1904" y="1924"/>
                    </a:lnTo>
                    <a:lnTo>
                      <a:pt x="1355" y="1924"/>
                    </a:lnTo>
                    <a:lnTo>
                      <a:pt x="1355" y="1375"/>
                    </a:lnTo>
                    <a:close/>
                    <a:moveTo>
                      <a:pt x="1355" y="493"/>
                    </a:moveTo>
                    <a:lnTo>
                      <a:pt x="1355" y="493"/>
                    </a:lnTo>
                    <a:lnTo>
                      <a:pt x="1904" y="493"/>
                    </a:lnTo>
                    <a:lnTo>
                      <a:pt x="1904" y="1042"/>
                    </a:lnTo>
                    <a:lnTo>
                      <a:pt x="1355" y="1042"/>
                    </a:lnTo>
                    <a:lnTo>
                      <a:pt x="1355" y="493"/>
                    </a:lnTo>
                    <a:close/>
                    <a:moveTo>
                      <a:pt x="0" y="4182"/>
                    </a:moveTo>
                    <a:lnTo>
                      <a:pt x="0" y="4182"/>
                    </a:lnTo>
                    <a:lnTo>
                      <a:pt x="914" y="4182"/>
                    </a:lnTo>
                    <a:lnTo>
                      <a:pt x="914" y="3248"/>
                    </a:lnTo>
                    <a:lnTo>
                      <a:pt x="1463" y="3248"/>
                    </a:lnTo>
                    <a:lnTo>
                      <a:pt x="1463" y="4182"/>
                    </a:lnTo>
                    <a:lnTo>
                      <a:pt x="2376" y="4182"/>
                    </a:lnTo>
                    <a:lnTo>
                      <a:pt x="2376" y="0"/>
                    </a:lnTo>
                    <a:lnTo>
                      <a:pt x="0" y="0"/>
                    </a:lnTo>
                    <a:lnTo>
                      <a:pt x="0" y="4182"/>
                    </a:lnTo>
                    <a:lnTo>
                      <a:pt x="0" y="4182"/>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31" name="Freeform 26">
                <a:extLst>
                  <a:ext uri="{FF2B5EF4-FFF2-40B4-BE49-F238E27FC236}">
                    <a16:creationId xmlns:a16="http://schemas.microsoft.com/office/drawing/2014/main" xmlns="" id="{5DECD1AA-B9DD-4EF0-9D35-E47CBC99FBD6}"/>
                  </a:ext>
                </a:extLst>
              </p:cNvPr>
              <p:cNvSpPr>
                <a:spLocks noEditPoints="1"/>
              </p:cNvSpPr>
              <p:nvPr/>
            </p:nvSpPr>
            <p:spPr bwMode="auto">
              <a:xfrm>
                <a:off x="1172368" y="2382807"/>
                <a:ext cx="131763" cy="420688"/>
              </a:xfrm>
              <a:custGeom>
                <a:avLst/>
                <a:gdLst>
                  <a:gd name="T0" fmla="*/ 754 w 1184"/>
                  <a:gd name="T1" fmla="*/ 948 h 3807"/>
                  <a:gd name="T2" fmla="*/ 754 w 1184"/>
                  <a:gd name="T3" fmla="*/ 948 h 3807"/>
                  <a:gd name="T4" fmla="*/ 254 w 1184"/>
                  <a:gd name="T5" fmla="*/ 948 h 3807"/>
                  <a:gd name="T6" fmla="*/ 254 w 1184"/>
                  <a:gd name="T7" fmla="*/ 449 h 3807"/>
                  <a:gd name="T8" fmla="*/ 754 w 1184"/>
                  <a:gd name="T9" fmla="*/ 449 h 3807"/>
                  <a:gd name="T10" fmla="*/ 754 w 1184"/>
                  <a:gd name="T11" fmla="*/ 948 h 3807"/>
                  <a:gd name="T12" fmla="*/ 754 w 1184"/>
                  <a:gd name="T13" fmla="*/ 1752 h 3807"/>
                  <a:gd name="T14" fmla="*/ 754 w 1184"/>
                  <a:gd name="T15" fmla="*/ 1752 h 3807"/>
                  <a:gd name="T16" fmla="*/ 254 w 1184"/>
                  <a:gd name="T17" fmla="*/ 1752 h 3807"/>
                  <a:gd name="T18" fmla="*/ 254 w 1184"/>
                  <a:gd name="T19" fmla="*/ 1252 h 3807"/>
                  <a:gd name="T20" fmla="*/ 754 w 1184"/>
                  <a:gd name="T21" fmla="*/ 1252 h 3807"/>
                  <a:gd name="T22" fmla="*/ 754 w 1184"/>
                  <a:gd name="T23" fmla="*/ 1752 h 3807"/>
                  <a:gd name="T24" fmla="*/ 754 w 1184"/>
                  <a:gd name="T25" fmla="*/ 2555 h 3807"/>
                  <a:gd name="T26" fmla="*/ 754 w 1184"/>
                  <a:gd name="T27" fmla="*/ 2555 h 3807"/>
                  <a:gd name="T28" fmla="*/ 254 w 1184"/>
                  <a:gd name="T29" fmla="*/ 2555 h 3807"/>
                  <a:gd name="T30" fmla="*/ 254 w 1184"/>
                  <a:gd name="T31" fmla="*/ 2055 h 3807"/>
                  <a:gd name="T32" fmla="*/ 754 w 1184"/>
                  <a:gd name="T33" fmla="*/ 2055 h 3807"/>
                  <a:gd name="T34" fmla="*/ 754 w 1184"/>
                  <a:gd name="T35" fmla="*/ 2555 h 3807"/>
                  <a:gd name="T36" fmla="*/ 0 w 1184"/>
                  <a:gd name="T37" fmla="*/ 2957 h 3807"/>
                  <a:gd name="T38" fmla="*/ 0 w 1184"/>
                  <a:gd name="T39" fmla="*/ 2957 h 3807"/>
                  <a:gd name="T40" fmla="*/ 353 w 1184"/>
                  <a:gd name="T41" fmla="*/ 2957 h 3807"/>
                  <a:gd name="T42" fmla="*/ 353 w 1184"/>
                  <a:gd name="T43" fmla="*/ 3807 h 3807"/>
                  <a:gd name="T44" fmla="*/ 1184 w 1184"/>
                  <a:gd name="T45" fmla="*/ 3807 h 3807"/>
                  <a:gd name="T46" fmla="*/ 1184 w 1184"/>
                  <a:gd name="T47" fmla="*/ 0 h 3807"/>
                  <a:gd name="T48" fmla="*/ 0 w 1184"/>
                  <a:gd name="T49" fmla="*/ 0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4" h="3807">
                    <a:moveTo>
                      <a:pt x="754" y="948"/>
                    </a:moveTo>
                    <a:lnTo>
                      <a:pt x="754" y="948"/>
                    </a:lnTo>
                    <a:lnTo>
                      <a:pt x="254" y="948"/>
                    </a:lnTo>
                    <a:lnTo>
                      <a:pt x="254" y="449"/>
                    </a:lnTo>
                    <a:lnTo>
                      <a:pt x="754" y="449"/>
                    </a:lnTo>
                    <a:lnTo>
                      <a:pt x="754" y="948"/>
                    </a:lnTo>
                    <a:close/>
                    <a:moveTo>
                      <a:pt x="754" y="1752"/>
                    </a:moveTo>
                    <a:lnTo>
                      <a:pt x="754" y="1752"/>
                    </a:lnTo>
                    <a:lnTo>
                      <a:pt x="254" y="1752"/>
                    </a:lnTo>
                    <a:lnTo>
                      <a:pt x="254" y="1252"/>
                    </a:lnTo>
                    <a:lnTo>
                      <a:pt x="754" y="1252"/>
                    </a:lnTo>
                    <a:lnTo>
                      <a:pt x="754" y="1752"/>
                    </a:lnTo>
                    <a:close/>
                    <a:moveTo>
                      <a:pt x="754" y="2555"/>
                    </a:moveTo>
                    <a:lnTo>
                      <a:pt x="754" y="2555"/>
                    </a:lnTo>
                    <a:lnTo>
                      <a:pt x="254" y="2555"/>
                    </a:lnTo>
                    <a:lnTo>
                      <a:pt x="254" y="2055"/>
                    </a:lnTo>
                    <a:lnTo>
                      <a:pt x="754" y="2055"/>
                    </a:lnTo>
                    <a:lnTo>
                      <a:pt x="754" y="2555"/>
                    </a:lnTo>
                    <a:close/>
                    <a:moveTo>
                      <a:pt x="0" y="2957"/>
                    </a:moveTo>
                    <a:lnTo>
                      <a:pt x="0" y="2957"/>
                    </a:lnTo>
                    <a:lnTo>
                      <a:pt x="353" y="2957"/>
                    </a:lnTo>
                    <a:lnTo>
                      <a:pt x="353" y="3807"/>
                    </a:lnTo>
                    <a:lnTo>
                      <a:pt x="1184" y="3807"/>
                    </a:lnTo>
                    <a:lnTo>
                      <a:pt x="1184" y="0"/>
                    </a:lnTo>
                    <a:lnTo>
                      <a:pt x="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34" name="Freeform 27">
                <a:extLst>
                  <a:ext uri="{FF2B5EF4-FFF2-40B4-BE49-F238E27FC236}">
                    <a16:creationId xmlns:a16="http://schemas.microsoft.com/office/drawing/2014/main" xmlns="" id="{429B61B5-9BBD-44C3-9AB5-C6FA38A7A676}"/>
                  </a:ext>
                </a:extLst>
              </p:cNvPr>
              <p:cNvSpPr>
                <a:spLocks noEditPoints="1"/>
              </p:cNvSpPr>
              <p:nvPr/>
            </p:nvSpPr>
            <p:spPr bwMode="auto">
              <a:xfrm>
                <a:off x="777080" y="2382807"/>
                <a:ext cx="131763" cy="420688"/>
              </a:xfrm>
              <a:custGeom>
                <a:avLst/>
                <a:gdLst>
                  <a:gd name="T0" fmla="*/ 430 w 1184"/>
                  <a:gd name="T1" fmla="*/ 2055 h 3807"/>
                  <a:gd name="T2" fmla="*/ 430 w 1184"/>
                  <a:gd name="T3" fmla="*/ 2055 h 3807"/>
                  <a:gd name="T4" fmla="*/ 930 w 1184"/>
                  <a:gd name="T5" fmla="*/ 2055 h 3807"/>
                  <a:gd name="T6" fmla="*/ 930 w 1184"/>
                  <a:gd name="T7" fmla="*/ 2555 h 3807"/>
                  <a:gd name="T8" fmla="*/ 430 w 1184"/>
                  <a:gd name="T9" fmla="*/ 2555 h 3807"/>
                  <a:gd name="T10" fmla="*/ 430 w 1184"/>
                  <a:gd name="T11" fmla="*/ 2055 h 3807"/>
                  <a:gd name="T12" fmla="*/ 430 w 1184"/>
                  <a:gd name="T13" fmla="*/ 1252 h 3807"/>
                  <a:gd name="T14" fmla="*/ 430 w 1184"/>
                  <a:gd name="T15" fmla="*/ 1252 h 3807"/>
                  <a:gd name="T16" fmla="*/ 930 w 1184"/>
                  <a:gd name="T17" fmla="*/ 1252 h 3807"/>
                  <a:gd name="T18" fmla="*/ 930 w 1184"/>
                  <a:gd name="T19" fmla="*/ 1752 h 3807"/>
                  <a:gd name="T20" fmla="*/ 430 w 1184"/>
                  <a:gd name="T21" fmla="*/ 1752 h 3807"/>
                  <a:gd name="T22" fmla="*/ 430 w 1184"/>
                  <a:gd name="T23" fmla="*/ 1252 h 3807"/>
                  <a:gd name="T24" fmla="*/ 430 w 1184"/>
                  <a:gd name="T25" fmla="*/ 449 h 3807"/>
                  <a:gd name="T26" fmla="*/ 430 w 1184"/>
                  <a:gd name="T27" fmla="*/ 449 h 3807"/>
                  <a:gd name="T28" fmla="*/ 930 w 1184"/>
                  <a:gd name="T29" fmla="*/ 449 h 3807"/>
                  <a:gd name="T30" fmla="*/ 930 w 1184"/>
                  <a:gd name="T31" fmla="*/ 948 h 3807"/>
                  <a:gd name="T32" fmla="*/ 430 w 1184"/>
                  <a:gd name="T33" fmla="*/ 948 h 3807"/>
                  <a:gd name="T34" fmla="*/ 430 w 1184"/>
                  <a:gd name="T35" fmla="*/ 449 h 3807"/>
                  <a:gd name="T36" fmla="*/ 1184 w 1184"/>
                  <a:gd name="T37" fmla="*/ 0 h 3807"/>
                  <a:gd name="T38" fmla="*/ 1184 w 1184"/>
                  <a:gd name="T39" fmla="*/ 0 h 3807"/>
                  <a:gd name="T40" fmla="*/ 0 w 1184"/>
                  <a:gd name="T41" fmla="*/ 0 h 3807"/>
                  <a:gd name="T42" fmla="*/ 0 w 1184"/>
                  <a:gd name="T43" fmla="*/ 3807 h 3807"/>
                  <a:gd name="T44" fmla="*/ 832 w 1184"/>
                  <a:gd name="T45" fmla="*/ 3807 h 3807"/>
                  <a:gd name="T46" fmla="*/ 832 w 1184"/>
                  <a:gd name="T47" fmla="*/ 2957 h 3807"/>
                  <a:gd name="T48" fmla="*/ 1184 w 1184"/>
                  <a:gd name="T49" fmla="*/ 2957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4" h="3807">
                    <a:moveTo>
                      <a:pt x="430" y="2055"/>
                    </a:moveTo>
                    <a:lnTo>
                      <a:pt x="430" y="2055"/>
                    </a:lnTo>
                    <a:lnTo>
                      <a:pt x="930" y="2055"/>
                    </a:lnTo>
                    <a:lnTo>
                      <a:pt x="930" y="2555"/>
                    </a:lnTo>
                    <a:lnTo>
                      <a:pt x="430" y="2555"/>
                    </a:lnTo>
                    <a:lnTo>
                      <a:pt x="430" y="2055"/>
                    </a:lnTo>
                    <a:close/>
                    <a:moveTo>
                      <a:pt x="430" y="1252"/>
                    </a:moveTo>
                    <a:lnTo>
                      <a:pt x="430" y="1252"/>
                    </a:lnTo>
                    <a:lnTo>
                      <a:pt x="930" y="1252"/>
                    </a:lnTo>
                    <a:lnTo>
                      <a:pt x="930" y="1752"/>
                    </a:lnTo>
                    <a:lnTo>
                      <a:pt x="430" y="1752"/>
                    </a:lnTo>
                    <a:lnTo>
                      <a:pt x="430" y="1252"/>
                    </a:lnTo>
                    <a:close/>
                    <a:moveTo>
                      <a:pt x="430" y="449"/>
                    </a:moveTo>
                    <a:lnTo>
                      <a:pt x="430" y="449"/>
                    </a:lnTo>
                    <a:lnTo>
                      <a:pt x="930" y="449"/>
                    </a:lnTo>
                    <a:lnTo>
                      <a:pt x="930" y="948"/>
                    </a:lnTo>
                    <a:lnTo>
                      <a:pt x="430" y="948"/>
                    </a:lnTo>
                    <a:lnTo>
                      <a:pt x="430" y="449"/>
                    </a:lnTo>
                    <a:close/>
                    <a:moveTo>
                      <a:pt x="1184" y="0"/>
                    </a:moveTo>
                    <a:lnTo>
                      <a:pt x="1184" y="0"/>
                    </a:lnTo>
                    <a:lnTo>
                      <a:pt x="0" y="0"/>
                    </a:lnTo>
                    <a:lnTo>
                      <a:pt x="0" y="3807"/>
                    </a:lnTo>
                    <a:lnTo>
                      <a:pt x="832" y="3807"/>
                    </a:lnTo>
                    <a:lnTo>
                      <a:pt x="832" y="2957"/>
                    </a:lnTo>
                    <a:lnTo>
                      <a:pt x="1184" y="2957"/>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grpSp>
      </p:grpSp>
      <p:sp>
        <p:nvSpPr>
          <p:cNvPr id="41" name="Rectangle 40"/>
          <p:cNvSpPr/>
          <p:nvPr/>
        </p:nvSpPr>
        <p:spPr>
          <a:xfrm>
            <a:off x="1236068" y="3087769"/>
            <a:ext cx="670375" cy="461665"/>
          </a:xfrm>
          <a:prstGeom prst="rect">
            <a:avLst/>
          </a:prstGeom>
        </p:spPr>
        <p:txBody>
          <a:bodyPr wrap="none">
            <a:spAutoFit/>
          </a:bodyPr>
          <a:lstStyle/>
          <a:p>
            <a:pPr algn="ctr"/>
            <a:r>
              <a:rPr lang="es-419" sz="1200">
                <a:solidFill>
                  <a:schemeClr val="bg2"/>
                </a:solidFill>
              </a:rPr>
              <a:t>Sucursal</a:t>
            </a:r>
          </a:p>
        </p:txBody>
      </p:sp>
      <p:sp>
        <p:nvSpPr>
          <p:cNvPr id="58" name="Freeform 25">
            <a:extLst>
              <a:ext uri="{FF2B5EF4-FFF2-40B4-BE49-F238E27FC236}">
                <a16:creationId xmlns:a16="http://schemas.microsoft.com/office/drawing/2014/main" xmlns="" id="{1980C988-C166-4701-BFF0-9524D364FB0F}"/>
              </a:ext>
            </a:extLst>
          </p:cNvPr>
          <p:cNvSpPr>
            <a:spLocks noChangeAspect="1" noEditPoints="1"/>
          </p:cNvSpPr>
          <p:nvPr/>
        </p:nvSpPr>
        <p:spPr bwMode="auto">
          <a:xfrm>
            <a:off x="1119684" y="1569853"/>
            <a:ext cx="881942" cy="1551360"/>
          </a:xfrm>
          <a:custGeom>
            <a:avLst/>
            <a:gdLst>
              <a:gd name="T0" fmla="*/ 473 w 2376"/>
              <a:gd name="T1" fmla="*/ 2258 h 4182"/>
              <a:gd name="T2" fmla="*/ 473 w 2376"/>
              <a:gd name="T3" fmla="*/ 2258 h 4182"/>
              <a:gd name="T4" fmla="*/ 1022 w 2376"/>
              <a:gd name="T5" fmla="*/ 2258 h 4182"/>
              <a:gd name="T6" fmla="*/ 1022 w 2376"/>
              <a:gd name="T7" fmla="*/ 2807 h 4182"/>
              <a:gd name="T8" fmla="*/ 473 w 2376"/>
              <a:gd name="T9" fmla="*/ 2807 h 4182"/>
              <a:gd name="T10" fmla="*/ 473 w 2376"/>
              <a:gd name="T11" fmla="*/ 2258 h 4182"/>
              <a:gd name="T12" fmla="*/ 473 w 2376"/>
              <a:gd name="T13" fmla="*/ 1375 h 4182"/>
              <a:gd name="T14" fmla="*/ 473 w 2376"/>
              <a:gd name="T15" fmla="*/ 1375 h 4182"/>
              <a:gd name="T16" fmla="*/ 1022 w 2376"/>
              <a:gd name="T17" fmla="*/ 1375 h 4182"/>
              <a:gd name="T18" fmla="*/ 1022 w 2376"/>
              <a:gd name="T19" fmla="*/ 1924 h 4182"/>
              <a:gd name="T20" fmla="*/ 473 w 2376"/>
              <a:gd name="T21" fmla="*/ 1924 h 4182"/>
              <a:gd name="T22" fmla="*/ 473 w 2376"/>
              <a:gd name="T23" fmla="*/ 1375 h 4182"/>
              <a:gd name="T24" fmla="*/ 473 w 2376"/>
              <a:gd name="T25" fmla="*/ 493 h 4182"/>
              <a:gd name="T26" fmla="*/ 473 w 2376"/>
              <a:gd name="T27" fmla="*/ 493 h 4182"/>
              <a:gd name="T28" fmla="*/ 1022 w 2376"/>
              <a:gd name="T29" fmla="*/ 493 h 4182"/>
              <a:gd name="T30" fmla="*/ 1022 w 2376"/>
              <a:gd name="T31" fmla="*/ 1042 h 4182"/>
              <a:gd name="T32" fmla="*/ 473 w 2376"/>
              <a:gd name="T33" fmla="*/ 1042 h 4182"/>
              <a:gd name="T34" fmla="*/ 473 w 2376"/>
              <a:gd name="T35" fmla="*/ 493 h 4182"/>
              <a:gd name="T36" fmla="*/ 1355 w 2376"/>
              <a:gd name="T37" fmla="*/ 2258 h 4182"/>
              <a:gd name="T38" fmla="*/ 1355 w 2376"/>
              <a:gd name="T39" fmla="*/ 2258 h 4182"/>
              <a:gd name="T40" fmla="*/ 1904 w 2376"/>
              <a:gd name="T41" fmla="*/ 2258 h 4182"/>
              <a:gd name="T42" fmla="*/ 1904 w 2376"/>
              <a:gd name="T43" fmla="*/ 2807 h 4182"/>
              <a:gd name="T44" fmla="*/ 1355 w 2376"/>
              <a:gd name="T45" fmla="*/ 2807 h 4182"/>
              <a:gd name="T46" fmla="*/ 1355 w 2376"/>
              <a:gd name="T47" fmla="*/ 2258 h 4182"/>
              <a:gd name="T48" fmla="*/ 1355 w 2376"/>
              <a:gd name="T49" fmla="*/ 1375 h 4182"/>
              <a:gd name="T50" fmla="*/ 1355 w 2376"/>
              <a:gd name="T51" fmla="*/ 1375 h 4182"/>
              <a:gd name="T52" fmla="*/ 1904 w 2376"/>
              <a:gd name="T53" fmla="*/ 1375 h 4182"/>
              <a:gd name="T54" fmla="*/ 1904 w 2376"/>
              <a:gd name="T55" fmla="*/ 1924 h 4182"/>
              <a:gd name="T56" fmla="*/ 1355 w 2376"/>
              <a:gd name="T57" fmla="*/ 1924 h 4182"/>
              <a:gd name="T58" fmla="*/ 1355 w 2376"/>
              <a:gd name="T59" fmla="*/ 1375 h 4182"/>
              <a:gd name="T60" fmla="*/ 1355 w 2376"/>
              <a:gd name="T61" fmla="*/ 493 h 4182"/>
              <a:gd name="T62" fmla="*/ 1355 w 2376"/>
              <a:gd name="T63" fmla="*/ 493 h 4182"/>
              <a:gd name="T64" fmla="*/ 1904 w 2376"/>
              <a:gd name="T65" fmla="*/ 493 h 4182"/>
              <a:gd name="T66" fmla="*/ 1904 w 2376"/>
              <a:gd name="T67" fmla="*/ 1042 h 4182"/>
              <a:gd name="T68" fmla="*/ 1355 w 2376"/>
              <a:gd name="T69" fmla="*/ 1042 h 4182"/>
              <a:gd name="T70" fmla="*/ 1355 w 2376"/>
              <a:gd name="T71" fmla="*/ 493 h 4182"/>
              <a:gd name="T72" fmla="*/ 0 w 2376"/>
              <a:gd name="T73" fmla="*/ 4182 h 4182"/>
              <a:gd name="T74" fmla="*/ 0 w 2376"/>
              <a:gd name="T75" fmla="*/ 4182 h 4182"/>
              <a:gd name="T76" fmla="*/ 914 w 2376"/>
              <a:gd name="T77" fmla="*/ 4182 h 4182"/>
              <a:gd name="T78" fmla="*/ 914 w 2376"/>
              <a:gd name="T79" fmla="*/ 3248 h 4182"/>
              <a:gd name="T80" fmla="*/ 1463 w 2376"/>
              <a:gd name="T81" fmla="*/ 3248 h 4182"/>
              <a:gd name="T82" fmla="*/ 1463 w 2376"/>
              <a:gd name="T83" fmla="*/ 4182 h 4182"/>
              <a:gd name="T84" fmla="*/ 2376 w 2376"/>
              <a:gd name="T85" fmla="*/ 4182 h 4182"/>
              <a:gd name="T86" fmla="*/ 2376 w 2376"/>
              <a:gd name="T87" fmla="*/ 0 h 4182"/>
              <a:gd name="T88" fmla="*/ 0 w 2376"/>
              <a:gd name="T89" fmla="*/ 0 h 4182"/>
              <a:gd name="T90" fmla="*/ 0 w 2376"/>
              <a:gd name="T91" fmla="*/ 4182 h 4182"/>
              <a:gd name="T92" fmla="*/ 0 w 2376"/>
              <a:gd name="T93" fmla="*/ 4182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6" h="4182">
                <a:moveTo>
                  <a:pt x="473" y="2258"/>
                </a:moveTo>
                <a:lnTo>
                  <a:pt x="473" y="2258"/>
                </a:lnTo>
                <a:lnTo>
                  <a:pt x="1022" y="2258"/>
                </a:lnTo>
                <a:lnTo>
                  <a:pt x="1022" y="2807"/>
                </a:lnTo>
                <a:lnTo>
                  <a:pt x="473" y="2807"/>
                </a:lnTo>
                <a:lnTo>
                  <a:pt x="473" y="2258"/>
                </a:lnTo>
                <a:close/>
                <a:moveTo>
                  <a:pt x="473" y="1375"/>
                </a:moveTo>
                <a:lnTo>
                  <a:pt x="473" y="1375"/>
                </a:lnTo>
                <a:lnTo>
                  <a:pt x="1022" y="1375"/>
                </a:lnTo>
                <a:lnTo>
                  <a:pt x="1022" y="1924"/>
                </a:lnTo>
                <a:lnTo>
                  <a:pt x="473" y="1924"/>
                </a:lnTo>
                <a:lnTo>
                  <a:pt x="473" y="1375"/>
                </a:lnTo>
                <a:close/>
                <a:moveTo>
                  <a:pt x="473" y="493"/>
                </a:moveTo>
                <a:lnTo>
                  <a:pt x="473" y="493"/>
                </a:lnTo>
                <a:lnTo>
                  <a:pt x="1022" y="493"/>
                </a:lnTo>
                <a:lnTo>
                  <a:pt x="1022" y="1042"/>
                </a:lnTo>
                <a:lnTo>
                  <a:pt x="473" y="1042"/>
                </a:lnTo>
                <a:lnTo>
                  <a:pt x="473" y="493"/>
                </a:lnTo>
                <a:close/>
                <a:moveTo>
                  <a:pt x="1355" y="2258"/>
                </a:moveTo>
                <a:lnTo>
                  <a:pt x="1355" y="2258"/>
                </a:lnTo>
                <a:lnTo>
                  <a:pt x="1904" y="2258"/>
                </a:lnTo>
                <a:lnTo>
                  <a:pt x="1904" y="2807"/>
                </a:lnTo>
                <a:lnTo>
                  <a:pt x="1355" y="2807"/>
                </a:lnTo>
                <a:lnTo>
                  <a:pt x="1355" y="2258"/>
                </a:lnTo>
                <a:close/>
                <a:moveTo>
                  <a:pt x="1355" y="1375"/>
                </a:moveTo>
                <a:lnTo>
                  <a:pt x="1355" y="1375"/>
                </a:lnTo>
                <a:lnTo>
                  <a:pt x="1904" y="1375"/>
                </a:lnTo>
                <a:lnTo>
                  <a:pt x="1904" y="1924"/>
                </a:lnTo>
                <a:lnTo>
                  <a:pt x="1355" y="1924"/>
                </a:lnTo>
                <a:lnTo>
                  <a:pt x="1355" y="1375"/>
                </a:lnTo>
                <a:close/>
                <a:moveTo>
                  <a:pt x="1355" y="493"/>
                </a:moveTo>
                <a:lnTo>
                  <a:pt x="1355" y="493"/>
                </a:lnTo>
                <a:lnTo>
                  <a:pt x="1904" y="493"/>
                </a:lnTo>
                <a:lnTo>
                  <a:pt x="1904" y="1042"/>
                </a:lnTo>
                <a:lnTo>
                  <a:pt x="1355" y="1042"/>
                </a:lnTo>
                <a:lnTo>
                  <a:pt x="1355" y="493"/>
                </a:lnTo>
                <a:close/>
                <a:moveTo>
                  <a:pt x="0" y="4182"/>
                </a:moveTo>
                <a:lnTo>
                  <a:pt x="0" y="4182"/>
                </a:lnTo>
                <a:lnTo>
                  <a:pt x="914" y="4182"/>
                </a:lnTo>
                <a:lnTo>
                  <a:pt x="914" y="3248"/>
                </a:lnTo>
                <a:lnTo>
                  <a:pt x="1463" y="3248"/>
                </a:lnTo>
                <a:lnTo>
                  <a:pt x="1463" y="4182"/>
                </a:lnTo>
                <a:lnTo>
                  <a:pt x="2376" y="4182"/>
                </a:lnTo>
                <a:lnTo>
                  <a:pt x="2376" y="0"/>
                </a:lnTo>
                <a:lnTo>
                  <a:pt x="0" y="0"/>
                </a:lnTo>
                <a:lnTo>
                  <a:pt x="0" y="4182"/>
                </a:lnTo>
                <a:lnTo>
                  <a:pt x="0" y="4182"/>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grpSp>
        <p:nvGrpSpPr>
          <p:cNvPr id="50" name="Group 49"/>
          <p:cNvGrpSpPr/>
          <p:nvPr/>
        </p:nvGrpSpPr>
        <p:grpSpPr>
          <a:xfrm>
            <a:off x="4277931" y="2019362"/>
            <a:ext cx="280290" cy="360659"/>
            <a:chOff x="2078681" y="2240346"/>
            <a:chExt cx="280290" cy="360659"/>
          </a:xfrm>
        </p:grpSpPr>
        <p:sp>
          <p:nvSpPr>
            <p:cNvPr id="51" name="Freeform 5">
              <a:extLst>
                <a:ext uri="{FF2B5EF4-FFF2-40B4-BE49-F238E27FC236}">
                  <a16:creationId xmlns:a16="http://schemas.microsoft.com/office/drawing/2014/main" xmlns="" id="{328C97C7-F14F-43DC-99D1-2514DF166100}"/>
                </a:ext>
              </a:extLst>
            </p:cNvPr>
            <p:cNvSpPr>
              <a:spLocks/>
            </p:cNvSpPr>
            <p:nvPr/>
          </p:nvSpPr>
          <p:spPr bwMode="auto">
            <a:xfrm>
              <a:off x="2078681" y="2240346"/>
              <a:ext cx="280290" cy="360659"/>
            </a:xfrm>
            <a:custGeom>
              <a:avLst/>
              <a:gdLst>
                <a:gd name="T0" fmla="*/ 368 w 449"/>
                <a:gd name="T1" fmla="*/ 59 h 583"/>
                <a:gd name="T2" fmla="*/ 368 w 449"/>
                <a:gd name="T3" fmla="*/ 59 h 583"/>
                <a:gd name="T4" fmla="*/ 224 w 449"/>
                <a:gd name="T5" fmla="*/ 0 h 583"/>
                <a:gd name="T6" fmla="*/ 79 w 449"/>
                <a:gd name="T7" fmla="*/ 59 h 583"/>
                <a:gd name="T8" fmla="*/ 60 w 449"/>
                <a:gd name="T9" fmla="*/ 346 h 583"/>
                <a:gd name="T10" fmla="*/ 224 w 449"/>
                <a:gd name="T11" fmla="*/ 583 h 583"/>
                <a:gd name="T12" fmla="*/ 387 w 449"/>
                <a:gd name="T13" fmla="*/ 346 h 583"/>
                <a:gd name="T14" fmla="*/ 368 w 449"/>
                <a:gd name="T15" fmla="*/ 59 h 583"/>
                <a:gd name="T16" fmla="*/ 368 w 449"/>
                <a:gd name="T17" fmla="*/ 5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83">
                  <a:moveTo>
                    <a:pt x="368" y="59"/>
                  </a:moveTo>
                  <a:lnTo>
                    <a:pt x="368" y="59"/>
                  </a:lnTo>
                  <a:cubicBezTo>
                    <a:pt x="330" y="20"/>
                    <a:pt x="278" y="0"/>
                    <a:pt x="224" y="0"/>
                  </a:cubicBezTo>
                  <a:cubicBezTo>
                    <a:pt x="169" y="0"/>
                    <a:pt x="118" y="20"/>
                    <a:pt x="79" y="59"/>
                  </a:cubicBezTo>
                  <a:cubicBezTo>
                    <a:pt x="9" y="130"/>
                    <a:pt x="0" y="265"/>
                    <a:pt x="60" y="346"/>
                  </a:cubicBezTo>
                  <a:lnTo>
                    <a:pt x="224" y="583"/>
                  </a:lnTo>
                  <a:lnTo>
                    <a:pt x="387" y="346"/>
                  </a:lnTo>
                  <a:cubicBezTo>
                    <a:pt x="449" y="265"/>
                    <a:pt x="440" y="130"/>
                    <a:pt x="368" y="59"/>
                  </a:cubicBezTo>
                  <a:lnTo>
                    <a:pt x="368" y="59"/>
                  </a:lnTo>
                  <a:close/>
                </a:path>
              </a:pathLst>
            </a:custGeom>
            <a:solidFill>
              <a:schemeClr val="bg1">
                <a:lumMod val="60000"/>
                <a:lumOff val="40000"/>
              </a:scheme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52" name="Freeform 6">
              <a:extLst>
                <a:ext uri="{FF2B5EF4-FFF2-40B4-BE49-F238E27FC236}">
                  <a16:creationId xmlns:a16="http://schemas.microsoft.com/office/drawing/2014/main" xmlns="" id="{5A1279BF-FC80-435F-882F-5E079A612769}"/>
                </a:ext>
              </a:extLst>
            </p:cNvPr>
            <p:cNvSpPr>
              <a:spLocks/>
            </p:cNvSpPr>
            <p:nvPr/>
          </p:nvSpPr>
          <p:spPr bwMode="auto">
            <a:xfrm>
              <a:off x="2172613" y="2334285"/>
              <a:ext cx="92425" cy="92425"/>
            </a:xfrm>
            <a:custGeom>
              <a:avLst/>
              <a:gdLst>
                <a:gd name="T0" fmla="*/ 75 w 149"/>
                <a:gd name="T1" fmla="*/ 0 h 149"/>
                <a:gd name="T2" fmla="*/ 75 w 149"/>
                <a:gd name="T3" fmla="*/ 0 h 149"/>
                <a:gd name="T4" fmla="*/ 0 w 149"/>
                <a:gd name="T5" fmla="*/ 74 h 149"/>
                <a:gd name="T6" fmla="*/ 75 w 149"/>
                <a:gd name="T7" fmla="*/ 149 h 149"/>
                <a:gd name="T8" fmla="*/ 149 w 149"/>
                <a:gd name="T9" fmla="*/ 74 h 149"/>
                <a:gd name="T10" fmla="*/ 75 w 149"/>
                <a:gd name="T11" fmla="*/ 0 h 149"/>
                <a:gd name="T12" fmla="*/ 75 w 14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75" y="0"/>
                  </a:moveTo>
                  <a:lnTo>
                    <a:pt x="75" y="0"/>
                  </a:lnTo>
                  <a:cubicBezTo>
                    <a:pt x="33" y="0"/>
                    <a:pt x="0" y="33"/>
                    <a:pt x="0" y="74"/>
                  </a:cubicBezTo>
                  <a:cubicBezTo>
                    <a:pt x="0" y="116"/>
                    <a:pt x="33" y="149"/>
                    <a:pt x="75" y="149"/>
                  </a:cubicBezTo>
                  <a:cubicBezTo>
                    <a:pt x="116" y="149"/>
                    <a:pt x="149" y="116"/>
                    <a:pt x="149" y="74"/>
                  </a:cubicBezTo>
                  <a:cubicBezTo>
                    <a:pt x="149" y="33"/>
                    <a:pt x="116" y="0"/>
                    <a:pt x="75" y="0"/>
                  </a:cubicBezTo>
                  <a:lnTo>
                    <a:pt x="75" y="0"/>
                  </a:lnTo>
                  <a:close/>
                </a:path>
              </a:pathLst>
            </a:custGeom>
            <a:solidFill>
              <a:schemeClr val="bg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grpSp>
      <p:cxnSp>
        <p:nvCxnSpPr>
          <p:cNvPr id="3" name="Straight Arrow Connector 2">
            <a:extLst>
              <a:ext uri="{FF2B5EF4-FFF2-40B4-BE49-F238E27FC236}">
                <a16:creationId xmlns:a16="http://schemas.microsoft.com/office/drawing/2014/main" xmlns="" id="{F2B19821-226C-AC45-A6B2-180D9C979083}"/>
              </a:ext>
            </a:extLst>
          </p:cNvPr>
          <p:cNvCxnSpPr>
            <a:cxnSpLocks/>
          </p:cNvCxnSpPr>
          <p:nvPr/>
        </p:nvCxnSpPr>
        <p:spPr>
          <a:xfrm flipV="1">
            <a:off x="4836999" y="2061017"/>
            <a:ext cx="1564108" cy="284516"/>
          </a:xfrm>
          <a:prstGeom prst="straightConnector1">
            <a:avLst/>
          </a:prstGeom>
          <a:ln w="6350" cmpd="sng">
            <a:solidFill>
              <a:schemeClr val="bg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xmlns="" id="{7B710D5D-5297-FC4B-BA47-6B0564FB9C42}"/>
              </a:ext>
            </a:extLst>
          </p:cNvPr>
          <p:cNvCxnSpPr>
            <a:cxnSpLocks/>
          </p:cNvCxnSpPr>
          <p:nvPr/>
        </p:nvCxnSpPr>
        <p:spPr>
          <a:xfrm>
            <a:off x="4836998" y="2345533"/>
            <a:ext cx="1696068" cy="587550"/>
          </a:xfrm>
          <a:prstGeom prst="straightConnector1">
            <a:avLst/>
          </a:prstGeom>
          <a:ln w="6350" cmpd="sng">
            <a:solidFill>
              <a:schemeClr val="bg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71131" y="3092938"/>
            <a:ext cx="670375" cy="461665"/>
          </a:xfrm>
          <a:prstGeom prst="rect">
            <a:avLst/>
          </a:prstGeom>
        </p:spPr>
        <p:txBody>
          <a:bodyPr wrap="none">
            <a:spAutoFit/>
          </a:bodyPr>
          <a:lstStyle/>
          <a:p>
            <a:pPr algn="ctr"/>
            <a:r>
              <a:rPr lang="es-419" sz="1200">
                <a:solidFill>
                  <a:schemeClr val="bg2"/>
                </a:solidFill>
              </a:rPr>
              <a:t>Sucursal</a:t>
            </a:r>
          </a:p>
        </p:txBody>
      </p:sp>
      <p:sp>
        <p:nvSpPr>
          <p:cNvPr id="36" name="Freeform 25">
            <a:extLst>
              <a:ext uri="{FF2B5EF4-FFF2-40B4-BE49-F238E27FC236}">
                <a16:creationId xmlns:a16="http://schemas.microsoft.com/office/drawing/2014/main" xmlns="" id="{1980C988-C166-4701-BFF0-9524D364FB0F}"/>
              </a:ext>
            </a:extLst>
          </p:cNvPr>
          <p:cNvSpPr>
            <a:spLocks noChangeAspect="1" noEditPoints="1"/>
          </p:cNvSpPr>
          <p:nvPr/>
        </p:nvSpPr>
        <p:spPr bwMode="auto">
          <a:xfrm>
            <a:off x="2054747" y="1569853"/>
            <a:ext cx="881942" cy="1551360"/>
          </a:xfrm>
          <a:custGeom>
            <a:avLst/>
            <a:gdLst>
              <a:gd name="T0" fmla="*/ 473 w 2376"/>
              <a:gd name="T1" fmla="*/ 2258 h 4182"/>
              <a:gd name="T2" fmla="*/ 473 w 2376"/>
              <a:gd name="T3" fmla="*/ 2258 h 4182"/>
              <a:gd name="T4" fmla="*/ 1022 w 2376"/>
              <a:gd name="T5" fmla="*/ 2258 h 4182"/>
              <a:gd name="T6" fmla="*/ 1022 w 2376"/>
              <a:gd name="T7" fmla="*/ 2807 h 4182"/>
              <a:gd name="T8" fmla="*/ 473 w 2376"/>
              <a:gd name="T9" fmla="*/ 2807 h 4182"/>
              <a:gd name="T10" fmla="*/ 473 w 2376"/>
              <a:gd name="T11" fmla="*/ 2258 h 4182"/>
              <a:gd name="T12" fmla="*/ 473 w 2376"/>
              <a:gd name="T13" fmla="*/ 1375 h 4182"/>
              <a:gd name="T14" fmla="*/ 473 w 2376"/>
              <a:gd name="T15" fmla="*/ 1375 h 4182"/>
              <a:gd name="T16" fmla="*/ 1022 w 2376"/>
              <a:gd name="T17" fmla="*/ 1375 h 4182"/>
              <a:gd name="T18" fmla="*/ 1022 w 2376"/>
              <a:gd name="T19" fmla="*/ 1924 h 4182"/>
              <a:gd name="T20" fmla="*/ 473 w 2376"/>
              <a:gd name="T21" fmla="*/ 1924 h 4182"/>
              <a:gd name="T22" fmla="*/ 473 w 2376"/>
              <a:gd name="T23" fmla="*/ 1375 h 4182"/>
              <a:gd name="T24" fmla="*/ 473 w 2376"/>
              <a:gd name="T25" fmla="*/ 493 h 4182"/>
              <a:gd name="T26" fmla="*/ 473 w 2376"/>
              <a:gd name="T27" fmla="*/ 493 h 4182"/>
              <a:gd name="T28" fmla="*/ 1022 w 2376"/>
              <a:gd name="T29" fmla="*/ 493 h 4182"/>
              <a:gd name="T30" fmla="*/ 1022 w 2376"/>
              <a:gd name="T31" fmla="*/ 1042 h 4182"/>
              <a:gd name="T32" fmla="*/ 473 w 2376"/>
              <a:gd name="T33" fmla="*/ 1042 h 4182"/>
              <a:gd name="T34" fmla="*/ 473 w 2376"/>
              <a:gd name="T35" fmla="*/ 493 h 4182"/>
              <a:gd name="T36" fmla="*/ 1355 w 2376"/>
              <a:gd name="T37" fmla="*/ 2258 h 4182"/>
              <a:gd name="T38" fmla="*/ 1355 w 2376"/>
              <a:gd name="T39" fmla="*/ 2258 h 4182"/>
              <a:gd name="T40" fmla="*/ 1904 w 2376"/>
              <a:gd name="T41" fmla="*/ 2258 h 4182"/>
              <a:gd name="T42" fmla="*/ 1904 w 2376"/>
              <a:gd name="T43" fmla="*/ 2807 h 4182"/>
              <a:gd name="T44" fmla="*/ 1355 w 2376"/>
              <a:gd name="T45" fmla="*/ 2807 h 4182"/>
              <a:gd name="T46" fmla="*/ 1355 w 2376"/>
              <a:gd name="T47" fmla="*/ 2258 h 4182"/>
              <a:gd name="T48" fmla="*/ 1355 w 2376"/>
              <a:gd name="T49" fmla="*/ 1375 h 4182"/>
              <a:gd name="T50" fmla="*/ 1355 w 2376"/>
              <a:gd name="T51" fmla="*/ 1375 h 4182"/>
              <a:gd name="T52" fmla="*/ 1904 w 2376"/>
              <a:gd name="T53" fmla="*/ 1375 h 4182"/>
              <a:gd name="T54" fmla="*/ 1904 w 2376"/>
              <a:gd name="T55" fmla="*/ 1924 h 4182"/>
              <a:gd name="T56" fmla="*/ 1355 w 2376"/>
              <a:gd name="T57" fmla="*/ 1924 h 4182"/>
              <a:gd name="T58" fmla="*/ 1355 w 2376"/>
              <a:gd name="T59" fmla="*/ 1375 h 4182"/>
              <a:gd name="T60" fmla="*/ 1355 w 2376"/>
              <a:gd name="T61" fmla="*/ 493 h 4182"/>
              <a:gd name="T62" fmla="*/ 1355 w 2376"/>
              <a:gd name="T63" fmla="*/ 493 h 4182"/>
              <a:gd name="T64" fmla="*/ 1904 w 2376"/>
              <a:gd name="T65" fmla="*/ 493 h 4182"/>
              <a:gd name="T66" fmla="*/ 1904 w 2376"/>
              <a:gd name="T67" fmla="*/ 1042 h 4182"/>
              <a:gd name="T68" fmla="*/ 1355 w 2376"/>
              <a:gd name="T69" fmla="*/ 1042 h 4182"/>
              <a:gd name="T70" fmla="*/ 1355 w 2376"/>
              <a:gd name="T71" fmla="*/ 493 h 4182"/>
              <a:gd name="T72" fmla="*/ 0 w 2376"/>
              <a:gd name="T73" fmla="*/ 4182 h 4182"/>
              <a:gd name="T74" fmla="*/ 0 w 2376"/>
              <a:gd name="T75" fmla="*/ 4182 h 4182"/>
              <a:gd name="T76" fmla="*/ 914 w 2376"/>
              <a:gd name="T77" fmla="*/ 4182 h 4182"/>
              <a:gd name="T78" fmla="*/ 914 w 2376"/>
              <a:gd name="T79" fmla="*/ 3248 h 4182"/>
              <a:gd name="T80" fmla="*/ 1463 w 2376"/>
              <a:gd name="T81" fmla="*/ 3248 h 4182"/>
              <a:gd name="T82" fmla="*/ 1463 w 2376"/>
              <a:gd name="T83" fmla="*/ 4182 h 4182"/>
              <a:gd name="T84" fmla="*/ 2376 w 2376"/>
              <a:gd name="T85" fmla="*/ 4182 h 4182"/>
              <a:gd name="T86" fmla="*/ 2376 w 2376"/>
              <a:gd name="T87" fmla="*/ 0 h 4182"/>
              <a:gd name="T88" fmla="*/ 0 w 2376"/>
              <a:gd name="T89" fmla="*/ 0 h 4182"/>
              <a:gd name="T90" fmla="*/ 0 w 2376"/>
              <a:gd name="T91" fmla="*/ 4182 h 4182"/>
              <a:gd name="T92" fmla="*/ 0 w 2376"/>
              <a:gd name="T93" fmla="*/ 4182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6" h="4182">
                <a:moveTo>
                  <a:pt x="473" y="2258"/>
                </a:moveTo>
                <a:lnTo>
                  <a:pt x="473" y="2258"/>
                </a:lnTo>
                <a:lnTo>
                  <a:pt x="1022" y="2258"/>
                </a:lnTo>
                <a:lnTo>
                  <a:pt x="1022" y="2807"/>
                </a:lnTo>
                <a:lnTo>
                  <a:pt x="473" y="2807"/>
                </a:lnTo>
                <a:lnTo>
                  <a:pt x="473" y="2258"/>
                </a:lnTo>
                <a:close/>
                <a:moveTo>
                  <a:pt x="473" y="1375"/>
                </a:moveTo>
                <a:lnTo>
                  <a:pt x="473" y="1375"/>
                </a:lnTo>
                <a:lnTo>
                  <a:pt x="1022" y="1375"/>
                </a:lnTo>
                <a:lnTo>
                  <a:pt x="1022" y="1924"/>
                </a:lnTo>
                <a:lnTo>
                  <a:pt x="473" y="1924"/>
                </a:lnTo>
                <a:lnTo>
                  <a:pt x="473" y="1375"/>
                </a:lnTo>
                <a:close/>
                <a:moveTo>
                  <a:pt x="473" y="493"/>
                </a:moveTo>
                <a:lnTo>
                  <a:pt x="473" y="493"/>
                </a:lnTo>
                <a:lnTo>
                  <a:pt x="1022" y="493"/>
                </a:lnTo>
                <a:lnTo>
                  <a:pt x="1022" y="1042"/>
                </a:lnTo>
                <a:lnTo>
                  <a:pt x="473" y="1042"/>
                </a:lnTo>
                <a:lnTo>
                  <a:pt x="473" y="493"/>
                </a:lnTo>
                <a:close/>
                <a:moveTo>
                  <a:pt x="1355" y="2258"/>
                </a:moveTo>
                <a:lnTo>
                  <a:pt x="1355" y="2258"/>
                </a:lnTo>
                <a:lnTo>
                  <a:pt x="1904" y="2258"/>
                </a:lnTo>
                <a:lnTo>
                  <a:pt x="1904" y="2807"/>
                </a:lnTo>
                <a:lnTo>
                  <a:pt x="1355" y="2807"/>
                </a:lnTo>
                <a:lnTo>
                  <a:pt x="1355" y="2258"/>
                </a:lnTo>
                <a:close/>
                <a:moveTo>
                  <a:pt x="1355" y="1375"/>
                </a:moveTo>
                <a:lnTo>
                  <a:pt x="1355" y="1375"/>
                </a:lnTo>
                <a:lnTo>
                  <a:pt x="1904" y="1375"/>
                </a:lnTo>
                <a:lnTo>
                  <a:pt x="1904" y="1924"/>
                </a:lnTo>
                <a:lnTo>
                  <a:pt x="1355" y="1924"/>
                </a:lnTo>
                <a:lnTo>
                  <a:pt x="1355" y="1375"/>
                </a:lnTo>
                <a:close/>
                <a:moveTo>
                  <a:pt x="1355" y="493"/>
                </a:moveTo>
                <a:lnTo>
                  <a:pt x="1355" y="493"/>
                </a:lnTo>
                <a:lnTo>
                  <a:pt x="1904" y="493"/>
                </a:lnTo>
                <a:lnTo>
                  <a:pt x="1904" y="1042"/>
                </a:lnTo>
                <a:lnTo>
                  <a:pt x="1355" y="1042"/>
                </a:lnTo>
                <a:lnTo>
                  <a:pt x="1355" y="493"/>
                </a:lnTo>
                <a:close/>
                <a:moveTo>
                  <a:pt x="0" y="4182"/>
                </a:moveTo>
                <a:lnTo>
                  <a:pt x="0" y="4182"/>
                </a:lnTo>
                <a:lnTo>
                  <a:pt x="914" y="4182"/>
                </a:lnTo>
                <a:lnTo>
                  <a:pt x="914" y="3248"/>
                </a:lnTo>
                <a:lnTo>
                  <a:pt x="1463" y="3248"/>
                </a:lnTo>
                <a:lnTo>
                  <a:pt x="1463" y="4182"/>
                </a:lnTo>
                <a:lnTo>
                  <a:pt x="2376" y="4182"/>
                </a:lnTo>
                <a:lnTo>
                  <a:pt x="2376" y="0"/>
                </a:lnTo>
                <a:lnTo>
                  <a:pt x="0" y="0"/>
                </a:lnTo>
                <a:lnTo>
                  <a:pt x="0" y="4182"/>
                </a:lnTo>
                <a:lnTo>
                  <a:pt x="0" y="4182"/>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37" name="Rectangle 36"/>
          <p:cNvSpPr/>
          <p:nvPr/>
        </p:nvSpPr>
        <p:spPr>
          <a:xfrm>
            <a:off x="326833" y="3100685"/>
            <a:ext cx="670375" cy="461665"/>
          </a:xfrm>
          <a:prstGeom prst="rect">
            <a:avLst/>
          </a:prstGeom>
        </p:spPr>
        <p:txBody>
          <a:bodyPr wrap="none">
            <a:spAutoFit/>
          </a:bodyPr>
          <a:lstStyle/>
          <a:p>
            <a:pPr algn="ctr"/>
            <a:r>
              <a:rPr lang="es-419" sz="1200">
                <a:solidFill>
                  <a:schemeClr val="bg2"/>
                </a:solidFill>
              </a:rPr>
              <a:t>Sucursal</a:t>
            </a:r>
          </a:p>
        </p:txBody>
      </p:sp>
      <p:sp>
        <p:nvSpPr>
          <p:cNvPr id="40" name="Freeform 25">
            <a:extLst>
              <a:ext uri="{FF2B5EF4-FFF2-40B4-BE49-F238E27FC236}">
                <a16:creationId xmlns:a16="http://schemas.microsoft.com/office/drawing/2014/main" xmlns="" id="{1980C988-C166-4701-BFF0-9524D364FB0F}"/>
              </a:ext>
            </a:extLst>
          </p:cNvPr>
          <p:cNvSpPr>
            <a:spLocks noChangeAspect="1" noEditPoints="1"/>
          </p:cNvSpPr>
          <p:nvPr/>
        </p:nvSpPr>
        <p:spPr bwMode="auto">
          <a:xfrm>
            <a:off x="210449" y="1569853"/>
            <a:ext cx="881942" cy="1551360"/>
          </a:xfrm>
          <a:custGeom>
            <a:avLst/>
            <a:gdLst>
              <a:gd name="T0" fmla="*/ 473 w 2376"/>
              <a:gd name="T1" fmla="*/ 2258 h 4182"/>
              <a:gd name="T2" fmla="*/ 473 w 2376"/>
              <a:gd name="T3" fmla="*/ 2258 h 4182"/>
              <a:gd name="T4" fmla="*/ 1022 w 2376"/>
              <a:gd name="T5" fmla="*/ 2258 h 4182"/>
              <a:gd name="T6" fmla="*/ 1022 w 2376"/>
              <a:gd name="T7" fmla="*/ 2807 h 4182"/>
              <a:gd name="T8" fmla="*/ 473 w 2376"/>
              <a:gd name="T9" fmla="*/ 2807 h 4182"/>
              <a:gd name="T10" fmla="*/ 473 w 2376"/>
              <a:gd name="T11" fmla="*/ 2258 h 4182"/>
              <a:gd name="T12" fmla="*/ 473 w 2376"/>
              <a:gd name="T13" fmla="*/ 1375 h 4182"/>
              <a:gd name="T14" fmla="*/ 473 w 2376"/>
              <a:gd name="T15" fmla="*/ 1375 h 4182"/>
              <a:gd name="T16" fmla="*/ 1022 w 2376"/>
              <a:gd name="T17" fmla="*/ 1375 h 4182"/>
              <a:gd name="T18" fmla="*/ 1022 w 2376"/>
              <a:gd name="T19" fmla="*/ 1924 h 4182"/>
              <a:gd name="T20" fmla="*/ 473 w 2376"/>
              <a:gd name="T21" fmla="*/ 1924 h 4182"/>
              <a:gd name="T22" fmla="*/ 473 w 2376"/>
              <a:gd name="T23" fmla="*/ 1375 h 4182"/>
              <a:gd name="T24" fmla="*/ 473 w 2376"/>
              <a:gd name="T25" fmla="*/ 493 h 4182"/>
              <a:gd name="T26" fmla="*/ 473 w 2376"/>
              <a:gd name="T27" fmla="*/ 493 h 4182"/>
              <a:gd name="T28" fmla="*/ 1022 w 2376"/>
              <a:gd name="T29" fmla="*/ 493 h 4182"/>
              <a:gd name="T30" fmla="*/ 1022 w 2376"/>
              <a:gd name="T31" fmla="*/ 1042 h 4182"/>
              <a:gd name="T32" fmla="*/ 473 w 2376"/>
              <a:gd name="T33" fmla="*/ 1042 h 4182"/>
              <a:gd name="T34" fmla="*/ 473 w 2376"/>
              <a:gd name="T35" fmla="*/ 493 h 4182"/>
              <a:gd name="T36" fmla="*/ 1355 w 2376"/>
              <a:gd name="T37" fmla="*/ 2258 h 4182"/>
              <a:gd name="T38" fmla="*/ 1355 w 2376"/>
              <a:gd name="T39" fmla="*/ 2258 h 4182"/>
              <a:gd name="T40" fmla="*/ 1904 w 2376"/>
              <a:gd name="T41" fmla="*/ 2258 h 4182"/>
              <a:gd name="T42" fmla="*/ 1904 w 2376"/>
              <a:gd name="T43" fmla="*/ 2807 h 4182"/>
              <a:gd name="T44" fmla="*/ 1355 w 2376"/>
              <a:gd name="T45" fmla="*/ 2807 h 4182"/>
              <a:gd name="T46" fmla="*/ 1355 w 2376"/>
              <a:gd name="T47" fmla="*/ 2258 h 4182"/>
              <a:gd name="T48" fmla="*/ 1355 w 2376"/>
              <a:gd name="T49" fmla="*/ 1375 h 4182"/>
              <a:gd name="T50" fmla="*/ 1355 w 2376"/>
              <a:gd name="T51" fmla="*/ 1375 h 4182"/>
              <a:gd name="T52" fmla="*/ 1904 w 2376"/>
              <a:gd name="T53" fmla="*/ 1375 h 4182"/>
              <a:gd name="T54" fmla="*/ 1904 w 2376"/>
              <a:gd name="T55" fmla="*/ 1924 h 4182"/>
              <a:gd name="T56" fmla="*/ 1355 w 2376"/>
              <a:gd name="T57" fmla="*/ 1924 h 4182"/>
              <a:gd name="T58" fmla="*/ 1355 w 2376"/>
              <a:gd name="T59" fmla="*/ 1375 h 4182"/>
              <a:gd name="T60" fmla="*/ 1355 w 2376"/>
              <a:gd name="T61" fmla="*/ 493 h 4182"/>
              <a:gd name="T62" fmla="*/ 1355 w 2376"/>
              <a:gd name="T63" fmla="*/ 493 h 4182"/>
              <a:gd name="T64" fmla="*/ 1904 w 2376"/>
              <a:gd name="T65" fmla="*/ 493 h 4182"/>
              <a:gd name="T66" fmla="*/ 1904 w 2376"/>
              <a:gd name="T67" fmla="*/ 1042 h 4182"/>
              <a:gd name="T68" fmla="*/ 1355 w 2376"/>
              <a:gd name="T69" fmla="*/ 1042 h 4182"/>
              <a:gd name="T70" fmla="*/ 1355 w 2376"/>
              <a:gd name="T71" fmla="*/ 493 h 4182"/>
              <a:gd name="T72" fmla="*/ 0 w 2376"/>
              <a:gd name="T73" fmla="*/ 4182 h 4182"/>
              <a:gd name="T74" fmla="*/ 0 w 2376"/>
              <a:gd name="T75" fmla="*/ 4182 h 4182"/>
              <a:gd name="T76" fmla="*/ 914 w 2376"/>
              <a:gd name="T77" fmla="*/ 4182 h 4182"/>
              <a:gd name="T78" fmla="*/ 914 w 2376"/>
              <a:gd name="T79" fmla="*/ 3248 h 4182"/>
              <a:gd name="T80" fmla="*/ 1463 w 2376"/>
              <a:gd name="T81" fmla="*/ 3248 h 4182"/>
              <a:gd name="T82" fmla="*/ 1463 w 2376"/>
              <a:gd name="T83" fmla="*/ 4182 h 4182"/>
              <a:gd name="T84" fmla="*/ 2376 w 2376"/>
              <a:gd name="T85" fmla="*/ 4182 h 4182"/>
              <a:gd name="T86" fmla="*/ 2376 w 2376"/>
              <a:gd name="T87" fmla="*/ 0 h 4182"/>
              <a:gd name="T88" fmla="*/ 0 w 2376"/>
              <a:gd name="T89" fmla="*/ 0 h 4182"/>
              <a:gd name="T90" fmla="*/ 0 w 2376"/>
              <a:gd name="T91" fmla="*/ 4182 h 4182"/>
              <a:gd name="T92" fmla="*/ 0 w 2376"/>
              <a:gd name="T93" fmla="*/ 4182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6" h="4182">
                <a:moveTo>
                  <a:pt x="473" y="2258"/>
                </a:moveTo>
                <a:lnTo>
                  <a:pt x="473" y="2258"/>
                </a:lnTo>
                <a:lnTo>
                  <a:pt x="1022" y="2258"/>
                </a:lnTo>
                <a:lnTo>
                  <a:pt x="1022" y="2807"/>
                </a:lnTo>
                <a:lnTo>
                  <a:pt x="473" y="2807"/>
                </a:lnTo>
                <a:lnTo>
                  <a:pt x="473" y="2258"/>
                </a:lnTo>
                <a:close/>
                <a:moveTo>
                  <a:pt x="473" y="1375"/>
                </a:moveTo>
                <a:lnTo>
                  <a:pt x="473" y="1375"/>
                </a:lnTo>
                <a:lnTo>
                  <a:pt x="1022" y="1375"/>
                </a:lnTo>
                <a:lnTo>
                  <a:pt x="1022" y="1924"/>
                </a:lnTo>
                <a:lnTo>
                  <a:pt x="473" y="1924"/>
                </a:lnTo>
                <a:lnTo>
                  <a:pt x="473" y="1375"/>
                </a:lnTo>
                <a:close/>
                <a:moveTo>
                  <a:pt x="473" y="493"/>
                </a:moveTo>
                <a:lnTo>
                  <a:pt x="473" y="493"/>
                </a:lnTo>
                <a:lnTo>
                  <a:pt x="1022" y="493"/>
                </a:lnTo>
                <a:lnTo>
                  <a:pt x="1022" y="1042"/>
                </a:lnTo>
                <a:lnTo>
                  <a:pt x="473" y="1042"/>
                </a:lnTo>
                <a:lnTo>
                  <a:pt x="473" y="493"/>
                </a:lnTo>
                <a:close/>
                <a:moveTo>
                  <a:pt x="1355" y="2258"/>
                </a:moveTo>
                <a:lnTo>
                  <a:pt x="1355" y="2258"/>
                </a:lnTo>
                <a:lnTo>
                  <a:pt x="1904" y="2258"/>
                </a:lnTo>
                <a:lnTo>
                  <a:pt x="1904" y="2807"/>
                </a:lnTo>
                <a:lnTo>
                  <a:pt x="1355" y="2807"/>
                </a:lnTo>
                <a:lnTo>
                  <a:pt x="1355" y="2258"/>
                </a:lnTo>
                <a:close/>
                <a:moveTo>
                  <a:pt x="1355" y="1375"/>
                </a:moveTo>
                <a:lnTo>
                  <a:pt x="1355" y="1375"/>
                </a:lnTo>
                <a:lnTo>
                  <a:pt x="1904" y="1375"/>
                </a:lnTo>
                <a:lnTo>
                  <a:pt x="1904" y="1924"/>
                </a:lnTo>
                <a:lnTo>
                  <a:pt x="1355" y="1924"/>
                </a:lnTo>
                <a:lnTo>
                  <a:pt x="1355" y="1375"/>
                </a:lnTo>
                <a:close/>
                <a:moveTo>
                  <a:pt x="1355" y="493"/>
                </a:moveTo>
                <a:lnTo>
                  <a:pt x="1355" y="493"/>
                </a:lnTo>
                <a:lnTo>
                  <a:pt x="1904" y="493"/>
                </a:lnTo>
                <a:lnTo>
                  <a:pt x="1904" y="1042"/>
                </a:lnTo>
                <a:lnTo>
                  <a:pt x="1355" y="1042"/>
                </a:lnTo>
                <a:lnTo>
                  <a:pt x="1355" y="493"/>
                </a:lnTo>
                <a:close/>
                <a:moveTo>
                  <a:pt x="0" y="4182"/>
                </a:moveTo>
                <a:lnTo>
                  <a:pt x="0" y="4182"/>
                </a:lnTo>
                <a:lnTo>
                  <a:pt x="914" y="4182"/>
                </a:lnTo>
                <a:lnTo>
                  <a:pt x="914" y="3248"/>
                </a:lnTo>
                <a:lnTo>
                  <a:pt x="1463" y="3248"/>
                </a:lnTo>
                <a:lnTo>
                  <a:pt x="1463" y="4182"/>
                </a:lnTo>
                <a:lnTo>
                  <a:pt x="2376" y="4182"/>
                </a:lnTo>
                <a:lnTo>
                  <a:pt x="2376" y="0"/>
                </a:lnTo>
                <a:lnTo>
                  <a:pt x="0" y="0"/>
                </a:lnTo>
                <a:lnTo>
                  <a:pt x="0" y="4182"/>
                </a:lnTo>
                <a:lnTo>
                  <a:pt x="0" y="4182"/>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53" name="TextBox 52">
            <a:extLst>
              <a:ext uri="{FF2B5EF4-FFF2-40B4-BE49-F238E27FC236}">
                <a16:creationId xmlns:a16="http://schemas.microsoft.com/office/drawing/2014/main" xmlns="" id="{493B17BD-ED45-476B-A041-FFECB6EEF689}"/>
              </a:ext>
            </a:extLst>
          </p:cNvPr>
          <p:cNvSpPr txBox="1"/>
          <p:nvPr/>
        </p:nvSpPr>
        <p:spPr>
          <a:xfrm>
            <a:off x="2071749" y="4566580"/>
            <a:ext cx="4972944" cy="369332"/>
          </a:xfrm>
          <a:prstGeom prst="rect">
            <a:avLst/>
          </a:prstGeom>
          <a:noFill/>
        </p:spPr>
        <p:txBody>
          <a:bodyPr wrap="square" rtlCol="0">
            <a:spAutoFit/>
          </a:bodyPr>
          <a:lstStyle/>
          <a:p>
            <a:pPr>
              <a:spcBef>
                <a:spcPts val="0"/>
              </a:spcBef>
              <a:spcAft>
                <a:spcPts val="0"/>
              </a:spcAft>
              <a:buClr>
                <a:schemeClr val="bg1"/>
              </a:buClr>
            </a:pPr>
            <a:r>
              <a:rPr lang="es-419" sz="600" i="1" dirty="0"/>
              <a:t>* La opción de adaptación de SFP o RJ45 proporcionará flexibilidad a los clientes de DP4400 existentes para que se adapten mejor a sus requisitos de redes de laboratorio. Estas tarjetas de red pueden ser instaladas y configuradas por el cliente.</a:t>
            </a:r>
          </a:p>
          <a:p>
            <a:pPr>
              <a:spcBef>
                <a:spcPts val="0"/>
              </a:spcBef>
              <a:spcAft>
                <a:spcPts val="0"/>
              </a:spcAft>
              <a:buClr>
                <a:schemeClr val="bg1"/>
              </a:buClr>
            </a:pPr>
            <a:endParaRPr lang="en-US" sz="600" i="1" dirty="0"/>
          </a:p>
        </p:txBody>
      </p:sp>
      <p:pic>
        <p:nvPicPr>
          <p:cNvPr id="43" name="Picture 42">
            <a:extLst>
              <a:ext uri="{FF2B5EF4-FFF2-40B4-BE49-F238E27FC236}">
                <a16:creationId xmlns:a16="http://schemas.microsoft.com/office/drawing/2014/main" xmlns="" id="{7E24397F-4A13-4067-8FA9-317EEC7F9987}"/>
              </a:ext>
            </a:extLst>
          </p:cNvPr>
          <p:cNvPicPr>
            <a:picLocks noChangeAspect="1"/>
          </p:cNvPicPr>
          <p:nvPr/>
        </p:nvPicPr>
        <p:blipFill rotWithShape="1">
          <a:blip r:embed="rId3" cstate="screen">
            <a:duotone>
              <a:prstClr val="black"/>
              <a:schemeClr val="bg1">
                <a:tint val="45000"/>
                <a:satMod val="400000"/>
              </a:schemeClr>
            </a:duotone>
            <a:extLst>
              <a:ext uri="{28A0092B-C50C-407E-A947-70E740481C1C}">
                <a14:useLocalDpi xmlns:a14="http://schemas.microsoft.com/office/drawing/2010/main"/>
              </a:ext>
            </a:extLst>
          </a:blip>
          <a:srcRect l="-1570" r="-29"/>
          <a:stretch/>
        </p:blipFill>
        <p:spPr>
          <a:xfrm flipH="1">
            <a:off x="6400800" y="1468687"/>
            <a:ext cx="1622403" cy="871356"/>
          </a:xfrm>
          <a:prstGeom prst="rect">
            <a:avLst/>
          </a:prstGeom>
          <a:noFill/>
          <a:ln>
            <a:noFill/>
          </a:ln>
        </p:spPr>
      </p:pic>
      <p:sp>
        <p:nvSpPr>
          <p:cNvPr id="2" name="Title 1">
            <a:extLst>
              <a:ext uri="{FF2B5EF4-FFF2-40B4-BE49-F238E27FC236}">
                <a16:creationId xmlns:a16="http://schemas.microsoft.com/office/drawing/2014/main" xmlns="" id="{981E85C6-1E83-40B1-A277-2AD8F85E588E}"/>
              </a:ext>
            </a:extLst>
          </p:cNvPr>
          <p:cNvSpPr>
            <a:spLocks noGrp="1"/>
          </p:cNvSpPr>
          <p:nvPr>
            <p:ph type="title"/>
          </p:nvPr>
        </p:nvSpPr>
        <p:spPr/>
        <p:txBody>
          <a:bodyPr/>
          <a:lstStyle/>
          <a:p>
            <a:r>
              <a:rPr lang="es-419" dirty="0"/>
              <a:t>DP4400: creado para ROBO</a:t>
            </a:r>
          </a:p>
        </p:txBody>
      </p:sp>
      <p:sp>
        <p:nvSpPr>
          <p:cNvPr id="7" name="Subtitle 6">
            <a:extLst>
              <a:ext uri="{FF2B5EF4-FFF2-40B4-BE49-F238E27FC236}">
                <a16:creationId xmlns:a16="http://schemas.microsoft.com/office/drawing/2014/main" xmlns="" id="{BDAC9E3F-C162-45E5-8747-209FC013844C}"/>
              </a:ext>
            </a:extLst>
          </p:cNvPr>
          <p:cNvSpPr>
            <a:spLocks noGrp="1"/>
          </p:cNvSpPr>
          <p:nvPr>
            <p:ph type="subTitle" idx="1"/>
          </p:nvPr>
        </p:nvSpPr>
        <p:spPr>
          <a:xfrm>
            <a:off x="285750" y="628650"/>
            <a:ext cx="8572500" cy="215444"/>
          </a:xfrm>
        </p:spPr>
        <p:txBody>
          <a:bodyPr/>
          <a:lstStyle/>
          <a:p>
            <a:pPr>
              <a:spcBef>
                <a:spcPts val="600"/>
              </a:spcBef>
              <a:defRPr/>
            </a:pPr>
            <a:r>
              <a:rPr lang="es-419"/>
              <a:t>Protección de datos local que es rentable, eficiente y tiene el factor de forma correcto con el DP4400</a:t>
            </a:r>
          </a:p>
        </p:txBody>
      </p:sp>
      <p:sp>
        <p:nvSpPr>
          <p:cNvPr id="42" name="Freeform 25">
            <a:extLst>
              <a:ext uri="{FF2B5EF4-FFF2-40B4-BE49-F238E27FC236}">
                <a16:creationId xmlns:a16="http://schemas.microsoft.com/office/drawing/2014/main" xmlns="" id="{E9106FBB-F8F9-4C16-B854-D70C958BAFEF}"/>
              </a:ext>
            </a:extLst>
          </p:cNvPr>
          <p:cNvSpPr>
            <a:spLocks noChangeAspect="1" noEditPoints="1"/>
          </p:cNvSpPr>
          <p:nvPr/>
        </p:nvSpPr>
        <p:spPr bwMode="auto">
          <a:xfrm>
            <a:off x="3977105" y="1552057"/>
            <a:ext cx="881942" cy="1551360"/>
          </a:xfrm>
          <a:custGeom>
            <a:avLst/>
            <a:gdLst>
              <a:gd name="T0" fmla="*/ 473 w 2376"/>
              <a:gd name="T1" fmla="*/ 2258 h 4182"/>
              <a:gd name="T2" fmla="*/ 473 w 2376"/>
              <a:gd name="T3" fmla="*/ 2258 h 4182"/>
              <a:gd name="T4" fmla="*/ 1022 w 2376"/>
              <a:gd name="T5" fmla="*/ 2258 h 4182"/>
              <a:gd name="T6" fmla="*/ 1022 w 2376"/>
              <a:gd name="T7" fmla="*/ 2807 h 4182"/>
              <a:gd name="T8" fmla="*/ 473 w 2376"/>
              <a:gd name="T9" fmla="*/ 2807 h 4182"/>
              <a:gd name="T10" fmla="*/ 473 w 2376"/>
              <a:gd name="T11" fmla="*/ 2258 h 4182"/>
              <a:gd name="T12" fmla="*/ 473 w 2376"/>
              <a:gd name="T13" fmla="*/ 1375 h 4182"/>
              <a:gd name="T14" fmla="*/ 473 w 2376"/>
              <a:gd name="T15" fmla="*/ 1375 h 4182"/>
              <a:gd name="T16" fmla="*/ 1022 w 2376"/>
              <a:gd name="T17" fmla="*/ 1375 h 4182"/>
              <a:gd name="T18" fmla="*/ 1022 w 2376"/>
              <a:gd name="T19" fmla="*/ 1924 h 4182"/>
              <a:gd name="T20" fmla="*/ 473 w 2376"/>
              <a:gd name="T21" fmla="*/ 1924 h 4182"/>
              <a:gd name="T22" fmla="*/ 473 w 2376"/>
              <a:gd name="T23" fmla="*/ 1375 h 4182"/>
              <a:gd name="T24" fmla="*/ 473 w 2376"/>
              <a:gd name="T25" fmla="*/ 493 h 4182"/>
              <a:gd name="T26" fmla="*/ 473 w 2376"/>
              <a:gd name="T27" fmla="*/ 493 h 4182"/>
              <a:gd name="T28" fmla="*/ 1022 w 2376"/>
              <a:gd name="T29" fmla="*/ 493 h 4182"/>
              <a:gd name="T30" fmla="*/ 1022 w 2376"/>
              <a:gd name="T31" fmla="*/ 1042 h 4182"/>
              <a:gd name="T32" fmla="*/ 473 w 2376"/>
              <a:gd name="T33" fmla="*/ 1042 h 4182"/>
              <a:gd name="T34" fmla="*/ 473 w 2376"/>
              <a:gd name="T35" fmla="*/ 493 h 4182"/>
              <a:gd name="T36" fmla="*/ 1355 w 2376"/>
              <a:gd name="T37" fmla="*/ 2258 h 4182"/>
              <a:gd name="T38" fmla="*/ 1355 w 2376"/>
              <a:gd name="T39" fmla="*/ 2258 h 4182"/>
              <a:gd name="T40" fmla="*/ 1904 w 2376"/>
              <a:gd name="T41" fmla="*/ 2258 h 4182"/>
              <a:gd name="T42" fmla="*/ 1904 w 2376"/>
              <a:gd name="T43" fmla="*/ 2807 h 4182"/>
              <a:gd name="T44" fmla="*/ 1355 w 2376"/>
              <a:gd name="T45" fmla="*/ 2807 h 4182"/>
              <a:gd name="T46" fmla="*/ 1355 w 2376"/>
              <a:gd name="T47" fmla="*/ 2258 h 4182"/>
              <a:gd name="T48" fmla="*/ 1355 w 2376"/>
              <a:gd name="T49" fmla="*/ 1375 h 4182"/>
              <a:gd name="T50" fmla="*/ 1355 w 2376"/>
              <a:gd name="T51" fmla="*/ 1375 h 4182"/>
              <a:gd name="T52" fmla="*/ 1904 w 2376"/>
              <a:gd name="T53" fmla="*/ 1375 h 4182"/>
              <a:gd name="T54" fmla="*/ 1904 w 2376"/>
              <a:gd name="T55" fmla="*/ 1924 h 4182"/>
              <a:gd name="T56" fmla="*/ 1355 w 2376"/>
              <a:gd name="T57" fmla="*/ 1924 h 4182"/>
              <a:gd name="T58" fmla="*/ 1355 w 2376"/>
              <a:gd name="T59" fmla="*/ 1375 h 4182"/>
              <a:gd name="T60" fmla="*/ 1355 w 2376"/>
              <a:gd name="T61" fmla="*/ 493 h 4182"/>
              <a:gd name="T62" fmla="*/ 1355 w 2376"/>
              <a:gd name="T63" fmla="*/ 493 h 4182"/>
              <a:gd name="T64" fmla="*/ 1904 w 2376"/>
              <a:gd name="T65" fmla="*/ 493 h 4182"/>
              <a:gd name="T66" fmla="*/ 1904 w 2376"/>
              <a:gd name="T67" fmla="*/ 1042 h 4182"/>
              <a:gd name="T68" fmla="*/ 1355 w 2376"/>
              <a:gd name="T69" fmla="*/ 1042 h 4182"/>
              <a:gd name="T70" fmla="*/ 1355 w 2376"/>
              <a:gd name="T71" fmla="*/ 493 h 4182"/>
              <a:gd name="T72" fmla="*/ 0 w 2376"/>
              <a:gd name="T73" fmla="*/ 4182 h 4182"/>
              <a:gd name="T74" fmla="*/ 0 w 2376"/>
              <a:gd name="T75" fmla="*/ 4182 h 4182"/>
              <a:gd name="T76" fmla="*/ 914 w 2376"/>
              <a:gd name="T77" fmla="*/ 4182 h 4182"/>
              <a:gd name="T78" fmla="*/ 914 w 2376"/>
              <a:gd name="T79" fmla="*/ 3248 h 4182"/>
              <a:gd name="T80" fmla="*/ 1463 w 2376"/>
              <a:gd name="T81" fmla="*/ 3248 h 4182"/>
              <a:gd name="T82" fmla="*/ 1463 w 2376"/>
              <a:gd name="T83" fmla="*/ 4182 h 4182"/>
              <a:gd name="T84" fmla="*/ 2376 w 2376"/>
              <a:gd name="T85" fmla="*/ 4182 h 4182"/>
              <a:gd name="T86" fmla="*/ 2376 w 2376"/>
              <a:gd name="T87" fmla="*/ 0 h 4182"/>
              <a:gd name="T88" fmla="*/ 0 w 2376"/>
              <a:gd name="T89" fmla="*/ 0 h 4182"/>
              <a:gd name="T90" fmla="*/ 0 w 2376"/>
              <a:gd name="T91" fmla="*/ 4182 h 4182"/>
              <a:gd name="T92" fmla="*/ 0 w 2376"/>
              <a:gd name="T93" fmla="*/ 4182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6" h="4182">
                <a:moveTo>
                  <a:pt x="473" y="2258"/>
                </a:moveTo>
                <a:lnTo>
                  <a:pt x="473" y="2258"/>
                </a:lnTo>
                <a:lnTo>
                  <a:pt x="1022" y="2258"/>
                </a:lnTo>
                <a:lnTo>
                  <a:pt x="1022" y="2807"/>
                </a:lnTo>
                <a:lnTo>
                  <a:pt x="473" y="2807"/>
                </a:lnTo>
                <a:lnTo>
                  <a:pt x="473" y="2258"/>
                </a:lnTo>
                <a:close/>
                <a:moveTo>
                  <a:pt x="473" y="1375"/>
                </a:moveTo>
                <a:lnTo>
                  <a:pt x="473" y="1375"/>
                </a:lnTo>
                <a:lnTo>
                  <a:pt x="1022" y="1375"/>
                </a:lnTo>
                <a:lnTo>
                  <a:pt x="1022" y="1924"/>
                </a:lnTo>
                <a:lnTo>
                  <a:pt x="473" y="1924"/>
                </a:lnTo>
                <a:lnTo>
                  <a:pt x="473" y="1375"/>
                </a:lnTo>
                <a:close/>
                <a:moveTo>
                  <a:pt x="473" y="493"/>
                </a:moveTo>
                <a:lnTo>
                  <a:pt x="473" y="493"/>
                </a:lnTo>
                <a:lnTo>
                  <a:pt x="1022" y="493"/>
                </a:lnTo>
                <a:lnTo>
                  <a:pt x="1022" y="1042"/>
                </a:lnTo>
                <a:lnTo>
                  <a:pt x="473" y="1042"/>
                </a:lnTo>
                <a:lnTo>
                  <a:pt x="473" y="493"/>
                </a:lnTo>
                <a:close/>
                <a:moveTo>
                  <a:pt x="1355" y="2258"/>
                </a:moveTo>
                <a:lnTo>
                  <a:pt x="1355" y="2258"/>
                </a:lnTo>
                <a:lnTo>
                  <a:pt x="1904" y="2258"/>
                </a:lnTo>
                <a:lnTo>
                  <a:pt x="1904" y="2807"/>
                </a:lnTo>
                <a:lnTo>
                  <a:pt x="1355" y="2807"/>
                </a:lnTo>
                <a:lnTo>
                  <a:pt x="1355" y="2258"/>
                </a:lnTo>
                <a:close/>
                <a:moveTo>
                  <a:pt x="1355" y="1375"/>
                </a:moveTo>
                <a:lnTo>
                  <a:pt x="1355" y="1375"/>
                </a:lnTo>
                <a:lnTo>
                  <a:pt x="1904" y="1375"/>
                </a:lnTo>
                <a:lnTo>
                  <a:pt x="1904" y="1924"/>
                </a:lnTo>
                <a:lnTo>
                  <a:pt x="1355" y="1924"/>
                </a:lnTo>
                <a:lnTo>
                  <a:pt x="1355" y="1375"/>
                </a:lnTo>
                <a:close/>
                <a:moveTo>
                  <a:pt x="1355" y="493"/>
                </a:moveTo>
                <a:lnTo>
                  <a:pt x="1355" y="493"/>
                </a:lnTo>
                <a:lnTo>
                  <a:pt x="1904" y="493"/>
                </a:lnTo>
                <a:lnTo>
                  <a:pt x="1904" y="1042"/>
                </a:lnTo>
                <a:lnTo>
                  <a:pt x="1355" y="1042"/>
                </a:lnTo>
                <a:lnTo>
                  <a:pt x="1355" y="493"/>
                </a:lnTo>
                <a:close/>
                <a:moveTo>
                  <a:pt x="0" y="4182"/>
                </a:moveTo>
                <a:lnTo>
                  <a:pt x="0" y="4182"/>
                </a:lnTo>
                <a:lnTo>
                  <a:pt x="914" y="4182"/>
                </a:lnTo>
                <a:lnTo>
                  <a:pt x="914" y="3248"/>
                </a:lnTo>
                <a:lnTo>
                  <a:pt x="1463" y="3248"/>
                </a:lnTo>
                <a:lnTo>
                  <a:pt x="1463" y="4182"/>
                </a:lnTo>
                <a:lnTo>
                  <a:pt x="2376" y="4182"/>
                </a:lnTo>
                <a:lnTo>
                  <a:pt x="2376" y="0"/>
                </a:lnTo>
                <a:lnTo>
                  <a:pt x="0" y="0"/>
                </a:lnTo>
                <a:lnTo>
                  <a:pt x="0" y="4182"/>
                </a:lnTo>
                <a:lnTo>
                  <a:pt x="0" y="4182"/>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Tree>
    <p:extLst>
      <p:ext uri="{BB962C8B-B14F-4D97-AF65-F5344CB8AC3E}">
        <p14:creationId xmlns:p14="http://schemas.microsoft.com/office/powerpoint/2010/main" val="24071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anim calcmode="lin" valueType="num">
                                      <p:cBhvr>
                                        <p:cTn id="19" dur="500" fill="hold"/>
                                        <p:tgtEl>
                                          <p:spTgt spid="41"/>
                                        </p:tgtEl>
                                        <p:attrNameLst>
                                          <p:attrName>ppt_x</p:attrName>
                                        </p:attrNameLst>
                                      </p:cBhvr>
                                      <p:tavLst>
                                        <p:tav tm="0">
                                          <p:val>
                                            <p:strVal val="#ppt_x"/>
                                          </p:val>
                                        </p:tav>
                                        <p:tav tm="100000">
                                          <p:val>
                                            <p:strVal val="#ppt_x"/>
                                          </p:val>
                                        </p:tav>
                                      </p:tavLst>
                                    </p:anim>
                                    <p:anim calcmode="lin" valueType="num">
                                      <p:cBhvr>
                                        <p:cTn id="20" dur="500" fill="hold"/>
                                        <p:tgtEl>
                                          <p:spTgt spid="4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anim calcmode="lin" valueType="num">
                                      <p:cBhvr>
                                        <p:cTn id="24" dur="500" fill="hold"/>
                                        <p:tgtEl>
                                          <p:spTgt spid="58"/>
                                        </p:tgtEl>
                                        <p:attrNameLst>
                                          <p:attrName>ppt_x</p:attrName>
                                        </p:attrNameLst>
                                      </p:cBhvr>
                                      <p:tavLst>
                                        <p:tav tm="0">
                                          <p:val>
                                            <p:strVal val="#ppt_x"/>
                                          </p:val>
                                        </p:tav>
                                        <p:tav tm="100000">
                                          <p:val>
                                            <p:strVal val="#ppt_x"/>
                                          </p:val>
                                        </p:tav>
                                      </p:tavLst>
                                    </p:anim>
                                    <p:anim calcmode="lin" valueType="num">
                                      <p:cBhvr>
                                        <p:cTn id="25" dur="5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anim calcmode="lin" valueType="num">
                                      <p:cBhvr>
                                        <p:cTn id="30" dur="500" fill="hold"/>
                                        <p:tgtEl>
                                          <p:spTgt spid="35"/>
                                        </p:tgtEl>
                                        <p:attrNameLst>
                                          <p:attrName>ppt_x</p:attrName>
                                        </p:attrNameLst>
                                      </p:cBhvr>
                                      <p:tavLst>
                                        <p:tav tm="0">
                                          <p:val>
                                            <p:strVal val="#ppt_x"/>
                                          </p:val>
                                        </p:tav>
                                        <p:tav tm="100000">
                                          <p:val>
                                            <p:strVal val="#ppt_x"/>
                                          </p:val>
                                        </p:tav>
                                      </p:tavLst>
                                    </p:anim>
                                    <p:anim calcmode="lin" valueType="num">
                                      <p:cBhvr>
                                        <p:cTn id="31" dur="500" fill="hold"/>
                                        <p:tgtEl>
                                          <p:spTgt spid="3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47"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anim calcmode="lin" valueType="num">
                                      <p:cBhvr>
                                        <p:cTn id="45" dur="500" fill="hold"/>
                                        <p:tgtEl>
                                          <p:spTgt spid="50"/>
                                        </p:tgtEl>
                                        <p:attrNameLst>
                                          <p:attrName>ppt_x</p:attrName>
                                        </p:attrNameLst>
                                      </p:cBhvr>
                                      <p:tavLst>
                                        <p:tav tm="0">
                                          <p:val>
                                            <p:strVal val="#ppt_x"/>
                                          </p:val>
                                        </p:tav>
                                        <p:tav tm="100000">
                                          <p:val>
                                            <p:strVal val="#ppt_x"/>
                                          </p:val>
                                        </p:tav>
                                      </p:tavLst>
                                    </p:anim>
                                    <p:anim calcmode="lin" valueType="num">
                                      <p:cBhvr>
                                        <p:cTn id="46" dur="500" fill="hold"/>
                                        <p:tgtEl>
                                          <p:spTgt spid="5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22" presetClass="entr" presetSubtype="8"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cTn>
                              </p:par>
                              <p:par>
                                <p:cTn id="66" presetID="22" presetClass="entr" presetSubtype="8"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6" grpId="0"/>
      <p:bldP spid="38" grpId="0"/>
      <p:bldP spid="41" grpId="0"/>
      <p:bldP spid="58" grpId="0" animBg="1"/>
      <p:bldP spid="35" grpId="0"/>
      <p:bldP spid="36" grpId="0" animBg="1"/>
      <p:bldP spid="37" grpId="0"/>
      <p:bldP spid="40" grpId="0"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hidden="1"/>
          <p:cNvSpPr/>
          <p:nvPr/>
        </p:nvSpPr>
        <p:spPr>
          <a:xfrm>
            <a:off x="0" y="-2286"/>
            <a:ext cx="9144000" cy="5148072"/>
          </a:xfrm>
          <a:custGeom>
            <a:avLst/>
            <a:gdLst>
              <a:gd name="connsiteX0" fmla="*/ 0 w 9161084"/>
              <a:gd name="connsiteY0" fmla="*/ 0 h 1828761"/>
              <a:gd name="connsiteX1" fmla="*/ 9161084 w 9161084"/>
              <a:gd name="connsiteY1" fmla="*/ 0 h 1828761"/>
              <a:gd name="connsiteX2" fmla="*/ 9161084 w 9161084"/>
              <a:gd name="connsiteY2" fmla="*/ 1828761 h 1828761"/>
              <a:gd name="connsiteX3" fmla="*/ 0 w 9161084"/>
              <a:gd name="connsiteY3" fmla="*/ 1828761 h 1828761"/>
              <a:gd name="connsiteX4" fmla="*/ 0 w 9161084"/>
              <a:gd name="connsiteY4" fmla="*/ 0 h 1828761"/>
              <a:gd name="connsiteX0" fmla="*/ 0 w 9161084"/>
              <a:gd name="connsiteY0" fmla="*/ 0 h 1828761"/>
              <a:gd name="connsiteX1" fmla="*/ 9161084 w 9161084"/>
              <a:gd name="connsiteY1" fmla="*/ 0 h 1828761"/>
              <a:gd name="connsiteX2" fmla="*/ 9161084 w 9161084"/>
              <a:gd name="connsiteY2" fmla="*/ 1828761 h 1828761"/>
              <a:gd name="connsiteX3" fmla="*/ 4036540 w 9161084"/>
              <a:gd name="connsiteY3" fmla="*/ 1828761 h 1828761"/>
              <a:gd name="connsiteX4" fmla="*/ 0 w 9161084"/>
              <a:gd name="connsiteY4" fmla="*/ 1828761 h 1828761"/>
              <a:gd name="connsiteX5" fmla="*/ 0 w 9161084"/>
              <a:gd name="connsiteY5" fmla="*/ 0 h 1828761"/>
              <a:gd name="connsiteX0" fmla="*/ 0 w 9161084"/>
              <a:gd name="connsiteY0" fmla="*/ 0 h 1828761"/>
              <a:gd name="connsiteX1" fmla="*/ 9161084 w 9161084"/>
              <a:gd name="connsiteY1" fmla="*/ 0 h 1828761"/>
              <a:gd name="connsiteX2" fmla="*/ 9161084 w 9161084"/>
              <a:gd name="connsiteY2" fmla="*/ 1828761 h 1828761"/>
              <a:gd name="connsiteX3" fmla="*/ 5099221 w 9161084"/>
              <a:gd name="connsiteY3" fmla="*/ 1828761 h 1828761"/>
              <a:gd name="connsiteX4" fmla="*/ 4036540 w 9161084"/>
              <a:gd name="connsiteY4" fmla="*/ 1828761 h 1828761"/>
              <a:gd name="connsiteX5" fmla="*/ 0 w 9161084"/>
              <a:gd name="connsiteY5" fmla="*/ 1828761 h 1828761"/>
              <a:gd name="connsiteX6" fmla="*/ 0 w 9161084"/>
              <a:gd name="connsiteY6" fmla="*/ 0 h 1828761"/>
              <a:gd name="connsiteX0" fmla="*/ 0 w 9161084"/>
              <a:gd name="connsiteY0" fmla="*/ 0 h 1828761"/>
              <a:gd name="connsiteX1" fmla="*/ 9161084 w 9161084"/>
              <a:gd name="connsiteY1" fmla="*/ 0 h 1828761"/>
              <a:gd name="connsiteX2" fmla="*/ 9161084 w 9161084"/>
              <a:gd name="connsiteY2" fmla="*/ 1828761 h 1828761"/>
              <a:gd name="connsiteX3" fmla="*/ 5296929 w 9161084"/>
              <a:gd name="connsiteY3" fmla="*/ 1828761 h 1828761"/>
              <a:gd name="connsiteX4" fmla="*/ 5099221 w 9161084"/>
              <a:gd name="connsiteY4" fmla="*/ 1828761 h 1828761"/>
              <a:gd name="connsiteX5" fmla="*/ 4036540 w 9161084"/>
              <a:gd name="connsiteY5" fmla="*/ 1828761 h 1828761"/>
              <a:gd name="connsiteX6" fmla="*/ 0 w 9161084"/>
              <a:gd name="connsiteY6" fmla="*/ 1828761 h 1828761"/>
              <a:gd name="connsiteX7" fmla="*/ 0 w 9161084"/>
              <a:gd name="connsiteY7" fmla="*/ 0 h 1828761"/>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28761 h 1836999"/>
              <a:gd name="connsiteX5" fmla="*/ 4036540 w 9161084"/>
              <a:gd name="connsiteY5" fmla="*/ 1828761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28761 h 1836999"/>
              <a:gd name="connsiteX5" fmla="*/ 4036540 w 9161084"/>
              <a:gd name="connsiteY5" fmla="*/ 1771096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79334 h 1836999"/>
              <a:gd name="connsiteX5" fmla="*/ 4036540 w 9161084"/>
              <a:gd name="connsiteY5" fmla="*/ 1771096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79334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93252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799240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05229 h 1836999"/>
              <a:gd name="connsiteX5" fmla="*/ 4036540 w 9161084"/>
              <a:gd name="connsiteY5" fmla="*/ 1803572 h 1836999"/>
              <a:gd name="connsiteX6" fmla="*/ 3830594 w 9161084"/>
              <a:gd name="connsiteY6" fmla="*/ 1836999 h 1836999"/>
              <a:gd name="connsiteX7" fmla="*/ 0 w 9161084"/>
              <a:gd name="connsiteY7" fmla="*/ 1828761 h 1836999"/>
              <a:gd name="connsiteX8" fmla="*/ 0 w 9161084"/>
              <a:gd name="connsiteY8"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5099221 w 9161084"/>
              <a:gd name="connsiteY4" fmla="*/ 1805229 h 1836999"/>
              <a:gd name="connsiteX5" fmla="*/ 3830594 w 9161084"/>
              <a:gd name="connsiteY5" fmla="*/ 1836999 h 1836999"/>
              <a:gd name="connsiteX6" fmla="*/ 0 w 9161084"/>
              <a:gd name="connsiteY6" fmla="*/ 1828761 h 1836999"/>
              <a:gd name="connsiteX7" fmla="*/ 0 w 9161084"/>
              <a:gd name="connsiteY7" fmla="*/ 0 h 1836999"/>
              <a:gd name="connsiteX0" fmla="*/ 0 w 9161084"/>
              <a:gd name="connsiteY0" fmla="*/ 0 h 1836999"/>
              <a:gd name="connsiteX1" fmla="*/ 9161084 w 9161084"/>
              <a:gd name="connsiteY1" fmla="*/ 0 h 1836999"/>
              <a:gd name="connsiteX2" fmla="*/ 9161084 w 9161084"/>
              <a:gd name="connsiteY2" fmla="*/ 1828761 h 1836999"/>
              <a:gd name="connsiteX3" fmla="*/ 5296929 w 9161084"/>
              <a:gd name="connsiteY3" fmla="*/ 1828761 h 1836999"/>
              <a:gd name="connsiteX4" fmla="*/ 3830594 w 9161084"/>
              <a:gd name="connsiteY4" fmla="*/ 1836999 h 1836999"/>
              <a:gd name="connsiteX5" fmla="*/ 0 w 9161084"/>
              <a:gd name="connsiteY5" fmla="*/ 1828761 h 1836999"/>
              <a:gd name="connsiteX6" fmla="*/ 0 w 9161084"/>
              <a:gd name="connsiteY6" fmla="*/ 0 h 1836999"/>
              <a:gd name="connsiteX0" fmla="*/ 0 w 9161084"/>
              <a:gd name="connsiteY0" fmla="*/ 0 h 1836999"/>
              <a:gd name="connsiteX1" fmla="*/ 9161084 w 9161084"/>
              <a:gd name="connsiteY1" fmla="*/ 0 h 1836999"/>
              <a:gd name="connsiteX2" fmla="*/ 9161084 w 9161084"/>
              <a:gd name="connsiteY2" fmla="*/ 1828761 h 1836999"/>
              <a:gd name="connsiteX3" fmla="*/ 3830594 w 9161084"/>
              <a:gd name="connsiteY3" fmla="*/ 1836999 h 1836999"/>
              <a:gd name="connsiteX4" fmla="*/ 0 w 9161084"/>
              <a:gd name="connsiteY4" fmla="*/ 1828761 h 1836999"/>
              <a:gd name="connsiteX5" fmla="*/ 0 w 9161084"/>
              <a:gd name="connsiteY5" fmla="*/ 0 h 1836999"/>
              <a:gd name="connsiteX0" fmla="*/ 0 w 9161084"/>
              <a:gd name="connsiteY0" fmla="*/ 0 h 1828761"/>
              <a:gd name="connsiteX1" fmla="*/ 9161084 w 9161084"/>
              <a:gd name="connsiteY1" fmla="*/ 0 h 1828761"/>
              <a:gd name="connsiteX2" fmla="*/ 9161084 w 9161084"/>
              <a:gd name="connsiteY2" fmla="*/ 1828761 h 1828761"/>
              <a:gd name="connsiteX3" fmla="*/ 0 w 9161084"/>
              <a:gd name="connsiteY3" fmla="*/ 1828761 h 1828761"/>
              <a:gd name="connsiteX4" fmla="*/ 0 w 9161084"/>
              <a:gd name="connsiteY4" fmla="*/ 0 h 182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084" h="1828761">
                <a:moveTo>
                  <a:pt x="0" y="0"/>
                </a:moveTo>
                <a:lnTo>
                  <a:pt x="9161084" y="0"/>
                </a:lnTo>
                <a:lnTo>
                  <a:pt x="9161084" y="1828761"/>
                </a:lnTo>
                <a:lnTo>
                  <a:pt x="0" y="1828761"/>
                </a:lnTo>
                <a:lnTo>
                  <a:pt x="0" y="0"/>
                </a:lnTo>
                <a:close/>
              </a:path>
            </a:pathLst>
          </a:custGeom>
          <a:gradFill flip="none" rotWithShape="1">
            <a:gsLst>
              <a:gs pos="35000">
                <a:schemeClr val="bg2">
                  <a:alpha val="35000"/>
                </a:schemeClr>
              </a:gs>
              <a:gs pos="100000">
                <a:schemeClr val="bg2">
                  <a:alpha val="0"/>
                </a:schemeClr>
              </a:gs>
            </a:gsLst>
            <a:lin ang="162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65" name="Rectangle 64"/>
          <p:cNvSpPr/>
          <p:nvPr/>
        </p:nvSpPr>
        <p:spPr>
          <a:xfrm>
            <a:off x="5216456" y="1737075"/>
            <a:ext cx="184730" cy="244682"/>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100" b="1" dirty="0">
              <a:solidFill>
                <a:schemeClr val="accent1"/>
              </a:solidFill>
              <a:latin typeface="Arial"/>
            </a:endParaRPr>
          </a:p>
        </p:txBody>
      </p:sp>
      <p:sp>
        <p:nvSpPr>
          <p:cNvPr id="63" name="Rectangle 62"/>
          <p:cNvSpPr/>
          <p:nvPr/>
        </p:nvSpPr>
        <p:spPr>
          <a:xfrm>
            <a:off x="6674186" y="1737075"/>
            <a:ext cx="184731" cy="244682"/>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100" b="1" dirty="0">
              <a:solidFill>
                <a:schemeClr val="accent1"/>
              </a:solidFill>
              <a:latin typeface="Arial"/>
            </a:endParaRPr>
          </a:p>
        </p:txBody>
      </p:sp>
      <p:sp>
        <p:nvSpPr>
          <p:cNvPr id="61" name="Rectangle 60"/>
          <p:cNvSpPr/>
          <p:nvPr/>
        </p:nvSpPr>
        <p:spPr>
          <a:xfrm>
            <a:off x="8101914" y="1737075"/>
            <a:ext cx="184730" cy="244682"/>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100" b="1" dirty="0">
              <a:solidFill>
                <a:schemeClr val="accent1"/>
              </a:solidFill>
              <a:latin typeface="Arial"/>
            </a:endParaRPr>
          </a:p>
        </p:txBody>
      </p:sp>
      <p:sp>
        <p:nvSpPr>
          <p:cNvPr id="55" name="Rectangle 54"/>
          <p:cNvSpPr/>
          <p:nvPr/>
        </p:nvSpPr>
        <p:spPr>
          <a:xfrm>
            <a:off x="3559556" y="1217027"/>
            <a:ext cx="1632053" cy="43088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defRPr/>
            </a:pPr>
            <a:r>
              <a:rPr lang="es-419" sz="1100" b="1" spc="300">
                <a:solidFill>
                  <a:schemeClr val="bg1"/>
                </a:solidFill>
                <a:ea typeface="Arial" charset="0"/>
                <a:cs typeface="Arial" charset="0"/>
              </a:rPr>
              <a:t>MEDIANA</a:t>
            </a:r>
            <a:br>
              <a:rPr lang="es-419" sz="1100" b="1" spc="300">
                <a:solidFill>
                  <a:schemeClr val="bg1"/>
                </a:solidFill>
                <a:ea typeface="Arial" charset="0"/>
                <a:cs typeface="Arial" charset="0"/>
              </a:rPr>
            </a:br>
            <a:r>
              <a:rPr lang="es-419" sz="1100" b="1" spc="300">
                <a:solidFill>
                  <a:schemeClr val="bg1"/>
                </a:solidFill>
                <a:ea typeface="Arial" charset="0"/>
                <a:cs typeface="Arial" charset="0"/>
              </a:rPr>
              <a:t>EMPRESA</a:t>
            </a:r>
          </a:p>
        </p:txBody>
      </p:sp>
      <p:sp>
        <p:nvSpPr>
          <p:cNvPr id="56" name="Rectangle 55"/>
          <p:cNvSpPr/>
          <p:nvPr/>
        </p:nvSpPr>
        <p:spPr>
          <a:xfrm>
            <a:off x="5267809" y="1386304"/>
            <a:ext cx="2604209" cy="26161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defRPr/>
            </a:pPr>
            <a:r>
              <a:rPr lang="es-419" sz="1100" b="1" spc="300">
                <a:solidFill>
                  <a:schemeClr val="bg1"/>
                </a:solidFill>
                <a:ea typeface="Arial" charset="0"/>
                <a:cs typeface="Arial" charset="0"/>
              </a:rPr>
              <a:t>EMPRESA GRANDE</a:t>
            </a:r>
          </a:p>
        </p:txBody>
      </p:sp>
      <p:graphicFrame>
        <p:nvGraphicFramePr>
          <p:cNvPr id="51" name="Table 50"/>
          <p:cNvGraphicFramePr>
            <a:graphicFrameLocks noGrp="1"/>
          </p:cNvGraphicFramePr>
          <p:nvPr>
            <p:extLst>
              <p:ext uri="{D42A27DB-BD31-4B8C-83A1-F6EECF244321}">
                <p14:modId xmlns:p14="http://schemas.microsoft.com/office/powerpoint/2010/main" val="2870261706"/>
              </p:ext>
            </p:extLst>
          </p:nvPr>
        </p:nvGraphicFramePr>
        <p:xfrm>
          <a:off x="838202" y="1604488"/>
          <a:ext cx="7226610" cy="2621528"/>
        </p:xfrm>
        <a:graphic>
          <a:graphicData uri="http://schemas.openxmlformats.org/drawingml/2006/table">
            <a:tbl>
              <a:tblPr firstCol="1"/>
              <a:tblGrid>
                <a:gridCol w="1525813">
                  <a:extLst>
                    <a:ext uri="{9D8B030D-6E8A-4147-A177-3AD203B41FA5}">
                      <a16:colId xmlns:a16="http://schemas.microsoft.com/office/drawing/2014/main" xmlns="" val="20000"/>
                    </a:ext>
                  </a:extLst>
                </a:gridCol>
                <a:gridCol w="1303415">
                  <a:extLst>
                    <a:ext uri="{9D8B030D-6E8A-4147-A177-3AD203B41FA5}">
                      <a16:colId xmlns:a16="http://schemas.microsoft.com/office/drawing/2014/main" xmlns="" val="20001"/>
                    </a:ext>
                  </a:extLst>
                </a:gridCol>
                <a:gridCol w="1465794">
                  <a:extLst>
                    <a:ext uri="{9D8B030D-6E8A-4147-A177-3AD203B41FA5}">
                      <a16:colId xmlns:a16="http://schemas.microsoft.com/office/drawing/2014/main" xmlns="" val="20003"/>
                    </a:ext>
                  </a:extLst>
                </a:gridCol>
                <a:gridCol w="1465794">
                  <a:extLst>
                    <a:ext uri="{9D8B030D-6E8A-4147-A177-3AD203B41FA5}">
                      <a16:colId xmlns:a16="http://schemas.microsoft.com/office/drawing/2014/main" xmlns="" val="20004"/>
                    </a:ext>
                  </a:extLst>
                </a:gridCol>
                <a:gridCol w="1465794">
                  <a:extLst>
                    <a:ext uri="{9D8B030D-6E8A-4147-A177-3AD203B41FA5}">
                      <a16:colId xmlns:a16="http://schemas.microsoft.com/office/drawing/2014/main" xmlns="" val="20005"/>
                    </a:ext>
                  </a:extLst>
                </a:gridCol>
              </a:tblGrid>
              <a:tr h="655382">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endParaRPr kumimoji="0" lang="en-US" sz="1050" b="1" i="0" u="none" strike="noStrike" cap="none" normalizeH="0" baseline="0" dirty="0">
                        <a:ln>
                          <a:noFill/>
                        </a:ln>
                        <a:solidFill>
                          <a:schemeClr val="bg2"/>
                        </a:solidFill>
                        <a:effectLst/>
                        <a:latin typeface="Arial" charset="0"/>
                        <a:ea typeface="Arial" charset="0"/>
                        <a:cs typeface="Arial" charset="0"/>
                      </a:endParaRPr>
                    </a:p>
                  </a:txBody>
                  <a:tcPr marL="73152" marR="7315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1" i="0">
                          <a:solidFill>
                            <a:schemeClr val="bg2"/>
                          </a:solidFill>
                          <a:latin typeface="Arial" charset="0"/>
                          <a:ea typeface="Arial" charset="0"/>
                          <a:cs typeface="Arial" charset="0"/>
                        </a:rPr>
                        <a:t>DP4400</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1">
                          <a:solidFill>
                            <a:schemeClr val="bg2"/>
                          </a:solidFill>
                          <a:latin typeface="Arial"/>
                        </a:rPr>
                        <a:t>DP5900</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1">
                          <a:solidFill>
                            <a:schemeClr val="bg2"/>
                          </a:solidFill>
                          <a:latin typeface="Arial"/>
                        </a:rPr>
                        <a:t>DP8400</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1">
                          <a:solidFill>
                            <a:schemeClr val="bg2"/>
                          </a:solidFill>
                          <a:latin typeface="Arial"/>
                        </a:rPr>
                        <a:t>DP8900</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0"/>
                  </a:ext>
                </a:extLst>
              </a:tr>
              <a:tr h="65538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r>
                        <a:rPr kumimoji="0" lang="es-419" sz="1050" b="1" i="0" u="none" strike="noStrike" cap="none" normalizeH="0" baseline="0">
                          <a:ln>
                            <a:noFill/>
                          </a:ln>
                          <a:solidFill>
                            <a:schemeClr val="bg2"/>
                          </a:solidFill>
                          <a:latin typeface="Arial" charset="0"/>
                          <a:ea typeface="Arial" charset="0"/>
                          <a:cs typeface="Arial" charset="0"/>
                        </a:rPr>
                        <a:t>INGESTA </a:t>
                      </a:r>
                      <a:br>
                        <a:rPr kumimoji="0" lang="es-419" sz="1050" b="1" i="0" u="none" strike="noStrike" cap="none" normalizeH="0" baseline="0">
                          <a:ln>
                            <a:noFill/>
                          </a:ln>
                          <a:solidFill>
                            <a:schemeClr val="bg2"/>
                          </a:solidFill>
                          <a:latin typeface="Arial" charset="0"/>
                          <a:ea typeface="Arial" charset="0"/>
                          <a:cs typeface="Arial" charset="0"/>
                        </a:rPr>
                      </a:br>
                      <a:r>
                        <a:rPr kumimoji="0" lang="es-419" sz="1050" b="1" i="0" u="none" strike="noStrike" cap="none" normalizeH="0" baseline="0">
                          <a:ln>
                            <a:noFill/>
                          </a:ln>
                          <a:solidFill>
                            <a:schemeClr val="bg2"/>
                          </a:solidFill>
                          <a:latin typeface="Arial" charset="0"/>
                          <a:ea typeface="Arial" charset="0"/>
                          <a:cs typeface="Arial" charset="0"/>
                        </a:rPr>
                        <a:t>DE RESPALDOS</a:t>
                      </a:r>
                    </a:p>
                  </a:txBody>
                  <a:tcPr marL="89052" marR="44523" marT="33394" marB="333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algn="ctr">
                        <a:spcBef>
                          <a:spcPts val="0"/>
                        </a:spcBef>
                        <a:spcAft>
                          <a:spcPts val="0"/>
                        </a:spcAft>
                      </a:pPr>
                      <a:r>
                        <a:rPr lang="es-419" sz="1050" b="0" i="0">
                          <a:solidFill>
                            <a:schemeClr val="bg2"/>
                          </a:solidFill>
                          <a:latin typeface="Arial" charset="0"/>
                          <a:ea typeface="Arial" charset="0"/>
                          <a:cs typeface="Arial" charset="0"/>
                        </a:rPr>
                        <a:t> Hasta 9 TB/h</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bg2"/>
                          </a:solidFill>
                          <a:latin typeface="Arial" charset="0"/>
                          <a:ea typeface="Arial" charset="0"/>
                          <a:cs typeface="Arial" charset="0"/>
                        </a:rPr>
                        <a:t> Hasta 33 TB/h</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bg2"/>
                          </a:solidFill>
                          <a:latin typeface="Arial" charset="0"/>
                          <a:ea typeface="Arial" charset="0"/>
                          <a:cs typeface="Arial" charset="0"/>
                        </a:rPr>
                        <a:t> Hasta 57 TB/h</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algn="ctr">
                        <a:spcBef>
                          <a:spcPts val="0"/>
                        </a:spcBef>
                        <a:spcAft>
                          <a:spcPts val="0"/>
                        </a:spcAft>
                      </a:pPr>
                      <a:r>
                        <a:rPr lang="es-419" sz="1050" b="0" i="0">
                          <a:solidFill>
                            <a:schemeClr val="bg2"/>
                          </a:solidFill>
                          <a:latin typeface="Arial" charset="0"/>
                          <a:ea typeface="Arial" charset="0"/>
                          <a:cs typeface="Arial" charset="0"/>
                        </a:rPr>
                        <a:t> Hasta 94 TB/h</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372477207"/>
                  </a:ext>
                </a:extLst>
              </a:tr>
              <a:tr h="655382">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r>
                        <a:rPr kumimoji="0" lang="es-419" sz="1050" b="1" i="0" u="none" strike="noStrike" cap="none" normalizeH="0" baseline="0">
                          <a:ln>
                            <a:noFill/>
                          </a:ln>
                          <a:solidFill>
                            <a:schemeClr val="bg2"/>
                          </a:solidFill>
                          <a:latin typeface="Arial" charset="0"/>
                          <a:ea typeface="Arial" charset="0"/>
                          <a:cs typeface="Arial" charset="0"/>
                        </a:rPr>
                        <a:t>CAPACIDAD LÓGICA</a:t>
                      </a:r>
                      <a:r>
                        <a:rPr kumimoji="0" lang="es-419" sz="1050" b="1" i="0" u="none" strike="noStrike" cap="none" normalizeH="0" baseline="30000">
                          <a:ln>
                            <a:noFill/>
                          </a:ln>
                          <a:solidFill>
                            <a:schemeClr val="bg2"/>
                          </a:solidFill>
                          <a:latin typeface="Arial" charset="0"/>
                          <a:ea typeface="Arial" charset="0"/>
                          <a:cs typeface="Arial" charset="0"/>
                        </a:rPr>
                        <a:t>3</a:t>
                      </a:r>
                    </a:p>
                  </a:txBody>
                  <a:tcPr marL="89052" marR="44523" marT="33394" marB="333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bg2"/>
                          </a:solidFill>
                          <a:latin typeface="Arial" charset="0"/>
                          <a:ea typeface="Arial" charset="0"/>
                          <a:cs typeface="Arial" charset="0"/>
                        </a:rPr>
                        <a:t>De 80 TB a 4,8 PB</a:t>
                      </a:r>
                      <a:r>
                        <a:rPr lang="es-419" sz="1050" b="0" i="0" baseline="30000">
                          <a:solidFill>
                            <a:schemeClr val="bg2"/>
                          </a:solidFill>
                          <a:latin typeface="Arial" charset="0"/>
                          <a:ea typeface="Arial" charset="0"/>
                          <a:cs typeface="Arial" charset="0"/>
                        </a:rPr>
                        <a:t>1</a:t>
                      </a:r>
                    </a:p>
                    <a:p>
                      <a:pPr marL="0" marR="0" algn="ctr">
                        <a:spcBef>
                          <a:spcPts val="0"/>
                        </a:spcBef>
                        <a:spcAft>
                          <a:spcPts val="0"/>
                        </a:spcAft>
                      </a:pPr>
                      <a:r>
                        <a:rPr lang="es-419" sz="1050" b="0" i="0">
                          <a:solidFill>
                            <a:schemeClr val="bg2"/>
                          </a:solidFill>
                          <a:latin typeface="Arial" charset="0"/>
                          <a:ea typeface="Arial" charset="0"/>
                          <a:cs typeface="Arial" charset="0"/>
                        </a:rPr>
                        <a:t>De 240 TB a 14,4 PB</a:t>
                      </a:r>
                      <a:r>
                        <a:rPr lang="es-419" sz="1050" b="0" i="0" baseline="30000">
                          <a:solidFill>
                            <a:schemeClr val="bg2"/>
                          </a:solidFill>
                          <a:latin typeface="Arial" charset="0"/>
                          <a:ea typeface="Arial" charset="0"/>
                          <a:cs typeface="Arial" charset="0"/>
                        </a:rPr>
                        <a:t>2</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bg2"/>
                          </a:solidFill>
                          <a:latin typeface="Arial" charset="0"/>
                          <a:ea typeface="Arial" charset="0"/>
                          <a:cs typeface="Arial" charset="0"/>
                        </a:rPr>
                        <a:t>De 960 TB a 18,7 PB</a:t>
                      </a:r>
                      <a:r>
                        <a:rPr lang="es-419" sz="1050" b="0" i="0" baseline="30000">
                          <a:solidFill>
                            <a:schemeClr val="bg2"/>
                          </a:solidFill>
                          <a:latin typeface="Arial" charset="0"/>
                          <a:ea typeface="Arial" charset="0"/>
                          <a:cs typeface="Arial" charset="0"/>
                        </a:rPr>
                        <a:t>1</a:t>
                      </a:r>
                    </a:p>
                    <a:p>
                      <a:pPr marL="0" marR="0" algn="ctr">
                        <a:spcBef>
                          <a:spcPts val="0"/>
                        </a:spcBef>
                        <a:spcAft>
                          <a:spcPts val="0"/>
                        </a:spcAft>
                      </a:pPr>
                      <a:r>
                        <a:rPr lang="es-419" sz="1050" b="0" i="0">
                          <a:solidFill>
                            <a:schemeClr val="bg2"/>
                          </a:solidFill>
                          <a:latin typeface="Arial" charset="0"/>
                          <a:ea typeface="Arial" charset="0"/>
                          <a:cs typeface="Arial" charset="0"/>
                        </a:rPr>
                        <a:t>De 2,8 a 56,1 PB</a:t>
                      </a:r>
                      <a:r>
                        <a:rPr lang="es-419" sz="1050" b="0" i="0" baseline="30000">
                          <a:solidFill>
                            <a:schemeClr val="bg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bg2"/>
                          </a:solidFill>
                          <a:latin typeface="Arial" charset="0"/>
                          <a:ea typeface="Arial" charset="0"/>
                          <a:cs typeface="Arial" charset="0"/>
                        </a:rPr>
                        <a:t>De 1,9 a 49,9 PB</a:t>
                      </a:r>
                      <a:r>
                        <a:rPr lang="es-419" sz="1050" b="0" i="0" baseline="30000">
                          <a:solidFill>
                            <a:schemeClr val="bg2"/>
                          </a:solidFill>
                          <a:latin typeface="Arial" charset="0"/>
                          <a:ea typeface="Arial" charset="0"/>
                          <a:cs typeface="Arial" charset="0"/>
                        </a:rPr>
                        <a:t>1</a:t>
                      </a:r>
                      <a:r>
                        <a:rPr lang="es-419" sz="1050" b="0" i="0">
                          <a:solidFill>
                            <a:schemeClr val="bg2"/>
                          </a:solidFill>
                          <a:latin typeface="Arial" charset="0"/>
                          <a:ea typeface="Arial" charset="0"/>
                          <a:cs typeface="Arial" charset="0"/>
                        </a:rPr>
                        <a:t/>
                      </a:r>
                      <a:br>
                        <a:rPr lang="es-419" sz="1050" b="0" i="0">
                          <a:solidFill>
                            <a:schemeClr val="bg2"/>
                          </a:solidFill>
                          <a:latin typeface="Arial" charset="0"/>
                          <a:ea typeface="Arial" charset="0"/>
                          <a:cs typeface="Arial" charset="0"/>
                        </a:rPr>
                      </a:br>
                      <a:r>
                        <a:rPr lang="es-419" sz="1050" b="0" i="0">
                          <a:solidFill>
                            <a:schemeClr val="bg2"/>
                          </a:solidFill>
                          <a:latin typeface="Arial" charset="0"/>
                          <a:ea typeface="Arial" charset="0"/>
                          <a:cs typeface="Arial" charset="0"/>
                        </a:rPr>
                        <a:t>De 5,7 a 149,7 PB</a:t>
                      </a:r>
                      <a:r>
                        <a:rPr lang="es-419" sz="1050" b="0" i="0" baseline="30000">
                          <a:solidFill>
                            <a:schemeClr val="bg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a:solidFill>
                            <a:schemeClr val="bg2"/>
                          </a:solidFill>
                          <a:latin typeface="Arial" charset="0"/>
                          <a:ea typeface="Arial" charset="0"/>
                          <a:cs typeface="Arial" charset="0"/>
                        </a:rPr>
                        <a:t>De 6,2 a 65 PB</a:t>
                      </a:r>
                      <a:r>
                        <a:rPr lang="es-419" sz="1050" b="0" i="0" baseline="30000">
                          <a:solidFill>
                            <a:schemeClr val="bg2"/>
                          </a:solidFill>
                          <a:latin typeface="Arial" charset="0"/>
                          <a:ea typeface="Arial" charset="0"/>
                          <a:cs typeface="Arial" charset="0"/>
                        </a:rPr>
                        <a:t>1</a:t>
                      </a:r>
                    </a:p>
                    <a:p>
                      <a:pPr marL="0" marR="0" algn="ctr">
                        <a:spcBef>
                          <a:spcPts val="0"/>
                        </a:spcBef>
                        <a:spcAft>
                          <a:spcPts val="0"/>
                        </a:spcAft>
                      </a:pPr>
                      <a:r>
                        <a:rPr lang="es-419" sz="1050" b="0" i="0">
                          <a:solidFill>
                            <a:schemeClr val="bg2"/>
                          </a:solidFill>
                          <a:latin typeface="Arial" charset="0"/>
                          <a:ea typeface="Arial" charset="0"/>
                          <a:cs typeface="Arial" charset="0"/>
                        </a:rPr>
                        <a:t>De 18,6 a 195 PB</a:t>
                      </a:r>
                      <a:r>
                        <a:rPr lang="es-419" sz="1050" b="0" i="0" baseline="30000">
                          <a:solidFill>
                            <a:schemeClr val="bg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655382">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3" charset="0"/>
                        <a:buNone/>
                        <a:tabLst/>
                      </a:pPr>
                      <a:r>
                        <a:rPr kumimoji="0" lang="es-419" sz="1050" b="1" i="0" u="none" strike="noStrike" cap="none" normalizeH="0" baseline="0">
                          <a:ln>
                            <a:noFill/>
                          </a:ln>
                          <a:solidFill>
                            <a:schemeClr val="bg2"/>
                          </a:solidFill>
                          <a:latin typeface="Arial" charset="0"/>
                          <a:ea typeface="Arial" charset="0"/>
                          <a:cs typeface="Arial" charset="0"/>
                        </a:rPr>
                        <a:t>CAPACIDAD ÚTIL</a:t>
                      </a:r>
                    </a:p>
                  </a:txBody>
                  <a:tcPr marL="89052" marR="44523" marT="33394" marB="333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dirty="0">
                          <a:solidFill>
                            <a:schemeClr val="bg2"/>
                          </a:solidFill>
                          <a:latin typeface="Arial" charset="0"/>
                          <a:ea typeface="Arial" charset="0"/>
                          <a:cs typeface="Arial" charset="0"/>
                        </a:rPr>
                        <a:t>De 8 </a:t>
                      </a:r>
                      <a:r>
                        <a:rPr lang="es-419" sz="1050" b="0" i="0" dirty="0" err="1">
                          <a:solidFill>
                            <a:schemeClr val="bg2"/>
                          </a:solidFill>
                          <a:latin typeface="Arial" charset="0"/>
                          <a:ea typeface="Arial" charset="0"/>
                          <a:cs typeface="Arial" charset="0"/>
                        </a:rPr>
                        <a:t>TBu</a:t>
                      </a:r>
                      <a:r>
                        <a:rPr lang="es-419" sz="1050" b="0" i="0" dirty="0">
                          <a:solidFill>
                            <a:schemeClr val="bg2"/>
                          </a:solidFill>
                          <a:latin typeface="Arial" charset="0"/>
                          <a:ea typeface="Arial" charset="0"/>
                          <a:cs typeface="Arial" charset="0"/>
                        </a:rPr>
                        <a:t> a </a:t>
                      </a:r>
                      <a:br>
                        <a:rPr lang="es-419" sz="1050" b="0" i="0" dirty="0">
                          <a:solidFill>
                            <a:schemeClr val="bg2"/>
                          </a:solidFill>
                          <a:latin typeface="Arial" charset="0"/>
                          <a:ea typeface="Arial" charset="0"/>
                          <a:cs typeface="Arial" charset="0"/>
                        </a:rPr>
                      </a:br>
                      <a:r>
                        <a:rPr lang="es-419" sz="1050" b="0" i="0" dirty="0">
                          <a:solidFill>
                            <a:schemeClr val="bg2"/>
                          </a:solidFill>
                          <a:latin typeface="Arial" charset="0"/>
                          <a:ea typeface="Arial" charset="0"/>
                          <a:cs typeface="Arial" charset="0"/>
                        </a:rPr>
                        <a:t>96 TBu</a:t>
                      </a:r>
                      <a:r>
                        <a:rPr lang="es-419" sz="1050" b="0" i="0" baseline="30000" dirty="0">
                          <a:solidFill>
                            <a:schemeClr val="bg2"/>
                          </a:solidFill>
                          <a:latin typeface="Arial" charset="0"/>
                          <a:ea typeface="Arial" charset="0"/>
                          <a:cs typeface="Arial" charset="0"/>
                        </a:rPr>
                        <a:t>1, 4</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050" b="0" i="0" dirty="0">
                          <a:solidFill>
                            <a:schemeClr val="bg2"/>
                          </a:solidFill>
                          <a:latin typeface="Arial" charset="0"/>
                          <a:ea typeface="Arial" charset="0"/>
                          <a:cs typeface="Arial" charset="0"/>
                        </a:rPr>
                        <a:t>Hasta 288 TBu</a:t>
                      </a:r>
                      <a:r>
                        <a:rPr lang="es-419" sz="1050" b="0" i="0" baseline="30000" dirty="0">
                          <a:solidFill>
                            <a:schemeClr val="bg2"/>
                          </a:solidFill>
                          <a:latin typeface="Arial" charset="0"/>
                          <a:ea typeface="Arial" charset="0"/>
                          <a:cs typeface="Arial" charset="0"/>
                        </a:rPr>
                        <a:t>2</a:t>
                      </a:r>
                    </a:p>
                  </a:txBody>
                  <a:tcPr marL="69889" marR="69889" marT="0" marB="0" anchor="ctr">
                    <a:lnL w="12700" cap="flat" cmpd="sng" algn="ctr">
                      <a:no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dirty="0">
                          <a:solidFill>
                            <a:schemeClr val="bg2"/>
                          </a:solidFill>
                          <a:latin typeface="Arial" charset="0"/>
                          <a:ea typeface="Arial" charset="0"/>
                          <a:cs typeface="Arial" charset="0"/>
                        </a:rPr>
                        <a:t>De 96 </a:t>
                      </a:r>
                      <a:r>
                        <a:rPr lang="es-419" sz="1050" b="0" i="0" dirty="0" err="1">
                          <a:solidFill>
                            <a:schemeClr val="bg2"/>
                          </a:solidFill>
                          <a:latin typeface="Arial" charset="0"/>
                          <a:ea typeface="Arial" charset="0"/>
                          <a:cs typeface="Arial" charset="0"/>
                        </a:rPr>
                        <a:t>TBu</a:t>
                      </a:r>
                      <a:r>
                        <a:rPr lang="es-419" sz="1050" b="0" i="0" dirty="0">
                          <a:solidFill>
                            <a:schemeClr val="bg2"/>
                          </a:solidFill>
                          <a:latin typeface="Arial" charset="0"/>
                          <a:ea typeface="Arial" charset="0"/>
                          <a:cs typeface="Arial" charset="0"/>
                        </a:rPr>
                        <a:t> a </a:t>
                      </a:r>
                      <a:br>
                        <a:rPr lang="es-419" sz="1050" b="0" i="0" dirty="0">
                          <a:solidFill>
                            <a:schemeClr val="bg2"/>
                          </a:solidFill>
                          <a:latin typeface="Arial" charset="0"/>
                          <a:ea typeface="Arial" charset="0"/>
                          <a:cs typeface="Arial" charset="0"/>
                        </a:rPr>
                      </a:br>
                      <a:r>
                        <a:rPr lang="es-419" sz="1050" b="0" i="0" dirty="0">
                          <a:solidFill>
                            <a:schemeClr val="bg2"/>
                          </a:solidFill>
                          <a:latin typeface="Arial" charset="0"/>
                          <a:ea typeface="Arial" charset="0"/>
                          <a:cs typeface="Arial" charset="0"/>
                        </a:rPr>
                        <a:t>288 TBu</a:t>
                      </a:r>
                      <a:r>
                        <a:rPr lang="es-419" sz="1050" b="0" i="0" baseline="30000" dirty="0">
                          <a:solidFill>
                            <a:schemeClr val="bg2"/>
                          </a:solidFill>
                          <a:latin typeface="Arial" charset="0"/>
                          <a:ea typeface="Arial" charset="0"/>
                          <a:cs typeface="Arial" charset="0"/>
                        </a:rPr>
                        <a:t>1</a:t>
                      </a:r>
                    </a:p>
                    <a:p>
                      <a:pPr marL="0" marR="0" algn="ctr">
                        <a:spcBef>
                          <a:spcPts val="0"/>
                        </a:spcBef>
                        <a:spcAft>
                          <a:spcPts val="0"/>
                        </a:spcAft>
                      </a:pPr>
                      <a:r>
                        <a:rPr lang="es-419" sz="1050" b="0" i="0" dirty="0">
                          <a:solidFill>
                            <a:schemeClr val="bg2"/>
                          </a:solidFill>
                          <a:latin typeface="Arial" charset="0"/>
                          <a:ea typeface="Arial" charset="0"/>
                          <a:cs typeface="Arial" charset="0"/>
                        </a:rPr>
                        <a:t>Hasta 864 TBu</a:t>
                      </a:r>
                      <a:r>
                        <a:rPr lang="es-419" sz="1050" b="0" i="0" baseline="30000" dirty="0">
                          <a:solidFill>
                            <a:schemeClr val="bg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050" b="0" i="0">
                          <a:solidFill>
                            <a:schemeClr val="bg2"/>
                          </a:solidFill>
                          <a:latin typeface="Arial" charset="0"/>
                          <a:ea typeface="Arial" charset="0"/>
                          <a:cs typeface="Arial" charset="0"/>
                        </a:rPr>
                        <a:t>De 192 a 768 TBu</a:t>
                      </a:r>
                      <a:r>
                        <a:rPr lang="es-419" sz="1050" b="0" i="0" baseline="30000">
                          <a:solidFill>
                            <a:schemeClr val="bg2"/>
                          </a:solidFill>
                          <a:latin typeface="Arial" charset="0"/>
                          <a:ea typeface="Arial" charset="0"/>
                          <a:cs typeface="Arial" charset="0"/>
                        </a:rPr>
                        <a:t>1</a:t>
                      </a:r>
                      <a:r>
                        <a:rPr lang="es-419" sz="1050" b="0" i="0">
                          <a:solidFill>
                            <a:schemeClr val="bg2"/>
                          </a:solidFill>
                          <a:latin typeface="Arial" charset="0"/>
                          <a:ea typeface="Arial" charset="0"/>
                          <a:cs typeface="Arial" charset="0"/>
                        </a:rPr>
                        <a:t/>
                      </a:r>
                      <a:br>
                        <a:rPr lang="es-419" sz="1050" b="0" i="0">
                          <a:solidFill>
                            <a:schemeClr val="bg2"/>
                          </a:solidFill>
                          <a:latin typeface="Arial" charset="0"/>
                          <a:ea typeface="Arial" charset="0"/>
                          <a:cs typeface="Arial" charset="0"/>
                        </a:rPr>
                      </a:br>
                      <a:r>
                        <a:rPr lang="es-419" sz="1050" b="0" i="0">
                          <a:solidFill>
                            <a:schemeClr val="bg2"/>
                          </a:solidFill>
                          <a:latin typeface="Arial" charset="0"/>
                          <a:ea typeface="Arial" charset="0"/>
                          <a:cs typeface="Arial" charset="0"/>
                        </a:rPr>
                        <a:t>Hasta 2,3 PBu</a:t>
                      </a:r>
                      <a:r>
                        <a:rPr lang="es-419" sz="1050" b="0" i="0" baseline="30000">
                          <a:solidFill>
                            <a:schemeClr val="bg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marL="0" marR="0" algn="ctr">
                        <a:spcBef>
                          <a:spcPts val="0"/>
                        </a:spcBef>
                        <a:spcAft>
                          <a:spcPts val="0"/>
                        </a:spcAft>
                      </a:pPr>
                      <a:r>
                        <a:rPr lang="es-419" sz="1050" b="0" i="0" dirty="0">
                          <a:solidFill>
                            <a:schemeClr val="bg2"/>
                          </a:solidFill>
                          <a:latin typeface="Arial" charset="0"/>
                          <a:ea typeface="Arial" charset="0"/>
                          <a:cs typeface="Arial" charset="0"/>
                        </a:rPr>
                        <a:t>De 576 </a:t>
                      </a:r>
                      <a:r>
                        <a:rPr lang="es-419" sz="1050" b="0" i="0" baseline="0" dirty="0" err="1">
                          <a:solidFill>
                            <a:schemeClr val="bg2"/>
                          </a:solidFill>
                          <a:latin typeface="Arial" charset="0"/>
                          <a:ea typeface="Arial" charset="0"/>
                          <a:cs typeface="Arial" charset="0"/>
                        </a:rPr>
                        <a:t>TBu</a:t>
                      </a:r>
                      <a:r>
                        <a:rPr lang="es-419" sz="1050" b="0" i="0" dirty="0">
                          <a:solidFill>
                            <a:schemeClr val="bg2"/>
                          </a:solidFill>
                          <a:latin typeface="Arial" charset="0"/>
                          <a:ea typeface="Arial" charset="0"/>
                          <a:cs typeface="Arial" charset="0"/>
                        </a:rPr>
                        <a:t> a 1 PBu</a:t>
                      </a:r>
                      <a:r>
                        <a:rPr lang="es-419" sz="1050" b="0" i="0" baseline="30000" dirty="0">
                          <a:solidFill>
                            <a:schemeClr val="bg2"/>
                          </a:solidFill>
                          <a:latin typeface="Arial" charset="0"/>
                          <a:ea typeface="Arial" charset="0"/>
                          <a:cs typeface="Arial" charset="0"/>
                        </a:rPr>
                        <a:t>1</a:t>
                      </a:r>
                    </a:p>
                    <a:p>
                      <a:pPr marL="0" marR="0" algn="ctr">
                        <a:spcBef>
                          <a:spcPts val="0"/>
                        </a:spcBef>
                        <a:spcAft>
                          <a:spcPts val="0"/>
                        </a:spcAft>
                      </a:pPr>
                      <a:r>
                        <a:rPr lang="es-419" sz="1050" b="0" i="0" dirty="0">
                          <a:solidFill>
                            <a:schemeClr val="bg2"/>
                          </a:solidFill>
                          <a:latin typeface="Arial" charset="0"/>
                          <a:ea typeface="Arial" charset="0"/>
                          <a:cs typeface="Arial" charset="0"/>
                        </a:rPr>
                        <a:t>Hasta 3 PBu</a:t>
                      </a:r>
                      <a:r>
                        <a:rPr lang="es-419" sz="1050" b="0" i="0" baseline="30000" dirty="0">
                          <a:solidFill>
                            <a:schemeClr val="bg2"/>
                          </a:solidFill>
                          <a:latin typeface="Arial" charset="0"/>
                          <a:ea typeface="Arial" charset="0"/>
                          <a:cs typeface="Arial" charset="0"/>
                        </a:rPr>
                        <a:t>2</a:t>
                      </a:r>
                    </a:p>
                  </a:txBody>
                  <a:tcPr marL="69889" marR="69889" marT="0" marB="0" anchor="ctr">
                    <a:lnL w="571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bl>
          </a:graphicData>
        </a:graphic>
      </p:graphicFrame>
      <p:grpSp>
        <p:nvGrpSpPr>
          <p:cNvPr id="11" name="Group 10"/>
          <p:cNvGrpSpPr/>
          <p:nvPr/>
        </p:nvGrpSpPr>
        <p:grpSpPr>
          <a:xfrm>
            <a:off x="838202" y="2185094"/>
            <a:ext cx="7226610" cy="1363579"/>
            <a:chOff x="814991" y="3031957"/>
            <a:chExt cx="7267501" cy="1363579"/>
          </a:xfrm>
        </p:grpSpPr>
        <p:cxnSp>
          <p:nvCxnSpPr>
            <p:cNvPr id="10" name="Straight Connector 9"/>
            <p:cNvCxnSpPr>
              <a:cxnSpLocks/>
            </p:cNvCxnSpPr>
            <p:nvPr/>
          </p:nvCxnSpPr>
          <p:spPr>
            <a:xfrm>
              <a:off x="814991" y="3031957"/>
              <a:ext cx="7267501" cy="0"/>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a:stCxn id="51" idx="1"/>
              <a:endCxn id="51" idx="3"/>
            </p:cNvCxnSpPr>
            <p:nvPr/>
          </p:nvCxnSpPr>
          <p:spPr>
            <a:xfrm>
              <a:off x="814991" y="3762115"/>
              <a:ext cx="7267501" cy="0"/>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cxnSpLocks/>
            </p:cNvCxnSpPr>
            <p:nvPr/>
          </p:nvCxnSpPr>
          <p:spPr>
            <a:xfrm>
              <a:off x="814991" y="4395536"/>
              <a:ext cx="7267501" cy="0"/>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2296009" y="1205620"/>
            <a:ext cx="1499729" cy="267547"/>
          </a:xfrm>
          <a:prstGeom prst="rect">
            <a:avLst/>
          </a:prstGeom>
        </p:spPr>
        <p:txBody>
          <a:bodyPr wrap="square">
            <a:no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defRPr/>
            </a:pPr>
            <a:r>
              <a:rPr lang="es-419" sz="1100" b="1" spc="300" dirty="0">
                <a:solidFill>
                  <a:schemeClr val="bg1"/>
                </a:solidFill>
                <a:ea typeface="Arial" charset="0"/>
                <a:cs typeface="Arial" charset="0"/>
              </a:rPr>
              <a:t>PYMES</a:t>
            </a:r>
            <a:br>
              <a:rPr lang="es-419" sz="1100" b="1" spc="300" dirty="0">
                <a:solidFill>
                  <a:schemeClr val="bg1"/>
                </a:solidFill>
                <a:ea typeface="Arial" charset="0"/>
                <a:cs typeface="Arial" charset="0"/>
              </a:rPr>
            </a:br>
            <a:r>
              <a:rPr lang="es-419" sz="1100" b="1" spc="300" dirty="0">
                <a:solidFill>
                  <a:schemeClr val="bg1"/>
                </a:solidFill>
                <a:ea typeface="Arial" charset="0"/>
                <a:cs typeface="Arial" charset="0"/>
              </a:rPr>
              <a:t>Y ROBO</a:t>
            </a:r>
          </a:p>
        </p:txBody>
      </p:sp>
      <p:sp>
        <p:nvSpPr>
          <p:cNvPr id="22" name="TextBox 21">
            <a:extLst>
              <a:ext uri="{FF2B5EF4-FFF2-40B4-BE49-F238E27FC236}">
                <a16:creationId xmlns:a16="http://schemas.microsoft.com/office/drawing/2014/main" xmlns="" id="{5DD4DF62-EFBA-0547-8880-47712A3ED6F4}"/>
              </a:ext>
            </a:extLst>
          </p:cNvPr>
          <p:cNvSpPr txBox="1"/>
          <p:nvPr/>
        </p:nvSpPr>
        <p:spPr>
          <a:xfrm>
            <a:off x="1924746" y="4417373"/>
            <a:ext cx="6228653" cy="461665"/>
          </a:xfrm>
          <a:prstGeom prst="rect">
            <a:avLst/>
          </a:prstGeom>
          <a:noFill/>
        </p:spPr>
        <p:txBody>
          <a:bodyPr wrap="square" rtlCol="0">
            <a:spAutoFit/>
          </a:bodyPr>
          <a:lstStyle/>
          <a:p>
            <a:pPr>
              <a:spcBef>
                <a:spcPts val="0"/>
              </a:spcBef>
              <a:spcAft>
                <a:spcPts val="0"/>
              </a:spcAft>
              <a:buClr>
                <a:schemeClr val="bg1"/>
              </a:buClr>
            </a:pPr>
            <a:r>
              <a:rPr lang="es-419" sz="600" i="1" dirty="0">
                <a:latin typeface="+mn-lt"/>
              </a:rPr>
              <a:t>1 Capacidad total en el nivel activo solamente.      2 Capacidad total con organización de la nube en niveles para retención a largo plazo.      </a:t>
            </a:r>
          </a:p>
          <a:p>
            <a:pPr marL="50800" indent="-50800">
              <a:spcBef>
                <a:spcPts val="0"/>
              </a:spcBef>
              <a:spcAft>
                <a:spcPts val="0"/>
              </a:spcAft>
              <a:buClr>
                <a:schemeClr val="bg1"/>
              </a:buClr>
            </a:pPr>
            <a:r>
              <a:rPr lang="es-419" sz="600" i="1" dirty="0"/>
              <a:t>3 Capacidad lógica basada en una </a:t>
            </a:r>
            <a:r>
              <a:rPr lang="es-419" sz="600" i="1" dirty="0" err="1"/>
              <a:t>desduplicación</a:t>
            </a:r>
            <a:r>
              <a:rPr lang="es-419" sz="600" i="1" dirty="0"/>
              <a:t> de hasta 50 (DP4400) a 65 veces (DP5900, DP8400 y DP8900) con una compresión de datos asistida por hardware adicional hasta un 30 % mejor que la de la generación anterior.</a:t>
            </a:r>
            <a:r>
              <a:rPr lang="es-419" sz="600" i="1" dirty="0">
                <a:latin typeface="+mn-lt"/>
              </a:rPr>
              <a:t> El rendimiento y la capacidad reales dependen de la carga de trabajo de la aplicación, la </a:t>
            </a:r>
            <a:r>
              <a:rPr lang="es-419" sz="600" i="1" dirty="0" err="1">
                <a:latin typeface="+mn-lt"/>
              </a:rPr>
              <a:t>desduplicación</a:t>
            </a:r>
            <a:r>
              <a:rPr lang="es-419" sz="600" i="1" dirty="0">
                <a:latin typeface="+mn-lt"/>
              </a:rPr>
              <a:t> y otros ajustes.</a:t>
            </a:r>
          </a:p>
          <a:p>
            <a:pPr>
              <a:spcBef>
                <a:spcPts val="0"/>
              </a:spcBef>
              <a:spcAft>
                <a:spcPts val="0"/>
              </a:spcAft>
              <a:buClr>
                <a:schemeClr val="bg1"/>
              </a:buClr>
            </a:pPr>
            <a:r>
              <a:rPr lang="es-419" sz="600" i="1" dirty="0">
                <a:latin typeface="+mn-lt"/>
              </a:rPr>
              <a:t>4 Si se inicia con menos de 24 TB, se requiere un kit de actualización de campo simple para realizar un puente de 24 TB a capacidades más grandes.</a:t>
            </a:r>
          </a:p>
        </p:txBody>
      </p:sp>
      <p:cxnSp>
        <p:nvCxnSpPr>
          <p:cNvPr id="25" name="Straight Connector 24">
            <a:extLst>
              <a:ext uri="{FF2B5EF4-FFF2-40B4-BE49-F238E27FC236}">
                <a16:creationId xmlns:a16="http://schemas.microsoft.com/office/drawing/2014/main" xmlns="" id="{341CCE50-238D-489E-A553-4BF03584A845}"/>
              </a:ext>
            </a:extLst>
          </p:cNvPr>
          <p:cNvCxnSpPr>
            <a:cxnSpLocks/>
          </p:cNvCxnSpPr>
          <p:nvPr/>
        </p:nvCxnSpPr>
        <p:spPr>
          <a:xfrm>
            <a:off x="2372209" y="1604488"/>
            <a:ext cx="0" cy="2621528"/>
          </a:xfrm>
          <a:prstGeom prst="line">
            <a:avLst/>
          </a:prstGeom>
          <a:ln w="12700" cmpd="sng">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xmlns="" id="{00779339-0584-4143-BF4C-B1E1A3307447}"/>
              </a:ext>
            </a:extLst>
          </p:cNvPr>
          <p:cNvSpPr>
            <a:spLocks noGrp="1"/>
          </p:cNvSpPr>
          <p:nvPr>
            <p:ph type="title"/>
          </p:nvPr>
        </p:nvSpPr>
        <p:spPr/>
        <p:txBody>
          <a:bodyPr/>
          <a:lstStyle/>
          <a:p>
            <a:r>
              <a:rPr lang="es-419"/>
              <a:t>Portafolio de la serie DP</a:t>
            </a:r>
          </a:p>
        </p:txBody>
      </p:sp>
    </p:spTree>
    <p:extLst>
      <p:ext uri="{BB962C8B-B14F-4D97-AF65-F5344CB8AC3E}">
        <p14:creationId xmlns:p14="http://schemas.microsoft.com/office/powerpoint/2010/main" val="31969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551A4-DE1C-4B31-A6CF-C735036F3021}"/>
              </a:ext>
            </a:extLst>
          </p:cNvPr>
          <p:cNvSpPr>
            <a:spLocks noGrp="1"/>
          </p:cNvSpPr>
          <p:nvPr>
            <p:ph type="title"/>
          </p:nvPr>
        </p:nvSpPr>
        <p:spPr>
          <a:xfrm>
            <a:off x="285750" y="228600"/>
            <a:ext cx="8572500" cy="387798"/>
          </a:xfrm>
        </p:spPr>
        <p:txBody>
          <a:bodyPr/>
          <a:lstStyle/>
          <a:p>
            <a:r>
              <a:rPr lang="es-419"/>
              <a:t>Requiere un enfoque comprobado y moderno</a:t>
            </a:r>
          </a:p>
        </p:txBody>
      </p:sp>
      <p:grpSp>
        <p:nvGrpSpPr>
          <p:cNvPr id="3" name="Group 2">
            <a:extLst>
              <a:ext uri="{FF2B5EF4-FFF2-40B4-BE49-F238E27FC236}">
                <a16:creationId xmlns:a16="http://schemas.microsoft.com/office/drawing/2014/main" xmlns="" id="{733948A6-AB60-4475-9619-0BAEBC397E79}"/>
              </a:ext>
            </a:extLst>
          </p:cNvPr>
          <p:cNvGrpSpPr/>
          <p:nvPr/>
        </p:nvGrpSpPr>
        <p:grpSpPr>
          <a:xfrm>
            <a:off x="1606007" y="1350528"/>
            <a:ext cx="2055997" cy="2055997"/>
            <a:chOff x="3613150" y="1614036"/>
            <a:chExt cx="1917700" cy="1917700"/>
          </a:xfrm>
        </p:grpSpPr>
        <p:pic>
          <p:nvPicPr>
            <p:cNvPr id="4" name="Picture 3">
              <a:extLst>
                <a:ext uri="{FF2B5EF4-FFF2-40B4-BE49-F238E27FC236}">
                  <a16:creationId xmlns:a16="http://schemas.microsoft.com/office/drawing/2014/main" xmlns="" id="{C04C5740-463F-4B44-810B-6835A75AEC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14286" y="1614036"/>
              <a:ext cx="1915428" cy="1915428"/>
            </a:xfrm>
            <a:prstGeom prst="ellipse">
              <a:avLst/>
            </a:prstGeom>
          </p:spPr>
        </p:pic>
        <p:sp>
          <p:nvSpPr>
            <p:cNvPr id="5" name="Oval 4">
              <a:extLst>
                <a:ext uri="{FF2B5EF4-FFF2-40B4-BE49-F238E27FC236}">
                  <a16:creationId xmlns:a16="http://schemas.microsoft.com/office/drawing/2014/main" xmlns="" id="{8B2D7315-8662-4FDD-9D3F-45946F0C5452}"/>
                </a:ext>
              </a:extLst>
            </p:cNvPr>
            <p:cNvSpPr/>
            <p:nvPr/>
          </p:nvSpPr>
          <p:spPr>
            <a:xfrm>
              <a:off x="3613150" y="1614036"/>
              <a:ext cx="1917700" cy="1917700"/>
            </a:xfrm>
            <a:prstGeom prst="ellipse">
              <a:avLst/>
            </a:prstGeom>
            <a:gradFill flip="none" rotWithShape="1">
              <a:gsLst>
                <a:gs pos="6000">
                  <a:srgbClr val="0B237B">
                    <a:alpha val="0"/>
                  </a:srgbClr>
                </a:gs>
                <a:gs pos="71000">
                  <a:srgbClr val="02195D">
                    <a:alpha val="87000"/>
                  </a:srgb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6" name="Oval 5">
            <a:extLst>
              <a:ext uri="{FF2B5EF4-FFF2-40B4-BE49-F238E27FC236}">
                <a16:creationId xmlns:a16="http://schemas.microsoft.com/office/drawing/2014/main" xmlns="" id="{8C028FF7-3B61-4E62-B377-317E1D0FB8F1}"/>
              </a:ext>
            </a:extLst>
          </p:cNvPr>
          <p:cNvSpPr/>
          <p:nvPr/>
        </p:nvSpPr>
        <p:spPr>
          <a:xfrm>
            <a:off x="3164807" y="1493194"/>
            <a:ext cx="417561" cy="417561"/>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 name="Oval 6">
            <a:extLst>
              <a:ext uri="{FF2B5EF4-FFF2-40B4-BE49-F238E27FC236}">
                <a16:creationId xmlns:a16="http://schemas.microsoft.com/office/drawing/2014/main" xmlns="" id="{787C5D7D-8D83-416D-BBDB-DD2E5EF2C473}"/>
              </a:ext>
            </a:extLst>
          </p:cNvPr>
          <p:cNvSpPr/>
          <p:nvPr/>
        </p:nvSpPr>
        <p:spPr>
          <a:xfrm>
            <a:off x="1695283" y="2895678"/>
            <a:ext cx="417561" cy="417561"/>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Oval 7">
            <a:extLst>
              <a:ext uri="{FF2B5EF4-FFF2-40B4-BE49-F238E27FC236}">
                <a16:creationId xmlns:a16="http://schemas.microsoft.com/office/drawing/2014/main" xmlns="" id="{0C195202-E631-4BF1-95D0-AF667529603C}"/>
              </a:ext>
            </a:extLst>
          </p:cNvPr>
          <p:cNvSpPr/>
          <p:nvPr/>
        </p:nvSpPr>
        <p:spPr>
          <a:xfrm>
            <a:off x="1680597" y="1479698"/>
            <a:ext cx="417561" cy="417561"/>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9" name="Oval 8">
            <a:extLst>
              <a:ext uri="{FF2B5EF4-FFF2-40B4-BE49-F238E27FC236}">
                <a16:creationId xmlns:a16="http://schemas.microsoft.com/office/drawing/2014/main" xmlns="" id="{BB855A89-B0F0-47E0-A0A6-BC006AFD482D}"/>
              </a:ext>
            </a:extLst>
          </p:cNvPr>
          <p:cNvSpPr/>
          <p:nvPr/>
        </p:nvSpPr>
        <p:spPr>
          <a:xfrm>
            <a:off x="3153793" y="2878510"/>
            <a:ext cx="417561" cy="417561"/>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nvGrpSpPr>
          <p:cNvPr id="10" name="Group 9">
            <a:extLst>
              <a:ext uri="{FF2B5EF4-FFF2-40B4-BE49-F238E27FC236}">
                <a16:creationId xmlns:a16="http://schemas.microsoft.com/office/drawing/2014/main" xmlns="" id="{AE96AC97-8C67-47B2-BE32-8552E79085DE}"/>
              </a:ext>
            </a:extLst>
          </p:cNvPr>
          <p:cNvGrpSpPr>
            <a:grpSpLocks noChangeAspect="1"/>
          </p:cNvGrpSpPr>
          <p:nvPr/>
        </p:nvGrpSpPr>
        <p:grpSpPr bwMode="auto">
          <a:xfrm>
            <a:off x="3251522" y="2983564"/>
            <a:ext cx="235240" cy="229571"/>
            <a:chOff x="2463" y="1214"/>
            <a:chExt cx="830" cy="810"/>
          </a:xfrm>
          <a:solidFill>
            <a:schemeClr val="tx2"/>
          </a:solidFill>
        </p:grpSpPr>
        <p:sp>
          <p:nvSpPr>
            <p:cNvPr id="11" name="Freeform 10">
              <a:extLst>
                <a:ext uri="{FF2B5EF4-FFF2-40B4-BE49-F238E27FC236}">
                  <a16:creationId xmlns:a16="http://schemas.microsoft.com/office/drawing/2014/main" xmlns="" id="{22B39DEB-AC1C-466F-A019-788D18DD330D}"/>
                </a:ext>
              </a:extLst>
            </p:cNvPr>
            <p:cNvSpPr>
              <a:spLocks/>
            </p:cNvSpPr>
            <p:nvPr/>
          </p:nvSpPr>
          <p:spPr bwMode="auto">
            <a:xfrm>
              <a:off x="3243" y="1974"/>
              <a:ext cx="50" cy="50"/>
            </a:xfrm>
            <a:custGeom>
              <a:avLst/>
              <a:gdLst>
                <a:gd name="T0" fmla="*/ 50 w 50"/>
                <a:gd name="T1" fmla="*/ 50 h 50"/>
                <a:gd name="T2" fmla="*/ 0 w 50"/>
                <a:gd name="T3" fmla="*/ 50 h 50"/>
                <a:gd name="T4" fmla="*/ 0 w 50"/>
                <a:gd name="T5" fmla="*/ 17 h 50"/>
                <a:gd name="T6" fmla="*/ 16 w 50"/>
                <a:gd name="T7" fmla="*/ 17 h 50"/>
                <a:gd name="T8" fmla="*/ 16 w 50"/>
                <a:gd name="T9" fmla="*/ 0 h 50"/>
                <a:gd name="T10" fmla="*/ 50 w 50"/>
                <a:gd name="T11" fmla="*/ 0 h 50"/>
                <a:gd name="T12" fmla="*/ 5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50" y="50"/>
                  </a:moveTo>
                  <a:lnTo>
                    <a:pt x="0" y="50"/>
                  </a:lnTo>
                  <a:lnTo>
                    <a:pt x="0" y="17"/>
                  </a:lnTo>
                  <a:lnTo>
                    <a:pt x="16" y="17"/>
                  </a:lnTo>
                  <a:lnTo>
                    <a:pt x="16" y="0"/>
                  </a:lnTo>
                  <a:lnTo>
                    <a:pt x="50" y="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2" name="Rectangle 11">
              <a:extLst>
                <a:ext uri="{FF2B5EF4-FFF2-40B4-BE49-F238E27FC236}">
                  <a16:creationId xmlns:a16="http://schemas.microsoft.com/office/drawing/2014/main" xmlns="" id="{8A6B88F8-8B34-4434-97BD-FC324BA16738}"/>
                </a:ext>
              </a:extLst>
            </p:cNvPr>
            <p:cNvSpPr>
              <a:spLocks noChangeArrowheads="1"/>
            </p:cNvSpPr>
            <p:nvPr/>
          </p:nvSpPr>
          <p:spPr bwMode="auto">
            <a:xfrm>
              <a:off x="3111" y="1991"/>
              <a:ext cx="62"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3" name="Rectangle 12">
              <a:extLst>
                <a:ext uri="{FF2B5EF4-FFF2-40B4-BE49-F238E27FC236}">
                  <a16:creationId xmlns:a16="http://schemas.microsoft.com/office/drawing/2014/main" xmlns="" id="{02407B5C-C22E-4C0C-9FE8-B05BB583D972}"/>
                </a:ext>
              </a:extLst>
            </p:cNvPr>
            <p:cNvSpPr>
              <a:spLocks noChangeArrowheads="1"/>
            </p:cNvSpPr>
            <p:nvPr/>
          </p:nvSpPr>
          <p:spPr bwMode="auto">
            <a:xfrm>
              <a:off x="2463" y="1333"/>
              <a:ext cx="33" cy="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4" name="Freeform 13">
              <a:extLst>
                <a:ext uri="{FF2B5EF4-FFF2-40B4-BE49-F238E27FC236}">
                  <a16:creationId xmlns:a16="http://schemas.microsoft.com/office/drawing/2014/main" xmlns="" id="{3B0302D2-561D-4BE1-A969-EF32BDDE24A1}"/>
                </a:ext>
              </a:extLst>
            </p:cNvPr>
            <p:cNvSpPr>
              <a:spLocks/>
            </p:cNvSpPr>
            <p:nvPr/>
          </p:nvSpPr>
          <p:spPr bwMode="auto">
            <a:xfrm>
              <a:off x="2463" y="1214"/>
              <a:ext cx="50" cy="50"/>
            </a:xfrm>
            <a:custGeom>
              <a:avLst/>
              <a:gdLst>
                <a:gd name="T0" fmla="*/ 33 w 50"/>
                <a:gd name="T1" fmla="*/ 50 h 50"/>
                <a:gd name="T2" fmla="*/ 0 w 50"/>
                <a:gd name="T3" fmla="*/ 50 h 50"/>
                <a:gd name="T4" fmla="*/ 0 w 50"/>
                <a:gd name="T5" fmla="*/ 0 h 50"/>
                <a:gd name="T6" fmla="*/ 50 w 50"/>
                <a:gd name="T7" fmla="*/ 0 h 50"/>
                <a:gd name="T8" fmla="*/ 50 w 50"/>
                <a:gd name="T9" fmla="*/ 33 h 50"/>
                <a:gd name="T10" fmla="*/ 33 w 50"/>
                <a:gd name="T11" fmla="*/ 33 h 50"/>
                <a:gd name="T12" fmla="*/ 33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33" y="50"/>
                  </a:moveTo>
                  <a:lnTo>
                    <a:pt x="0" y="50"/>
                  </a:lnTo>
                  <a:lnTo>
                    <a:pt x="0" y="0"/>
                  </a:lnTo>
                  <a:lnTo>
                    <a:pt x="50" y="0"/>
                  </a:lnTo>
                  <a:lnTo>
                    <a:pt x="50" y="33"/>
                  </a:lnTo>
                  <a:lnTo>
                    <a:pt x="33" y="33"/>
                  </a:lnTo>
                  <a:lnTo>
                    <a:pt x="3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5" name="Freeform 14">
              <a:extLst>
                <a:ext uri="{FF2B5EF4-FFF2-40B4-BE49-F238E27FC236}">
                  <a16:creationId xmlns:a16="http://schemas.microsoft.com/office/drawing/2014/main" xmlns="" id="{A0A27FB1-FB56-4292-9907-7B404F3EE895}"/>
                </a:ext>
              </a:extLst>
            </p:cNvPr>
            <p:cNvSpPr>
              <a:spLocks noEditPoints="1"/>
            </p:cNvSpPr>
            <p:nvPr/>
          </p:nvSpPr>
          <p:spPr bwMode="auto">
            <a:xfrm>
              <a:off x="2582" y="1214"/>
              <a:ext cx="591" cy="33"/>
            </a:xfrm>
            <a:custGeom>
              <a:avLst/>
              <a:gdLst>
                <a:gd name="T0" fmla="*/ 591 w 591"/>
                <a:gd name="T1" fmla="*/ 33 h 33"/>
                <a:gd name="T2" fmla="*/ 529 w 591"/>
                <a:gd name="T3" fmla="*/ 33 h 33"/>
                <a:gd name="T4" fmla="*/ 529 w 591"/>
                <a:gd name="T5" fmla="*/ 0 h 33"/>
                <a:gd name="T6" fmla="*/ 591 w 591"/>
                <a:gd name="T7" fmla="*/ 0 h 33"/>
                <a:gd name="T8" fmla="*/ 591 w 591"/>
                <a:gd name="T9" fmla="*/ 33 h 33"/>
                <a:gd name="T10" fmla="*/ 458 w 591"/>
                <a:gd name="T11" fmla="*/ 33 h 33"/>
                <a:gd name="T12" fmla="*/ 396 w 591"/>
                <a:gd name="T13" fmla="*/ 33 h 33"/>
                <a:gd name="T14" fmla="*/ 396 w 591"/>
                <a:gd name="T15" fmla="*/ 0 h 33"/>
                <a:gd name="T16" fmla="*/ 458 w 591"/>
                <a:gd name="T17" fmla="*/ 0 h 33"/>
                <a:gd name="T18" fmla="*/ 458 w 591"/>
                <a:gd name="T19" fmla="*/ 33 h 33"/>
                <a:gd name="T20" fmla="*/ 327 w 591"/>
                <a:gd name="T21" fmla="*/ 33 h 33"/>
                <a:gd name="T22" fmla="*/ 265 w 591"/>
                <a:gd name="T23" fmla="*/ 33 h 33"/>
                <a:gd name="T24" fmla="*/ 265 w 591"/>
                <a:gd name="T25" fmla="*/ 0 h 33"/>
                <a:gd name="T26" fmla="*/ 327 w 591"/>
                <a:gd name="T27" fmla="*/ 0 h 33"/>
                <a:gd name="T28" fmla="*/ 327 w 591"/>
                <a:gd name="T29" fmla="*/ 33 h 33"/>
                <a:gd name="T30" fmla="*/ 196 w 591"/>
                <a:gd name="T31" fmla="*/ 33 h 33"/>
                <a:gd name="T32" fmla="*/ 134 w 591"/>
                <a:gd name="T33" fmla="*/ 33 h 33"/>
                <a:gd name="T34" fmla="*/ 134 w 591"/>
                <a:gd name="T35" fmla="*/ 0 h 33"/>
                <a:gd name="T36" fmla="*/ 196 w 591"/>
                <a:gd name="T37" fmla="*/ 0 h 33"/>
                <a:gd name="T38" fmla="*/ 196 w 591"/>
                <a:gd name="T39" fmla="*/ 33 h 33"/>
                <a:gd name="T40" fmla="*/ 62 w 591"/>
                <a:gd name="T41" fmla="*/ 33 h 33"/>
                <a:gd name="T42" fmla="*/ 0 w 591"/>
                <a:gd name="T43" fmla="*/ 33 h 33"/>
                <a:gd name="T44" fmla="*/ 0 w 591"/>
                <a:gd name="T45" fmla="*/ 0 h 33"/>
                <a:gd name="T46" fmla="*/ 62 w 591"/>
                <a:gd name="T47" fmla="*/ 0 h 33"/>
                <a:gd name="T48" fmla="*/ 62 w 591"/>
                <a:gd name="T4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1" h="33">
                  <a:moveTo>
                    <a:pt x="591" y="33"/>
                  </a:moveTo>
                  <a:lnTo>
                    <a:pt x="529" y="33"/>
                  </a:lnTo>
                  <a:lnTo>
                    <a:pt x="529" y="0"/>
                  </a:lnTo>
                  <a:lnTo>
                    <a:pt x="591" y="0"/>
                  </a:lnTo>
                  <a:lnTo>
                    <a:pt x="591" y="33"/>
                  </a:lnTo>
                  <a:close/>
                  <a:moveTo>
                    <a:pt x="458" y="33"/>
                  </a:moveTo>
                  <a:lnTo>
                    <a:pt x="396" y="33"/>
                  </a:lnTo>
                  <a:lnTo>
                    <a:pt x="396" y="0"/>
                  </a:lnTo>
                  <a:lnTo>
                    <a:pt x="458" y="0"/>
                  </a:lnTo>
                  <a:lnTo>
                    <a:pt x="458" y="33"/>
                  </a:lnTo>
                  <a:close/>
                  <a:moveTo>
                    <a:pt x="327" y="33"/>
                  </a:moveTo>
                  <a:lnTo>
                    <a:pt x="265" y="33"/>
                  </a:lnTo>
                  <a:lnTo>
                    <a:pt x="265" y="0"/>
                  </a:lnTo>
                  <a:lnTo>
                    <a:pt x="327" y="0"/>
                  </a:lnTo>
                  <a:lnTo>
                    <a:pt x="327" y="33"/>
                  </a:lnTo>
                  <a:close/>
                  <a:moveTo>
                    <a:pt x="196" y="33"/>
                  </a:moveTo>
                  <a:lnTo>
                    <a:pt x="134" y="33"/>
                  </a:lnTo>
                  <a:lnTo>
                    <a:pt x="134" y="0"/>
                  </a:lnTo>
                  <a:lnTo>
                    <a:pt x="196" y="0"/>
                  </a:lnTo>
                  <a:lnTo>
                    <a:pt x="196" y="33"/>
                  </a:lnTo>
                  <a:close/>
                  <a:moveTo>
                    <a:pt x="62" y="33"/>
                  </a:moveTo>
                  <a:lnTo>
                    <a:pt x="0" y="33"/>
                  </a:lnTo>
                  <a:lnTo>
                    <a:pt x="0" y="0"/>
                  </a:lnTo>
                  <a:lnTo>
                    <a:pt x="62" y="0"/>
                  </a:lnTo>
                  <a:lnTo>
                    <a:pt x="6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6" name="Freeform 15">
              <a:extLst>
                <a:ext uri="{FF2B5EF4-FFF2-40B4-BE49-F238E27FC236}">
                  <a16:creationId xmlns:a16="http://schemas.microsoft.com/office/drawing/2014/main" xmlns="" id="{DBC528A5-DE4A-403E-8A6F-5B6E45C696CD}"/>
                </a:ext>
              </a:extLst>
            </p:cNvPr>
            <p:cNvSpPr>
              <a:spLocks/>
            </p:cNvSpPr>
            <p:nvPr/>
          </p:nvSpPr>
          <p:spPr bwMode="auto">
            <a:xfrm>
              <a:off x="3243" y="1214"/>
              <a:ext cx="50" cy="50"/>
            </a:xfrm>
            <a:custGeom>
              <a:avLst/>
              <a:gdLst>
                <a:gd name="T0" fmla="*/ 50 w 50"/>
                <a:gd name="T1" fmla="*/ 50 h 50"/>
                <a:gd name="T2" fmla="*/ 16 w 50"/>
                <a:gd name="T3" fmla="*/ 50 h 50"/>
                <a:gd name="T4" fmla="*/ 16 w 50"/>
                <a:gd name="T5" fmla="*/ 33 h 50"/>
                <a:gd name="T6" fmla="*/ 0 w 50"/>
                <a:gd name="T7" fmla="*/ 33 h 50"/>
                <a:gd name="T8" fmla="*/ 0 w 50"/>
                <a:gd name="T9" fmla="*/ 0 h 50"/>
                <a:gd name="T10" fmla="*/ 50 w 50"/>
                <a:gd name="T11" fmla="*/ 0 h 50"/>
                <a:gd name="T12" fmla="*/ 5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50" y="50"/>
                  </a:moveTo>
                  <a:lnTo>
                    <a:pt x="16" y="50"/>
                  </a:lnTo>
                  <a:lnTo>
                    <a:pt x="16" y="33"/>
                  </a:lnTo>
                  <a:lnTo>
                    <a:pt x="0" y="33"/>
                  </a:lnTo>
                  <a:lnTo>
                    <a:pt x="0" y="0"/>
                  </a:lnTo>
                  <a:lnTo>
                    <a:pt x="50" y="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7" name="Freeform 16">
              <a:extLst>
                <a:ext uri="{FF2B5EF4-FFF2-40B4-BE49-F238E27FC236}">
                  <a16:creationId xmlns:a16="http://schemas.microsoft.com/office/drawing/2014/main" xmlns="" id="{5C9AB33A-A9C8-4F21-BC1C-5930EC40ECA5}"/>
                </a:ext>
              </a:extLst>
            </p:cNvPr>
            <p:cNvSpPr>
              <a:spLocks noEditPoints="1"/>
            </p:cNvSpPr>
            <p:nvPr/>
          </p:nvSpPr>
          <p:spPr bwMode="auto">
            <a:xfrm>
              <a:off x="3259" y="1333"/>
              <a:ext cx="34" cy="572"/>
            </a:xfrm>
            <a:custGeom>
              <a:avLst/>
              <a:gdLst>
                <a:gd name="T0" fmla="*/ 34 w 34"/>
                <a:gd name="T1" fmla="*/ 572 h 572"/>
                <a:gd name="T2" fmla="*/ 0 w 34"/>
                <a:gd name="T3" fmla="*/ 572 h 572"/>
                <a:gd name="T4" fmla="*/ 0 w 34"/>
                <a:gd name="T5" fmla="*/ 512 h 572"/>
                <a:gd name="T6" fmla="*/ 34 w 34"/>
                <a:gd name="T7" fmla="*/ 512 h 572"/>
                <a:gd name="T8" fmla="*/ 34 w 34"/>
                <a:gd name="T9" fmla="*/ 572 h 572"/>
                <a:gd name="T10" fmla="*/ 34 w 34"/>
                <a:gd name="T11" fmla="*/ 572 h 572"/>
                <a:gd name="T12" fmla="*/ 34 w 34"/>
                <a:gd name="T13" fmla="*/ 443 h 572"/>
                <a:gd name="T14" fmla="*/ 0 w 34"/>
                <a:gd name="T15" fmla="*/ 443 h 572"/>
                <a:gd name="T16" fmla="*/ 0 w 34"/>
                <a:gd name="T17" fmla="*/ 386 h 572"/>
                <a:gd name="T18" fmla="*/ 34 w 34"/>
                <a:gd name="T19" fmla="*/ 386 h 572"/>
                <a:gd name="T20" fmla="*/ 34 w 34"/>
                <a:gd name="T21" fmla="*/ 443 h 572"/>
                <a:gd name="T22" fmla="*/ 34 w 34"/>
                <a:gd name="T23" fmla="*/ 443 h 572"/>
                <a:gd name="T24" fmla="*/ 34 w 34"/>
                <a:gd name="T25" fmla="*/ 315 h 572"/>
                <a:gd name="T26" fmla="*/ 0 w 34"/>
                <a:gd name="T27" fmla="*/ 315 h 572"/>
                <a:gd name="T28" fmla="*/ 0 w 34"/>
                <a:gd name="T29" fmla="*/ 257 h 572"/>
                <a:gd name="T30" fmla="*/ 34 w 34"/>
                <a:gd name="T31" fmla="*/ 257 h 572"/>
                <a:gd name="T32" fmla="*/ 34 w 34"/>
                <a:gd name="T33" fmla="*/ 315 h 572"/>
                <a:gd name="T34" fmla="*/ 34 w 34"/>
                <a:gd name="T35" fmla="*/ 315 h 572"/>
                <a:gd name="T36" fmla="*/ 34 w 34"/>
                <a:gd name="T37" fmla="*/ 186 h 572"/>
                <a:gd name="T38" fmla="*/ 0 w 34"/>
                <a:gd name="T39" fmla="*/ 186 h 572"/>
                <a:gd name="T40" fmla="*/ 0 w 34"/>
                <a:gd name="T41" fmla="*/ 129 h 572"/>
                <a:gd name="T42" fmla="*/ 34 w 34"/>
                <a:gd name="T43" fmla="*/ 129 h 572"/>
                <a:gd name="T44" fmla="*/ 34 w 34"/>
                <a:gd name="T45" fmla="*/ 186 h 572"/>
                <a:gd name="T46" fmla="*/ 34 w 34"/>
                <a:gd name="T47" fmla="*/ 186 h 572"/>
                <a:gd name="T48" fmla="*/ 34 w 34"/>
                <a:gd name="T49" fmla="*/ 60 h 572"/>
                <a:gd name="T50" fmla="*/ 0 w 34"/>
                <a:gd name="T51" fmla="*/ 60 h 572"/>
                <a:gd name="T52" fmla="*/ 0 w 34"/>
                <a:gd name="T53" fmla="*/ 0 h 572"/>
                <a:gd name="T54" fmla="*/ 34 w 34"/>
                <a:gd name="T55" fmla="*/ 0 h 572"/>
                <a:gd name="T56" fmla="*/ 34 w 34"/>
                <a:gd name="T57" fmla="*/ 60 h 572"/>
                <a:gd name="T58" fmla="*/ 34 w 34"/>
                <a:gd name="T59" fmla="*/ 6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572">
                  <a:moveTo>
                    <a:pt x="34" y="572"/>
                  </a:moveTo>
                  <a:lnTo>
                    <a:pt x="0" y="572"/>
                  </a:lnTo>
                  <a:lnTo>
                    <a:pt x="0" y="512"/>
                  </a:lnTo>
                  <a:lnTo>
                    <a:pt x="34" y="512"/>
                  </a:lnTo>
                  <a:lnTo>
                    <a:pt x="34" y="572"/>
                  </a:lnTo>
                  <a:lnTo>
                    <a:pt x="34" y="572"/>
                  </a:lnTo>
                  <a:close/>
                  <a:moveTo>
                    <a:pt x="34" y="443"/>
                  </a:moveTo>
                  <a:lnTo>
                    <a:pt x="0" y="443"/>
                  </a:lnTo>
                  <a:lnTo>
                    <a:pt x="0" y="386"/>
                  </a:lnTo>
                  <a:lnTo>
                    <a:pt x="34" y="386"/>
                  </a:lnTo>
                  <a:lnTo>
                    <a:pt x="34" y="443"/>
                  </a:lnTo>
                  <a:lnTo>
                    <a:pt x="34" y="443"/>
                  </a:lnTo>
                  <a:close/>
                  <a:moveTo>
                    <a:pt x="34" y="315"/>
                  </a:moveTo>
                  <a:lnTo>
                    <a:pt x="0" y="315"/>
                  </a:lnTo>
                  <a:lnTo>
                    <a:pt x="0" y="257"/>
                  </a:lnTo>
                  <a:lnTo>
                    <a:pt x="34" y="257"/>
                  </a:lnTo>
                  <a:lnTo>
                    <a:pt x="34" y="315"/>
                  </a:lnTo>
                  <a:lnTo>
                    <a:pt x="34" y="315"/>
                  </a:lnTo>
                  <a:close/>
                  <a:moveTo>
                    <a:pt x="34" y="186"/>
                  </a:moveTo>
                  <a:lnTo>
                    <a:pt x="0" y="186"/>
                  </a:lnTo>
                  <a:lnTo>
                    <a:pt x="0" y="129"/>
                  </a:lnTo>
                  <a:lnTo>
                    <a:pt x="34" y="129"/>
                  </a:lnTo>
                  <a:lnTo>
                    <a:pt x="34" y="186"/>
                  </a:lnTo>
                  <a:lnTo>
                    <a:pt x="34" y="186"/>
                  </a:lnTo>
                  <a:close/>
                  <a:moveTo>
                    <a:pt x="34" y="60"/>
                  </a:moveTo>
                  <a:lnTo>
                    <a:pt x="0" y="60"/>
                  </a:lnTo>
                  <a:lnTo>
                    <a:pt x="0" y="0"/>
                  </a:lnTo>
                  <a:lnTo>
                    <a:pt x="34" y="0"/>
                  </a:lnTo>
                  <a:lnTo>
                    <a:pt x="34" y="60"/>
                  </a:lnTo>
                  <a:lnTo>
                    <a:pt x="3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18" name="Freeform 17">
              <a:extLst>
                <a:ext uri="{FF2B5EF4-FFF2-40B4-BE49-F238E27FC236}">
                  <a16:creationId xmlns:a16="http://schemas.microsoft.com/office/drawing/2014/main" xmlns="" id="{790021C2-7B98-4D75-932F-65289675EB96}"/>
                </a:ext>
              </a:extLst>
            </p:cNvPr>
            <p:cNvSpPr>
              <a:spLocks noEditPoints="1"/>
            </p:cNvSpPr>
            <p:nvPr/>
          </p:nvSpPr>
          <p:spPr bwMode="auto">
            <a:xfrm>
              <a:off x="2463" y="1285"/>
              <a:ext cx="753" cy="734"/>
            </a:xfrm>
            <a:custGeom>
              <a:avLst/>
              <a:gdLst>
                <a:gd name="T0" fmla="*/ 703 w 753"/>
                <a:gd name="T1" fmla="*/ 189 h 734"/>
                <a:gd name="T2" fmla="*/ 753 w 753"/>
                <a:gd name="T3" fmla="*/ 0 h 734"/>
                <a:gd name="T4" fmla="*/ 567 w 753"/>
                <a:gd name="T5" fmla="*/ 53 h 734"/>
                <a:gd name="T6" fmla="*/ 620 w 753"/>
                <a:gd name="T7" fmla="*/ 105 h 734"/>
                <a:gd name="T8" fmla="*/ 572 w 753"/>
                <a:gd name="T9" fmla="*/ 153 h 734"/>
                <a:gd name="T10" fmla="*/ 0 w 753"/>
                <a:gd name="T11" fmla="*/ 153 h 734"/>
                <a:gd name="T12" fmla="*/ 0 w 753"/>
                <a:gd name="T13" fmla="*/ 734 h 734"/>
                <a:gd name="T14" fmla="*/ 596 w 753"/>
                <a:gd name="T15" fmla="*/ 734 h 734"/>
                <a:gd name="T16" fmla="*/ 596 w 753"/>
                <a:gd name="T17" fmla="*/ 189 h 734"/>
                <a:gd name="T18" fmla="*/ 648 w 753"/>
                <a:gd name="T19" fmla="*/ 136 h 734"/>
                <a:gd name="T20" fmla="*/ 703 w 753"/>
                <a:gd name="T21" fmla="*/ 189 h 734"/>
                <a:gd name="T22" fmla="*/ 565 w 753"/>
                <a:gd name="T23" fmla="*/ 703 h 734"/>
                <a:gd name="T24" fmla="*/ 33 w 753"/>
                <a:gd name="T25" fmla="*/ 703 h 734"/>
                <a:gd name="T26" fmla="*/ 33 w 753"/>
                <a:gd name="T27" fmla="*/ 186 h 734"/>
                <a:gd name="T28" fmla="*/ 539 w 753"/>
                <a:gd name="T29" fmla="*/ 186 h 734"/>
                <a:gd name="T30" fmla="*/ 284 w 753"/>
                <a:gd name="T31" fmla="*/ 441 h 734"/>
                <a:gd name="T32" fmla="*/ 315 w 753"/>
                <a:gd name="T33" fmla="*/ 472 h 734"/>
                <a:gd name="T34" fmla="*/ 565 w 753"/>
                <a:gd name="T35" fmla="*/ 220 h 734"/>
                <a:gd name="T36" fmla="*/ 565 w 753"/>
                <a:gd name="T37" fmla="*/ 703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3" h="734">
                  <a:moveTo>
                    <a:pt x="703" y="189"/>
                  </a:moveTo>
                  <a:lnTo>
                    <a:pt x="753" y="0"/>
                  </a:lnTo>
                  <a:lnTo>
                    <a:pt x="567" y="53"/>
                  </a:lnTo>
                  <a:lnTo>
                    <a:pt x="620" y="105"/>
                  </a:lnTo>
                  <a:lnTo>
                    <a:pt x="572" y="153"/>
                  </a:lnTo>
                  <a:lnTo>
                    <a:pt x="0" y="153"/>
                  </a:lnTo>
                  <a:lnTo>
                    <a:pt x="0" y="734"/>
                  </a:lnTo>
                  <a:lnTo>
                    <a:pt x="596" y="734"/>
                  </a:lnTo>
                  <a:lnTo>
                    <a:pt x="596" y="189"/>
                  </a:lnTo>
                  <a:lnTo>
                    <a:pt x="648" y="136"/>
                  </a:lnTo>
                  <a:lnTo>
                    <a:pt x="703" y="189"/>
                  </a:lnTo>
                  <a:close/>
                  <a:moveTo>
                    <a:pt x="565" y="703"/>
                  </a:moveTo>
                  <a:lnTo>
                    <a:pt x="33" y="703"/>
                  </a:lnTo>
                  <a:lnTo>
                    <a:pt x="33" y="186"/>
                  </a:lnTo>
                  <a:lnTo>
                    <a:pt x="539" y="186"/>
                  </a:lnTo>
                  <a:lnTo>
                    <a:pt x="284" y="441"/>
                  </a:lnTo>
                  <a:lnTo>
                    <a:pt x="315" y="472"/>
                  </a:lnTo>
                  <a:lnTo>
                    <a:pt x="565" y="220"/>
                  </a:lnTo>
                  <a:lnTo>
                    <a:pt x="565" y="7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xmlns="" id="{DD3CEC79-4E30-4F75-83CD-7CC902A5B00F}"/>
              </a:ext>
            </a:extLst>
          </p:cNvPr>
          <p:cNvGrpSpPr>
            <a:grpSpLocks noChangeAspect="1"/>
          </p:cNvGrpSpPr>
          <p:nvPr/>
        </p:nvGrpSpPr>
        <p:grpSpPr bwMode="auto">
          <a:xfrm>
            <a:off x="1730627" y="2975736"/>
            <a:ext cx="349242" cy="229337"/>
            <a:chOff x="2248" y="1209"/>
            <a:chExt cx="1267" cy="832"/>
          </a:xfrm>
          <a:solidFill>
            <a:schemeClr val="tx2"/>
          </a:solidFill>
        </p:grpSpPr>
        <p:sp>
          <p:nvSpPr>
            <p:cNvPr id="20" name="Freeform 31">
              <a:extLst>
                <a:ext uri="{FF2B5EF4-FFF2-40B4-BE49-F238E27FC236}">
                  <a16:creationId xmlns:a16="http://schemas.microsoft.com/office/drawing/2014/main" xmlns="" id="{7BDD2122-CEF7-4DFB-B030-D27215D1805F}"/>
                </a:ext>
              </a:extLst>
            </p:cNvPr>
            <p:cNvSpPr>
              <a:spLocks/>
            </p:cNvSpPr>
            <p:nvPr/>
          </p:nvSpPr>
          <p:spPr bwMode="auto">
            <a:xfrm>
              <a:off x="2248" y="1209"/>
              <a:ext cx="1267" cy="832"/>
            </a:xfrm>
            <a:custGeom>
              <a:avLst/>
              <a:gdLst>
                <a:gd name="T0" fmla="*/ 124 w 532"/>
                <a:gd name="T1" fmla="*/ 341 h 349"/>
                <a:gd name="T2" fmla="*/ 136 w 532"/>
                <a:gd name="T3" fmla="*/ 330 h 349"/>
                <a:gd name="T4" fmla="*/ 266 w 532"/>
                <a:gd name="T5" fmla="*/ 17 h 349"/>
                <a:gd name="T6" fmla="*/ 396 w 532"/>
                <a:gd name="T7" fmla="*/ 330 h 349"/>
                <a:gd name="T8" fmla="*/ 408 w 532"/>
                <a:gd name="T9" fmla="*/ 341 h 349"/>
                <a:gd name="T10" fmla="*/ 266 w 532"/>
                <a:gd name="T11" fmla="*/ 0 h 349"/>
                <a:gd name="T12" fmla="*/ 124 w 532"/>
                <a:gd name="T13" fmla="*/ 341 h 349"/>
              </a:gdLst>
              <a:ahLst/>
              <a:cxnLst>
                <a:cxn ang="0">
                  <a:pos x="T0" y="T1"/>
                </a:cxn>
                <a:cxn ang="0">
                  <a:pos x="T2" y="T3"/>
                </a:cxn>
                <a:cxn ang="0">
                  <a:pos x="T4" y="T5"/>
                </a:cxn>
                <a:cxn ang="0">
                  <a:pos x="T6" y="T7"/>
                </a:cxn>
                <a:cxn ang="0">
                  <a:pos x="T8" y="T9"/>
                </a:cxn>
                <a:cxn ang="0">
                  <a:pos x="T10" y="T11"/>
                </a:cxn>
                <a:cxn ang="0">
                  <a:pos x="T12" y="T13"/>
                </a:cxn>
              </a:cxnLst>
              <a:rect l="0" t="0" r="r" b="b"/>
              <a:pathLst>
                <a:path w="532" h="349">
                  <a:moveTo>
                    <a:pt x="124" y="341"/>
                  </a:moveTo>
                  <a:cubicBezTo>
                    <a:pt x="132" y="349"/>
                    <a:pt x="144" y="337"/>
                    <a:pt x="136" y="330"/>
                  </a:cubicBezTo>
                  <a:cubicBezTo>
                    <a:pt x="23" y="216"/>
                    <a:pt x="102" y="17"/>
                    <a:pt x="266" y="17"/>
                  </a:cubicBezTo>
                  <a:cubicBezTo>
                    <a:pt x="430" y="17"/>
                    <a:pt x="509" y="216"/>
                    <a:pt x="396" y="330"/>
                  </a:cubicBezTo>
                  <a:cubicBezTo>
                    <a:pt x="388" y="337"/>
                    <a:pt x="400" y="349"/>
                    <a:pt x="408" y="341"/>
                  </a:cubicBezTo>
                  <a:cubicBezTo>
                    <a:pt x="532" y="217"/>
                    <a:pt x="445" y="0"/>
                    <a:pt x="266" y="0"/>
                  </a:cubicBezTo>
                  <a:cubicBezTo>
                    <a:pt x="87" y="0"/>
                    <a:pt x="0" y="217"/>
                    <a:pt x="124"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1" name="Freeform 32">
              <a:extLst>
                <a:ext uri="{FF2B5EF4-FFF2-40B4-BE49-F238E27FC236}">
                  <a16:creationId xmlns:a16="http://schemas.microsoft.com/office/drawing/2014/main" xmlns="" id="{3D2CFD13-F826-474F-9A61-862383AAB4C2}"/>
                </a:ext>
              </a:extLst>
            </p:cNvPr>
            <p:cNvSpPr>
              <a:spLocks/>
            </p:cNvSpPr>
            <p:nvPr/>
          </p:nvSpPr>
          <p:spPr bwMode="auto">
            <a:xfrm>
              <a:off x="2467" y="1276"/>
              <a:ext cx="657" cy="684"/>
            </a:xfrm>
            <a:custGeom>
              <a:avLst/>
              <a:gdLst>
                <a:gd name="T0" fmla="*/ 62 w 276"/>
                <a:gd name="T1" fmla="*/ 283 h 287"/>
                <a:gd name="T2" fmla="*/ 68 w 276"/>
                <a:gd name="T3" fmla="*/ 277 h 287"/>
                <a:gd name="T4" fmla="*/ 70 w 276"/>
                <a:gd name="T5" fmla="*/ 65 h 287"/>
                <a:gd name="T6" fmla="*/ 266 w 276"/>
                <a:gd name="T7" fmla="*/ 55 h 287"/>
                <a:gd name="T8" fmla="*/ 271 w 276"/>
                <a:gd name="T9" fmla="*/ 48 h 287"/>
                <a:gd name="T10" fmla="*/ 64 w 276"/>
                <a:gd name="T11" fmla="*/ 59 h 287"/>
                <a:gd name="T12" fmla="*/ 62 w 276"/>
                <a:gd name="T13" fmla="*/ 283 h 287"/>
              </a:gdLst>
              <a:ahLst/>
              <a:cxnLst>
                <a:cxn ang="0">
                  <a:pos x="T0" y="T1"/>
                </a:cxn>
                <a:cxn ang="0">
                  <a:pos x="T2" y="T3"/>
                </a:cxn>
                <a:cxn ang="0">
                  <a:pos x="T4" y="T5"/>
                </a:cxn>
                <a:cxn ang="0">
                  <a:pos x="T6" y="T7"/>
                </a:cxn>
                <a:cxn ang="0">
                  <a:pos x="T8" y="T9"/>
                </a:cxn>
                <a:cxn ang="0">
                  <a:pos x="T10" y="T11"/>
                </a:cxn>
                <a:cxn ang="0">
                  <a:pos x="T12" y="T13"/>
                </a:cxn>
              </a:cxnLst>
              <a:rect l="0" t="0" r="r" b="b"/>
              <a:pathLst>
                <a:path w="276" h="287">
                  <a:moveTo>
                    <a:pt x="62" y="283"/>
                  </a:moveTo>
                  <a:cubicBezTo>
                    <a:pt x="66" y="287"/>
                    <a:pt x="72" y="281"/>
                    <a:pt x="68" y="277"/>
                  </a:cubicBezTo>
                  <a:cubicBezTo>
                    <a:pt x="9" y="218"/>
                    <a:pt x="12" y="123"/>
                    <a:pt x="70" y="65"/>
                  </a:cubicBezTo>
                  <a:cubicBezTo>
                    <a:pt x="122" y="13"/>
                    <a:pt x="209" y="9"/>
                    <a:pt x="266" y="55"/>
                  </a:cubicBezTo>
                  <a:cubicBezTo>
                    <a:pt x="271" y="58"/>
                    <a:pt x="276" y="51"/>
                    <a:pt x="271" y="48"/>
                  </a:cubicBezTo>
                  <a:cubicBezTo>
                    <a:pt x="211" y="0"/>
                    <a:pt x="119" y="4"/>
                    <a:pt x="64" y="59"/>
                  </a:cubicBezTo>
                  <a:cubicBezTo>
                    <a:pt x="2" y="121"/>
                    <a:pt x="0" y="221"/>
                    <a:pt x="62" y="2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2" name="Freeform 33">
              <a:extLst>
                <a:ext uri="{FF2B5EF4-FFF2-40B4-BE49-F238E27FC236}">
                  <a16:creationId xmlns:a16="http://schemas.microsoft.com/office/drawing/2014/main" xmlns="" id="{E6240F16-5F16-43B8-8DC9-CFDC7D9E5D63}"/>
                </a:ext>
              </a:extLst>
            </p:cNvPr>
            <p:cNvSpPr>
              <a:spLocks noEditPoints="1"/>
            </p:cNvSpPr>
            <p:nvPr/>
          </p:nvSpPr>
          <p:spPr bwMode="auto">
            <a:xfrm>
              <a:off x="2843" y="1426"/>
              <a:ext cx="300" cy="298"/>
            </a:xfrm>
            <a:custGeom>
              <a:avLst/>
              <a:gdLst>
                <a:gd name="T0" fmla="*/ 22 w 126"/>
                <a:gd name="T1" fmla="*/ 95 h 125"/>
                <a:gd name="T2" fmla="*/ 122 w 126"/>
                <a:gd name="T3" fmla="*/ 1 h 125"/>
                <a:gd name="T4" fmla="*/ 124 w 126"/>
                <a:gd name="T5" fmla="*/ 4 h 125"/>
                <a:gd name="T6" fmla="*/ 31 w 126"/>
                <a:gd name="T7" fmla="*/ 104 h 125"/>
                <a:gd name="T8" fmla="*/ 16 w 126"/>
                <a:gd name="T9" fmla="*/ 125 h 125"/>
                <a:gd name="T10" fmla="*/ 0 w 126"/>
                <a:gd name="T11" fmla="*/ 109 h 125"/>
                <a:gd name="T12" fmla="*/ 22 w 126"/>
                <a:gd name="T13" fmla="*/ 95 h 125"/>
                <a:gd name="T14" fmla="*/ 16 w 126"/>
                <a:gd name="T15" fmla="*/ 106 h 125"/>
                <a:gd name="T16" fmla="*/ 13 w 126"/>
                <a:gd name="T17" fmla="*/ 109 h 125"/>
                <a:gd name="T18" fmla="*/ 16 w 126"/>
                <a:gd name="T19" fmla="*/ 112 h 125"/>
                <a:gd name="T20" fmla="*/ 19 w 126"/>
                <a:gd name="T21" fmla="*/ 109 h 125"/>
                <a:gd name="T22" fmla="*/ 16 w 126"/>
                <a:gd name="T23" fmla="*/ 10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25">
                  <a:moveTo>
                    <a:pt x="22" y="95"/>
                  </a:moveTo>
                  <a:cubicBezTo>
                    <a:pt x="122" y="1"/>
                    <a:pt x="122" y="1"/>
                    <a:pt x="122" y="1"/>
                  </a:cubicBezTo>
                  <a:cubicBezTo>
                    <a:pt x="123" y="0"/>
                    <a:pt x="126" y="2"/>
                    <a:pt x="124" y="4"/>
                  </a:cubicBezTo>
                  <a:cubicBezTo>
                    <a:pt x="31" y="104"/>
                    <a:pt x="31" y="104"/>
                    <a:pt x="31" y="104"/>
                  </a:cubicBezTo>
                  <a:cubicBezTo>
                    <a:pt x="34" y="114"/>
                    <a:pt x="27" y="125"/>
                    <a:pt x="16" y="125"/>
                  </a:cubicBezTo>
                  <a:cubicBezTo>
                    <a:pt x="7" y="125"/>
                    <a:pt x="0" y="118"/>
                    <a:pt x="0" y="109"/>
                  </a:cubicBezTo>
                  <a:cubicBezTo>
                    <a:pt x="0" y="98"/>
                    <a:pt x="12" y="90"/>
                    <a:pt x="22" y="95"/>
                  </a:cubicBezTo>
                  <a:close/>
                  <a:moveTo>
                    <a:pt x="16" y="106"/>
                  </a:moveTo>
                  <a:cubicBezTo>
                    <a:pt x="14" y="106"/>
                    <a:pt x="13" y="107"/>
                    <a:pt x="13" y="109"/>
                  </a:cubicBezTo>
                  <a:cubicBezTo>
                    <a:pt x="13" y="111"/>
                    <a:pt x="14" y="112"/>
                    <a:pt x="16" y="112"/>
                  </a:cubicBezTo>
                  <a:cubicBezTo>
                    <a:pt x="18" y="112"/>
                    <a:pt x="19" y="111"/>
                    <a:pt x="19" y="109"/>
                  </a:cubicBezTo>
                  <a:cubicBezTo>
                    <a:pt x="19" y="107"/>
                    <a:pt x="18" y="106"/>
                    <a:pt x="1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grpSp>
      <p:grpSp>
        <p:nvGrpSpPr>
          <p:cNvPr id="23" name="Group 4">
            <a:extLst>
              <a:ext uri="{FF2B5EF4-FFF2-40B4-BE49-F238E27FC236}">
                <a16:creationId xmlns:a16="http://schemas.microsoft.com/office/drawing/2014/main" xmlns="" id="{7AA660C2-A667-42B9-A56E-A96989CC21DB}"/>
              </a:ext>
            </a:extLst>
          </p:cNvPr>
          <p:cNvGrpSpPr>
            <a:grpSpLocks noChangeAspect="1"/>
          </p:cNvGrpSpPr>
          <p:nvPr/>
        </p:nvGrpSpPr>
        <p:grpSpPr bwMode="auto">
          <a:xfrm>
            <a:off x="3254995" y="1576680"/>
            <a:ext cx="238618" cy="260310"/>
            <a:chOff x="-1434" y="-82"/>
            <a:chExt cx="583" cy="636"/>
          </a:xfrm>
          <a:solidFill>
            <a:schemeClr val="tx2"/>
          </a:solidFill>
        </p:grpSpPr>
        <p:sp>
          <p:nvSpPr>
            <p:cNvPr id="24" name="Freeform 5">
              <a:extLst>
                <a:ext uri="{FF2B5EF4-FFF2-40B4-BE49-F238E27FC236}">
                  <a16:creationId xmlns:a16="http://schemas.microsoft.com/office/drawing/2014/main" xmlns="" id="{C8C5FCCE-3EB0-41AC-8DAA-3DA767C1A43B}"/>
                </a:ext>
              </a:extLst>
            </p:cNvPr>
            <p:cNvSpPr>
              <a:spLocks noEditPoints="1"/>
            </p:cNvSpPr>
            <p:nvPr/>
          </p:nvSpPr>
          <p:spPr bwMode="auto">
            <a:xfrm>
              <a:off x="-1025" y="265"/>
              <a:ext cx="138" cy="289"/>
            </a:xfrm>
            <a:custGeom>
              <a:avLst/>
              <a:gdLst>
                <a:gd name="T0" fmla="*/ 33 w 58"/>
                <a:gd name="T1" fmla="*/ 56 h 121"/>
                <a:gd name="T2" fmla="*/ 33 w 58"/>
                <a:gd name="T3" fmla="*/ 23 h 121"/>
                <a:gd name="T4" fmla="*/ 45 w 58"/>
                <a:gd name="T5" fmla="*/ 31 h 121"/>
                <a:gd name="T6" fmla="*/ 50 w 58"/>
                <a:gd name="T7" fmla="*/ 34 h 121"/>
                <a:gd name="T8" fmla="*/ 53 w 58"/>
                <a:gd name="T9" fmla="*/ 29 h 121"/>
                <a:gd name="T10" fmla="*/ 33 w 58"/>
                <a:gd name="T11" fmla="*/ 14 h 121"/>
                <a:gd name="T12" fmla="*/ 33 w 58"/>
                <a:gd name="T13" fmla="*/ 5 h 121"/>
                <a:gd name="T14" fmla="*/ 28 w 58"/>
                <a:gd name="T15" fmla="*/ 0 h 121"/>
                <a:gd name="T16" fmla="*/ 24 w 58"/>
                <a:gd name="T17" fmla="*/ 5 h 121"/>
                <a:gd name="T18" fmla="*/ 24 w 58"/>
                <a:gd name="T19" fmla="*/ 13 h 121"/>
                <a:gd name="T20" fmla="*/ 10 w 58"/>
                <a:gd name="T21" fmla="*/ 20 h 121"/>
                <a:gd name="T22" fmla="*/ 3 w 58"/>
                <a:gd name="T23" fmla="*/ 44 h 121"/>
                <a:gd name="T24" fmla="*/ 24 w 58"/>
                <a:gd name="T25" fmla="*/ 62 h 121"/>
                <a:gd name="T26" fmla="*/ 24 w 58"/>
                <a:gd name="T27" fmla="*/ 99 h 121"/>
                <a:gd name="T28" fmla="*/ 23 w 58"/>
                <a:gd name="T29" fmla="*/ 98 h 121"/>
                <a:gd name="T30" fmla="*/ 9 w 58"/>
                <a:gd name="T31" fmla="*/ 76 h 121"/>
                <a:gd name="T32" fmla="*/ 4 w 58"/>
                <a:gd name="T33" fmla="*/ 72 h 121"/>
                <a:gd name="T34" fmla="*/ 0 w 58"/>
                <a:gd name="T35" fmla="*/ 76 h 121"/>
                <a:gd name="T36" fmla="*/ 22 w 58"/>
                <a:gd name="T37" fmla="*/ 107 h 121"/>
                <a:gd name="T38" fmla="*/ 24 w 58"/>
                <a:gd name="T39" fmla="*/ 108 h 121"/>
                <a:gd name="T40" fmla="*/ 24 w 58"/>
                <a:gd name="T41" fmla="*/ 117 h 121"/>
                <a:gd name="T42" fmla="*/ 28 w 58"/>
                <a:gd name="T43" fmla="*/ 121 h 121"/>
                <a:gd name="T44" fmla="*/ 33 w 58"/>
                <a:gd name="T45" fmla="*/ 117 h 121"/>
                <a:gd name="T46" fmla="*/ 33 w 58"/>
                <a:gd name="T47" fmla="*/ 108 h 121"/>
                <a:gd name="T48" fmla="*/ 49 w 58"/>
                <a:gd name="T49" fmla="*/ 101 h 121"/>
                <a:gd name="T50" fmla="*/ 57 w 58"/>
                <a:gd name="T51" fmla="*/ 78 h 121"/>
                <a:gd name="T52" fmla="*/ 33 w 58"/>
                <a:gd name="T53" fmla="*/ 56 h 121"/>
                <a:gd name="T54" fmla="*/ 12 w 58"/>
                <a:gd name="T55" fmla="*/ 42 h 121"/>
                <a:gd name="T56" fmla="*/ 16 w 58"/>
                <a:gd name="T57" fmla="*/ 27 h 121"/>
                <a:gd name="T58" fmla="*/ 24 w 58"/>
                <a:gd name="T59" fmla="*/ 23 h 121"/>
                <a:gd name="T60" fmla="*/ 24 w 58"/>
                <a:gd name="T61" fmla="*/ 53 h 121"/>
                <a:gd name="T62" fmla="*/ 12 w 58"/>
                <a:gd name="T63" fmla="*/ 42 h 121"/>
                <a:gd name="T64" fmla="*/ 43 w 58"/>
                <a:gd name="T65" fmla="*/ 95 h 121"/>
                <a:gd name="T66" fmla="*/ 33 w 58"/>
                <a:gd name="T67" fmla="*/ 99 h 121"/>
                <a:gd name="T68" fmla="*/ 33 w 58"/>
                <a:gd name="T69" fmla="*/ 66 h 121"/>
                <a:gd name="T70" fmla="*/ 48 w 58"/>
                <a:gd name="T71" fmla="*/ 79 h 121"/>
                <a:gd name="T72" fmla="*/ 43 w 58"/>
                <a:gd name="T73"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121">
                  <a:moveTo>
                    <a:pt x="33" y="56"/>
                  </a:moveTo>
                  <a:cubicBezTo>
                    <a:pt x="33" y="23"/>
                    <a:pt x="33" y="23"/>
                    <a:pt x="33" y="23"/>
                  </a:cubicBezTo>
                  <a:cubicBezTo>
                    <a:pt x="42" y="25"/>
                    <a:pt x="44" y="31"/>
                    <a:pt x="45" y="31"/>
                  </a:cubicBezTo>
                  <a:cubicBezTo>
                    <a:pt x="45" y="33"/>
                    <a:pt x="48" y="35"/>
                    <a:pt x="50" y="34"/>
                  </a:cubicBezTo>
                  <a:cubicBezTo>
                    <a:pt x="52" y="34"/>
                    <a:pt x="54" y="31"/>
                    <a:pt x="53" y="29"/>
                  </a:cubicBezTo>
                  <a:cubicBezTo>
                    <a:pt x="53" y="28"/>
                    <a:pt x="50" y="17"/>
                    <a:pt x="33" y="14"/>
                  </a:cubicBezTo>
                  <a:cubicBezTo>
                    <a:pt x="33" y="5"/>
                    <a:pt x="33" y="5"/>
                    <a:pt x="33" y="5"/>
                  </a:cubicBezTo>
                  <a:cubicBezTo>
                    <a:pt x="33" y="2"/>
                    <a:pt x="31" y="0"/>
                    <a:pt x="28" y="0"/>
                  </a:cubicBezTo>
                  <a:cubicBezTo>
                    <a:pt x="26" y="0"/>
                    <a:pt x="24" y="2"/>
                    <a:pt x="24" y="5"/>
                  </a:cubicBezTo>
                  <a:cubicBezTo>
                    <a:pt x="24" y="13"/>
                    <a:pt x="24" y="13"/>
                    <a:pt x="24" y="13"/>
                  </a:cubicBezTo>
                  <a:cubicBezTo>
                    <a:pt x="19" y="14"/>
                    <a:pt x="14" y="17"/>
                    <a:pt x="10" y="20"/>
                  </a:cubicBezTo>
                  <a:cubicBezTo>
                    <a:pt x="4" y="26"/>
                    <a:pt x="2" y="35"/>
                    <a:pt x="3" y="44"/>
                  </a:cubicBezTo>
                  <a:cubicBezTo>
                    <a:pt x="5" y="54"/>
                    <a:pt x="15" y="59"/>
                    <a:pt x="24" y="62"/>
                  </a:cubicBezTo>
                  <a:cubicBezTo>
                    <a:pt x="24" y="99"/>
                    <a:pt x="24" y="99"/>
                    <a:pt x="24" y="99"/>
                  </a:cubicBezTo>
                  <a:cubicBezTo>
                    <a:pt x="24" y="98"/>
                    <a:pt x="24" y="98"/>
                    <a:pt x="23" y="98"/>
                  </a:cubicBezTo>
                  <a:cubicBezTo>
                    <a:pt x="14" y="96"/>
                    <a:pt x="9" y="92"/>
                    <a:pt x="9" y="76"/>
                  </a:cubicBezTo>
                  <a:cubicBezTo>
                    <a:pt x="9" y="74"/>
                    <a:pt x="7" y="72"/>
                    <a:pt x="4" y="72"/>
                  </a:cubicBezTo>
                  <a:cubicBezTo>
                    <a:pt x="2" y="72"/>
                    <a:pt x="0" y="74"/>
                    <a:pt x="0" y="76"/>
                  </a:cubicBezTo>
                  <a:cubicBezTo>
                    <a:pt x="0" y="94"/>
                    <a:pt x="7" y="104"/>
                    <a:pt x="22" y="107"/>
                  </a:cubicBezTo>
                  <a:cubicBezTo>
                    <a:pt x="22" y="107"/>
                    <a:pt x="23" y="107"/>
                    <a:pt x="24" y="108"/>
                  </a:cubicBezTo>
                  <a:cubicBezTo>
                    <a:pt x="24" y="117"/>
                    <a:pt x="24" y="117"/>
                    <a:pt x="24" y="117"/>
                  </a:cubicBezTo>
                  <a:cubicBezTo>
                    <a:pt x="24" y="119"/>
                    <a:pt x="26" y="121"/>
                    <a:pt x="28" y="121"/>
                  </a:cubicBezTo>
                  <a:cubicBezTo>
                    <a:pt x="31" y="121"/>
                    <a:pt x="33" y="119"/>
                    <a:pt x="33" y="117"/>
                  </a:cubicBezTo>
                  <a:cubicBezTo>
                    <a:pt x="33" y="108"/>
                    <a:pt x="33" y="108"/>
                    <a:pt x="33" y="108"/>
                  </a:cubicBezTo>
                  <a:cubicBezTo>
                    <a:pt x="39" y="107"/>
                    <a:pt x="45" y="105"/>
                    <a:pt x="49" y="101"/>
                  </a:cubicBezTo>
                  <a:cubicBezTo>
                    <a:pt x="53" y="97"/>
                    <a:pt x="58" y="90"/>
                    <a:pt x="57" y="78"/>
                  </a:cubicBezTo>
                  <a:cubicBezTo>
                    <a:pt x="55" y="65"/>
                    <a:pt x="43" y="60"/>
                    <a:pt x="33" y="56"/>
                  </a:cubicBezTo>
                  <a:close/>
                  <a:moveTo>
                    <a:pt x="12" y="42"/>
                  </a:moveTo>
                  <a:cubicBezTo>
                    <a:pt x="11" y="36"/>
                    <a:pt x="13" y="30"/>
                    <a:pt x="16" y="27"/>
                  </a:cubicBezTo>
                  <a:cubicBezTo>
                    <a:pt x="18" y="25"/>
                    <a:pt x="21" y="23"/>
                    <a:pt x="24" y="23"/>
                  </a:cubicBezTo>
                  <a:cubicBezTo>
                    <a:pt x="24" y="53"/>
                    <a:pt x="24" y="53"/>
                    <a:pt x="24" y="53"/>
                  </a:cubicBezTo>
                  <a:cubicBezTo>
                    <a:pt x="17" y="50"/>
                    <a:pt x="13" y="47"/>
                    <a:pt x="12" y="42"/>
                  </a:cubicBezTo>
                  <a:close/>
                  <a:moveTo>
                    <a:pt x="43" y="95"/>
                  </a:moveTo>
                  <a:cubicBezTo>
                    <a:pt x="41" y="97"/>
                    <a:pt x="37" y="99"/>
                    <a:pt x="33" y="99"/>
                  </a:cubicBezTo>
                  <a:cubicBezTo>
                    <a:pt x="33" y="66"/>
                    <a:pt x="33" y="66"/>
                    <a:pt x="33" y="66"/>
                  </a:cubicBezTo>
                  <a:cubicBezTo>
                    <a:pt x="42" y="69"/>
                    <a:pt x="47" y="72"/>
                    <a:pt x="48" y="79"/>
                  </a:cubicBezTo>
                  <a:cubicBezTo>
                    <a:pt x="49" y="86"/>
                    <a:pt x="47" y="91"/>
                    <a:pt x="43"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5" name="Freeform 6">
              <a:extLst>
                <a:ext uri="{FF2B5EF4-FFF2-40B4-BE49-F238E27FC236}">
                  <a16:creationId xmlns:a16="http://schemas.microsoft.com/office/drawing/2014/main" xmlns="" id="{FEEF4089-21AA-4FFA-9BA3-DA9269A6FC4A}"/>
                </a:ext>
              </a:extLst>
            </p:cNvPr>
            <p:cNvSpPr>
              <a:spLocks/>
            </p:cNvSpPr>
            <p:nvPr/>
          </p:nvSpPr>
          <p:spPr bwMode="auto">
            <a:xfrm>
              <a:off x="-1434" y="-82"/>
              <a:ext cx="583" cy="583"/>
            </a:xfrm>
            <a:custGeom>
              <a:avLst/>
              <a:gdLst>
                <a:gd name="T0" fmla="*/ 122 w 244"/>
                <a:gd name="T1" fmla="*/ 0 h 244"/>
                <a:gd name="T2" fmla="*/ 0 w 244"/>
                <a:gd name="T3" fmla="*/ 122 h 244"/>
                <a:gd name="T4" fmla="*/ 122 w 244"/>
                <a:gd name="T5" fmla="*/ 244 h 244"/>
                <a:gd name="T6" fmla="*/ 153 w 244"/>
                <a:gd name="T7" fmla="*/ 240 h 244"/>
                <a:gd name="T8" fmla="*/ 156 w 244"/>
                <a:gd name="T9" fmla="*/ 235 h 244"/>
                <a:gd name="T10" fmla="*/ 151 w 244"/>
                <a:gd name="T11" fmla="*/ 232 h 244"/>
                <a:gd name="T12" fmla="*/ 122 w 244"/>
                <a:gd name="T13" fmla="*/ 235 h 244"/>
                <a:gd name="T14" fmla="*/ 9 w 244"/>
                <a:gd name="T15" fmla="*/ 122 h 244"/>
                <a:gd name="T16" fmla="*/ 122 w 244"/>
                <a:gd name="T17" fmla="*/ 9 h 244"/>
                <a:gd name="T18" fmla="*/ 235 w 244"/>
                <a:gd name="T19" fmla="*/ 122 h 244"/>
                <a:gd name="T20" fmla="*/ 231 w 244"/>
                <a:gd name="T21" fmla="*/ 153 h 244"/>
                <a:gd name="T22" fmla="*/ 234 w 244"/>
                <a:gd name="T23" fmla="*/ 158 h 244"/>
                <a:gd name="T24" fmla="*/ 240 w 244"/>
                <a:gd name="T25" fmla="*/ 155 h 244"/>
                <a:gd name="T26" fmla="*/ 244 w 244"/>
                <a:gd name="T27" fmla="*/ 122 h 244"/>
                <a:gd name="T28" fmla="*/ 122 w 244"/>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244">
                  <a:moveTo>
                    <a:pt x="122" y="0"/>
                  </a:moveTo>
                  <a:cubicBezTo>
                    <a:pt x="55" y="0"/>
                    <a:pt x="0" y="55"/>
                    <a:pt x="0" y="122"/>
                  </a:cubicBezTo>
                  <a:cubicBezTo>
                    <a:pt x="0" y="189"/>
                    <a:pt x="55" y="244"/>
                    <a:pt x="122" y="244"/>
                  </a:cubicBezTo>
                  <a:cubicBezTo>
                    <a:pt x="132" y="244"/>
                    <a:pt x="143" y="243"/>
                    <a:pt x="153" y="240"/>
                  </a:cubicBezTo>
                  <a:cubicBezTo>
                    <a:pt x="155" y="240"/>
                    <a:pt x="157" y="237"/>
                    <a:pt x="156" y="235"/>
                  </a:cubicBezTo>
                  <a:cubicBezTo>
                    <a:pt x="156" y="233"/>
                    <a:pt x="153" y="231"/>
                    <a:pt x="151" y="232"/>
                  </a:cubicBezTo>
                  <a:cubicBezTo>
                    <a:pt x="141" y="234"/>
                    <a:pt x="132" y="235"/>
                    <a:pt x="122" y="235"/>
                  </a:cubicBezTo>
                  <a:cubicBezTo>
                    <a:pt x="60" y="235"/>
                    <a:pt x="9" y="185"/>
                    <a:pt x="9" y="122"/>
                  </a:cubicBezTo>
                  <a:cubicBezTo>
                    <a:pt x="9" y="60"/>
                    <a:pt x="60" y="9"/>
                    <a:pt x="122" y="9"/>
                  </a:cubicBezTo>
                  <a:cubicBezTo>
                    <a:pt x="184" y="9"/>
                    <a:pt x="235" y="60"/>
                    <a:pt x="235" y="122"/>
                  </a:cubicBezTo>
                  <a:cubicBezTo>
                    <a:pt x="235" y="133"/>
                    <a:pt x="234" y="143"/>
                    <a:pt x="231" y="153"/>
                  </a:cubicBezTo>
                  <a:cubicBezTo>
                    <a:pt x="230" y="155"/>
                    <a:pt x="232" y="158"/>
                    <a:pt x="234" y="158"/>
                  </a:cubicBezTo>
                  <a:cubicBezTo>
                    <a:pt x="237" y="159"/>
                    <a:pt x="239" y="158"/>
                    <a:pt x="240" y="155"/>
                  </a:cubicBezTo>
                  <a:cubicBezTo>
                    <a:pt x="243" y="145"/>
                    <a:pt x="244" y="133"/>
                    <a:pt x="244" y="122"/>
                  </a:cubicBezTo>
                  <a:cubicBezTo>
                    <a:pt x="244" y="55"/>
                    <a:pt x="189"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6" name="Freeform 7">
              <a:extLst>
                <a:ext uri="{FF2B5EF4-FFF2-40B4-BE49-F238E27FC236}">
                  <a16:creationId xmlns:a16="http://schemas.microsoft.com/office/drawing/2014/main" xmlns="" id="{D4C06F32-1148-489C-B92A-F3332251DA2C}"/>
                </a:ext>
              </a:extLst>
            </p:cNvPr>
            <p:cNvSpPr>
              <a:spLocks/>
            </p:cNvSpPr>
            <p:nvPr/>
          </p:nvSpPr>
          <p:spPr bwMode="auto">
            <a:xfrm>
              <a:off x="-1152" y="-41"/>
              <a:ext cx="19" cy="50"/>
            </a:xfrm>
            <a:custGeom>
              <a:avLst/>
              <a:gdLst>
                <a:gd name="T0" fmla="*/ 8 w 8"/>
                <a:gd name="T1" fmla="*/ 17 h 21"/>
                <a:gd name="T2" fmla="*/ 8 w 8"/>
                <a:gd name="T3" fmla="*/ 4 h 21"/>
                <a:gd name="T4" fmla="*/ 4 w 8"/>
                <a:gd name="T5" fmla="*/ 0 h 21"/>
                <a:gd name="T6" fmla="*/ 0 w 8"/>
                <a:gd name="T7" fmla="*/ 4 h 21"/>
                <a:gd name="T8" fmla="*/ 0 w 8"/>
                <a:gd name="T9" fmla="*/ 17 h 21"/>
                <a:gd name="T10" fmla="*/ 4 w 8"/>
                <a:gd name="T11" fmla="*/ 21 h 21"/>
                <a:gd name="T12" fmla="*/ 8 w 8"/>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7"/>
                  </a:moveTo>
                  <a:cubicBezTo>
                    <a:pt x="8" y="4"/>
                    <a:pt x="8" y="4"/>
                    <a:pt x="8" y="4"/>
                  </a:cubicBezTo>
                  <a:cubicBezTo>
                    <a:pt x="8" y="2"/>
                    <a:pt x="6" y="0"/>
                    <a:pt x="4" y="0"/>
                  </a:cubicBezTo>
                  <a:cubicBezTo>
                    <a:pt x="2" y="0"/>
                    <a:pt x="0" y="2"/>
                    <a:pt x="0" y="4"/>
                  </a:cubicBezTo>
                  <a:cubicBezTo>
                    <a:pt x="0" y="17"/>
                    <a:pt x="0" y="17"/>
                    <a:pt x="0" y="17"/>
                  </a:cubicBezTo>
                  <a:cubicBezTo>
                    <a:pt x="0" y="19"/>
                    <a:pt x="2" y="21"/>
                    <a:pt x="4" y="21"/>
                  </a:cubicBezTo>
                  <a:cubicBezTo>
                    <a:pt x="6" y="21"/>
                    <a:pt x="8"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7" name="Freeform 8">
              <a:extLst>
                <a:ext uri="{FF2B5EF4-FFF2-40B4-BE49-F238E27FC236}">
                  <a16:creationId xmlns:a16="http://schemas.microsoft.com/office/drawing/2014/main" xmlns="" id="{99E57BBB-881E-41EF-AAED-912180EE0491}"/>
                </a:ext>
              </a:extLst>
            </p:cNvPr>
            <p:cNvSpPr>
              <a:spLocks/>
            </p:cNvSpPr>
            <p:nvPr/>
          </p:nvSpPr>
          <p:spPr bwMode="auto">
            <a:xfrm>
              <a:off x="-1324" y="28"/>
              <a:ext cx="43" cy="43"/>
            </a:xfrm>
            <a:custGeom>
              <a:avLst/>
              <a:gdLst>
                <a:gd name="T0" fmla="*/ 10 w 18"/>
                <a:gd name="T1" fmla="*/ 17 h 18"/>
                <a:gd name="T2" fmla="*/ 14 w 18"/>
                <a:gd name="T3" fmla="*/ 18 h 18"/>
                <a:gd name="T4" fmla="*/ 17 w 18"/>
                <a:gd name="T5" fmla="*/ 17 h 18"/>
                <a:gd name="T6" fmla="*/ 17 w 18"/>
                <a:gd name="T7" fmla="*/ 11 h 18"/>
                <a:gd name="T8" fmla="*/ 8 w 18"/>
                <a:gd name="T9" fmla="*/ 1 h 18"/>
                <a:gd name="T10" fmla="*/ 1 w 18"/>
                <a:gd name="T11" fmla="*/ 1 h 18"/>
                <a:gd name="T12" fmla="*/ 1 w 18"/>
                <a:gd name="T13" fmla="*/ 8 h 18"/>
                <a:gd name="T14" fmla="*/ 10 w 18"/>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0" y="17"/>
                  </a:moveTo>
                  <a:cubicBezTo>
                    <a:pt x="11" y="18"/>
                    <a:pt x="12" y="18"/>
                    <a:pt x="14" y="18"/>
                  </a:cubicBezTo>
                  <a:cubicBezTo>
                    <a:pt x="15" y="18"/>
                    <a:pt x="16" y="18"/>
                    <a:pt x="17" y="17"/>
                  </a:cubicBezTo>
                  <a:cubicBezTo>
                    <a:pt x="18" y="15"/>
                    <a:pt x="18" y="12"/>
                    <a:pt x="17" y="11"/>
                  </a:cubicBezTo>
                  <a:cubicBezTo>
                    <a:pt x="8" y="1"/>
                    <a:pt x="8" y="1"/>
                    <a:pt x="8" y="1"/>
                  </a:cubicBezTo>
                  <a:cubicBezTo>
                    <a:pt x="6" y="0"/>
                    <a:pt x="3" y="0"/>
                    <a:pt x="1" y="1"/>
                  </a:cubicBezTo>
                  <a:cubicBezTo>
                    <a:pt x="0" y="3"/>
                    <a:pt x="0" y="6"/>
                    <a:pt x="1" y="8"/>
                  </a:cubicBezTo>
                  <a:lnTo>
                    <a:pt x="1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8" name="Freeform 9">
              <a:extLst>
                <a:ext uri="{FF2B5EF4-FFF2-40B4-BE49-F238E27FC236}">
                  <a16:creationId xmlns:a16="http://schemas.microsoft.com/office/drawing/2014/main" xmlns="" id="{092ADAF8-993D-44F2-A5DF-9FF970A406AF}"/>
                </a:ext>
              </a:extLst>
            </p:cNvPr>
            <p:cNvSpPr>
              <a:spLocks/>
            </p:cNvSpPr>
            <p:nvPr/>
          </p:nvSpPr>
          <p:spPr bwMode="auto">
            <a:xfrm>
              <a:off x="-1393" y="200"/>
              <a:ext cx="50" cy="22"/>
            </a:xfrm>
            <a:custGeom>
              <a:avLst/>
              <a:gdLst>
                <a:gd name="T0" fmla="*/ 4 w 21"/>
                <a:gd name="T1" fmla="*/ 0 h 9"/>
                <a:gd name="T2" fmla="*/ 0 w 21"/>
                <a:gd name="T3" fmla="*/ 4 h 9"/>
                <a:gd name="T4" fmla="*/ 4 w 21"/>
                <a:gd name="T5" fmla="*/ 9 h 9"/>
                <a:gd name="T6" fmla="*/ 17 w 21"/>
                <a:gd name="T7" fmla="*/ 9 h 9"/>
                <a:gd name="T8" fmla="*/ 21 w 21"/>
                <a:gd name="T9" fmla="*/ 4 h 9"/>
                <a:gd name="T10" fmla="*/ 17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7" y="9"/>
                    <a:pt x="17" y="9"/>
                    <a:pt x="17" y="9"/>
                  </a:cubicBezTo>
                  <a:cubicBezTo>
                    <a:pt x="19" y="9"/>
                    <a:pt x="21" y="7"/>
                    <a:pt x="21" y="4"/>
                  </a:cubicBezTo>
                  <a:cubicBezTo>
                    <a:pt x="21" y="2"/>
                    <a:pt x="19" y="0"/>
                    <a:pt x="17"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29" name="Freeform 10">
              <a:extLst>
                <a:ext uri="{FF2B5EF4-FFF2-40B4-BE49-F238E27FC236}">
                  <a16:creationId xmlns:a16="http://schemas.microsoft.com/office/drawing/2014/main" xmlns="" id="{E11D7F6D-1ECA-4E91-9172-92805B027A78}"/>
                </a:ext>
              </a:extLst>
            </p:cNvPr>
            <p:cNvSpPr>
              <a:spLocks/>
            </p:cNvSpPr>
            <p:nvPr/>
          </p:nvSpPr>
          <p:spPr bwMode="auto">
            <a:xfrm>
              <a:off x="-1324" y="348"/>
              <a:ext cx="43" cy="43"/>
            </a:xfrm>
            <a:custGeom>
              <a:avLst/>
              <a:gdLst>
                <a:gd name="T0" fmla="*/ 1 w 18"/>
                <a:gd name="T1" fmla="*/ 17 h 18"/>
                <a:gd name="T2" fmla="*/ 5 w 18"/>
                <a:gd name="T3" fmla="*/ 18 h 18"/>
                <a:gd name="T4" fmla="*/ 8 w 18"/>
                <a:gd name="T5" fmla="*/ 17 h 18"/>
                <a:gd name="T6" fmla="*/ 17 w 18"/>
                <a:gd name="T7" fmla="*/ 8 h 18"/>
                <a:gd name="T8" fmla="*/ 17 w 18"/>
                <a:gd name="T9" fmla="*/ 1 h 18"/>
                <a:gd name="T10" fmla="*/ 10 w 18"/>
                <a:gd name="T11" fmla="*/ 1 h 18"/>
                <a:gd name="T12" fmla="*/ 1 w 18"/>
                <a:gd name="T13" fmla="*/ 10 h 18"/>
                <a:gd name="T14" fmla="*/ 1 w 18"/>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 y="17"/>
                  </a:moveTo>
                  <a:cubicBezTo>
                    <a:pt x="2" y="18"/>
                    <a:pt x="3" y="18"/>
                    <a:pt x="5" y="18"/>
                  </a:cubicBezTo>
                  <a:cubicBezTo>
                    <a:pt x="6" y="18"/>
                    <a:pt x="7" y="18"/>
                    <a:pt x="8" y="17"/>
                  </a:cubicBezTo>
                  <a:cubicBezTo>
                    <a:pt x="17" y="8"/>
                    <a:pt x="17" y="8"/>
                    <a:pt x="17" y="8"/>
                  </a:cubicBezTo>
                  <a:cubicBezTo>
                    <a:pt x="18" y="6"/>
                    <a:pt x="18" y="3"/>
                    <a:pt x="17" y="1"/>
                  </a:cubicBezTo>
                  <a:cubicBezTo>
                    <a:pt x="15" y="0"/>
                    <a:pt x="12" y="0"/>
                    <a:pt x="10" y="1"/>
                  </a:cubicBezTo>
                  <a:cubicBezTo>
                    <a:pt x="1" y="10"/>
                    <a:pt x="1" y="10"/>
                    <a:pt x="1" y="10"/>
                  </a:cubicBezTo>
                  <a:cubicBezTo>
                    <a:pt x="0" y="12"/>
                    <a:pt x="0" y="15"/>
                    <a:pt x="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30" name="Freeform 11">
              <a:extLst>
                <a:ext uri="{FF2B5EF4-FFF2-40B4-BE49-F238E27FC236}">
                  <a16:creationId xmlns:a16="http://schemas.microsoft.com/office/drawing/2014/main" xmlns="" id="{3C0799B9-0DE9-4AF7-9C5D-F63CF80BDFA9}"/>
                </a:ext>
              </a:extLst>
            </p:cNvPr>
            <p:cNvSpPr>
              <a:spLocks/>
            </p:cNvSpPr>
            <p:nvPr/>
          </p:nvSpPr>
          <p:spPr bwMode="auto">
            <a:xfrm>
              <a:off x="-1152" y="410"/>
              <a:ext cx="19" cy="53"/>
            </a:xfrm>
            <a:custGeom>
              <a:avLst/>
              <a:gdLst>
                <a:gd name="T0" fmla="*/ 0 w 8"/>
                <a:gd name="T1" fmla="*/ 4 h 22"/>
                <a:gd name="T2" fmla="*/ 0 w 8"/>
                <a:gd name="T3" fmla="*/ 17 h 22"/>
                <a:gd name="T4" fmla="*/ 4 w 8"/>
                <a:gd name="T5" fmla="*/ 22 h 22"/>
                <a:gd name="T6" fmla="*/ 8 w 8"/>
                <a:gd name="T7" fmla="*/ 17 h 22"/>
                <a:gd name="T8" fmla="*/ 8 w 8"/>
                <a:gd name="T9" fmla="*/ 4 h 22"/>
                <a:gd name="T10" fmla="*/ 4 w 8"/>
                <a:gd name="T11" fmla="*/ 0 h 22"/>
                <a:gd name="T12" fmla="*/ 0 w 8"/>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0" y="4"/>
                  </a:moveTo>
                  <a:cubicBezTo>
                    <a:pt x="0" y="17"/>
                    <a:pt x="0" y="17"/>
                    <a:pt x="0" y="17"/>
                  </a:cubicBezTo>
                  <a:cubicBezTo>
                    <a:pt x="0" y="20"/>
                    <a:pt x="2" y="22"/>
                    <a:pt x="4" y="22"/>
                  </a:cubicBezTo>
                  <a:cubicBezTo>
                    <a:pt x="6" y="22"/>
                    <a:pt x="8" y="20"/>
                    <a:pt x="8" y="17"/>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31" name="Freeform 12">
              <a:extLst>
                <a:ext uri="{FF2B5EF4-FFF2-40B4-BE49-F238E27FC236}">
                  <a16:creationId xmlns:a16="http://schemas.microsoft.com/office/drawing/2014/main" xmlns="" id="{47158105-88A5-458A-A4FC-34DFC2B2FFBE}"/>
                </a:ext>
              </a:extLst>
            </p:cNvPr>
            <p:cNvSpPr>
              <a:spLocks/>
            </p:cNvSpPr>
            <p:nvPr/>
          </p:nvSpPr>
          <p:spPr bwMode="auto">
            <a:xfrm>
              <a:off x="-942" y="200"/>
              <a:ext cx="51" cy="22"/>
            </a:xfrm>
            <a:custGeom>
              <a:avLst/>
              <a:gdLst>
                <a:gd name="T0" fmla="*/ 17 w 21"/>
                <a:gd name="T1" fmla="*/ 9 h 9"/>
                <a:gd name="T2" fmla="*/ 21 w 21"/>
                <a:gd name="T3" fmla="*/ 4 h 9"/>
                <a:gd name="T4" fmla="*/ 17 w 21"/>
                <a:gd name="T5" fmla="*/ 0 h 9"/>
                <a:gd name="T6" fmla="*/ 4 w 21"/>
                <a:gd name="T7" fmla="*/ 0 h 9"/>
                <a:gd name="T8" fmla="*/ 0 w 21"/>
                <a:gd name="T9" fmla="*/ 4 h 9"/>
                <a:gd name="T10" fmla="*/ 4 w 21"/>
                <a:gd name="T11" fmla="*/ 9 h 9"/>
                <a:gd name="T12" fmla="*/ 17 w 2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17" y="9"/>
                  </a:moveTo>
                  <a:cubicBezTo>
                    <a:pt x="19" y="9"/>
                    <a:pt x="21" y="7"/>
                    <a:pt x="21" y="4"/>
                  </a:cubicBezTo>
                  <a:cubicBezTo>
                    <a:pt x="21" y="2"/>
                    <a:pt x="19" y="0"/>
                    <a:pt x="17" y="0"/>
                  </a:cubicBezTo>
                  <a:cubicBezTo>
                    <a:pt x="4" y="0"/>
                    <a:pt x="4" y="0"/>
                    <a:pt x="4" y="0"/>
                  </a:cubicBezTo>
                  <a:cubicBezTo>
                    <a:pt x="2" y="0"/>
                    <a:pt x="0" y="2"/>
                    <a:pt x="0" y="4"/>
                  </a:cubicBezTo>
                  <a:cubicBezTo>
                    <a:pt x="0" y="7"/>
                    <a:pt x="2" y="9"/>
                    <a:pt x="4" y="9"/>
                  </a:cubicBezTo>
                  <a:lnTo>
                    <a:pt x="1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32" name="Freeform 13">
              <a:extLst>
                <a:ext uri="{FF2B5EF4-FFF2-40B4-BE49-F238E27FC236}">
                  <a16:creationId xmlns:a16="http://schemas.microsoft.com/office/drawing/2014/main" xmlns="" id="{C4BF28EC-FC09-4CA3-99B2-4549DFF277A5}"/>
                </a:ext>
              </a:extLst>
            </p:cNvPr>
            <p:cNvSpPr>
              <a:spLocks/>
            </p:cNvSpPr>
            <p:nvPr/>
          </p:nvSpPr>
          <p:spPr bwMode="auto">
            <a:xfrm>
              <a:off x="-1004" y="28"/>
              <a:ext cx="43" cy="43"/>
            </a:xfrm>
            <a:custGeom>
              <a:avLst/>
              <a:gdLst>
                <a:gd name="T0" fmla="*/ 4 w 18"/>
                <a:gd name="T1" fmla="*/ 18 h 18"/>
                <a:gd name="T2" fmla="*/ 8 w 18"/>
                <a:gd name="T3" fmla="*/ 17 h 18"/>
                <a:gd name="T4" fmla="*/ 17 w 18"/>
                <a:gd name="T5" fmla="*/ 8 h 18"/>
                <a:gd name="T6" fmla="*/ 17 w 18"/>
                <a:gd name="T7" fmla="*/ 1 h 18"/>
                <a:gd name="T8" fmla="*/ 10 w 18"/>
                <a:gd name="T9" fmla="*/ 1 h 18"/>
                <a:gd name="T10" fmla="*/ 1 w 18"/>
                <a:gd name="T11" fmla="*/ 11 h 18"/>
                <a:gd name="T12" fmla="*/ 1 w 18"/>
                <a:gd name="T13" fmla="*/ 17 h 18"/>
                <a:gd name="T14" fmla="*/ 4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4" y="18"/>
                  </a:moveTo>
                  <a:cubicBezTo>
                    <a:pt x="6" y="18"/>
                    <a:pt x="7" y="18"/>
                    <a:pt x="8" y="17"/>
                  </a:cubicBezTo>
                  <a:cubicBezTo>
                    <a:pt x="17" y="8"/>
                    <a:pt x="17" y="8"/>
                    <a:pt x="17" y="8"/>
                  </a:cubicBezTo>
                  <a:cubicBezTo>
                    <a:pt x="18" y="6"/>
                    <a:pt x="18" y="3"/>
                    <a:pt x="17" y="1"/>
                  </a:cubicBezTo>
                  <a:cubicBezTo>
                    <a:pt x="15" y="0"/>
                    <a:pt x="12" y="0"/>
                    <a:pt x="10" y="1"/>
                  </a:cubicBezTo>
                  <a:cubicBezTo>
                    <a:pt x="1" y="11"/>
                    <a:pt x="1" y="11"/>
                    <a:pt x="1" y="11"/>
                  </a:cubicBezTo>
                  <a:cubicBezTo>
                    <a:pt x="0" y="12"/>
                    <a:pt x="0" y="15"/>
                    <a:pt x="1" y="17"/>
                  </a:cubicBezTo>
                  <a:cubicBezTo>
                    <a:pt x="2" y="18"/>
                    <a:pt x="3" y="18"/>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33" name="Freeform 14">
              <a:extLst>
                <a:ext uri="{FF2B5EF4-FFF2-40B4-BE49-F238E27FC236}">
                  <a16:creationId xmlns:a16="http://schemas.microsoft.com/office/drawing/2014/main" xmlns="" id="{A5C9FD54-7424-4ED6-8B1C-9544EAFCD9E5}"/>
                </a:ext>
              </a:extLst>
            </p:cNvPr>
            <p:cNvSpPr>
              <a:spLocks noEditPoints="1"/>
            </p:cNvSpPr>
            <p:nvPr/>
          </p:nvSpPr>
          <p:spPr bwMode="auto">
            <a:xfrm>
              <a:off x="-1293" y="28"/>
              <a:ext cx="201" cy="232"/>
            </a:xfrm>
            <a:custGeom>
              <a:avLst/>
              <a:gdLst>
                <a:gd name="T0" fmla="*/ 84 w 84"/>
                <a:gd name="T1" fmla="*/ 76 h 97"/>
                <a:gd name="T2" fmla="*/ 77 w 84"/>
                <a:gd name="T3" fmla="*/ 61 h 97"/>
                <a:gd name="T4" fmla="*/ 74 w 84"/>
                <a:gd name="T5" fmla="*/ 11 h 97"/>
                <a:gd name="T6" fmla="*/ 63 w 84"/>
                <a:gd name="T7" fmla="*/ 0 h 97"/>
                <a:gd name="T8" fmla="*/ 52 w 84"/>
                <a:gd name="T9" fmla="*/ 11 h 97"/>
                <a:gd name="T10" fmla="*/ 49 w 84"/>
                <a:gd name="T11" fmla="*/ 60 h 97"/>
                <a:gd name="T12" fmla="*/ 9 w 84"/>
                <a:gd name="T13" fmla="*/ 64 h 97"/>
                <a:gd name="T14" fmla="*/ 0 w 84"/>
                <a:gd name="T15" fmla="*/ 76 h 97"/>
                <a:gd name="T16" fmla="*/ 9 w 84"/>
                <a:gd name="T17" fmla="*/ 88 h 97"/>
                <a:gd name="T18" fmla="*/ 50 w 84"/>
                <a:gd name="T19" fmla="*/ 92 h 97"/>
                <a:gd name="T20" fmla="*/ 63 w 84"/>
                <a:gd name="T21" fmla="*/ 97 h 97"/>
                <a:gd name="T22" fmla="*/ 84 w 84"/>
                <a:gd name="T23" fmla="*/ 76 h 97"/>
                <a:gd name="T24" fmla="*/ 43 w 84"/>
                <a:gd name="T25" fmla="*/ 82 h 97"/>
                <a:gd name="T26" fmla="*/ 10 w 84"/>
                <a:gd name="T27" fmla="*/ 79 h 97"/>
                <a:gd name="T28" fmla="*/ 9 w 84"/>
                <a:gd name="T29" fmla="*/ 76 h 97"/>
                <a:gd name="T30" fmla="*/ 10 w 84"/>
                <a:gd name="T31" fmla="*/ 73 h 97"/>
                <a:gd name="T32" fmla="*/ 43 w 84"/>
                <a:gd name="T33" fmla="*/ 70 h 97"/>
                <a:gd name="T34" fmla="*/ 42 w 84"/>
                <a:gd name="T35" fmla="*/ 76 h 97"/>
                <a:gd name="T36" fmla="*/ 43 w 84"/>
                <a:gd name="T37" fmla="*/ 82 h 97"/>
                <a:gd name="T38" fmla="*/ 61 w 84"/>
                <a:gd name="T39" fmla="*/ 11 h 97"/>
                <a:gd name="T40" fmla="*/ 63 w 84"/>
                <a:gd name="T41" fmla="*/ 9 h 97"/>
                <a:gd name="T42" fmla="*/ 65 w 84"/>
                <a:gd name="T43" fmla="*/ 11 h 97"/>
                <a:gd name="T44" fmla="*/ 68 w 84"/>
                <a:gd name="T45" fmla="*/ 56 h 97"/>
                <a:gd name="T46" fmla="*/ 63 w 84"/>
                <a:gd name="T47" fmla="*/ 55 h 97"/>
                <a:gd name="T48" fmla="*/ 58 w 84"/>
                <a:gd name="T49" fmla="*/ 56 h 97"/>
                <a:gd name="T50" fmla="*/ 61 w 84"/>
                <a:gd name="T51" fmla="*/ 11 h 97"/>
                <a:gd name="T52" fmla="*/ 63 w 84"/>
                <a:gd name="T53" fmla="*/ 88 h 97"/>
                <a:gd name="T54" fmla="*/ 51 w 84"/>
                <a:gd name="T55" fmla="*/ 76 h 97"/>
                <a:gd name="T56" fmla="*/ 63 w 84"/>
                <a:gd name="T57" fmla="*/ 64 h 97"/>
                <a:gd name="T58" fmla="*/ 75 w 84"/>
                <a:gd name="T59" fmla="*/ 76 h 97"/>
                <a:gd name="T60" fmla="*/ 63 w 84"/>
                <a:gd name="T61"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97">
                  <a:moveTo>
                    <a:pt x="84" y="76"/>
                  </a:moveTo>
                  <a:cubicBezTo>
                    <a:pt x="84" y="70"/>
                    <a:pt x="81" y="65"/>
                    <a:pt x="77" y="61"/>
                  </a:cubicBezTo>
                  <a:cubicBezTo>
                    <a:pt x="74" y="11"/>
                    <a:pt x="74" y="11"/>
                    <a:pt x="74" y="11"/>
                  </a:cubicBezTo>
                  <a:cubicBezTo>
                    <a:pt x="74" y="5"/>
                    <a:pt x="69" y="0"/>
                    <a:pt x="63" y="0"/>
                  </a:cubicBezTo>
                  <a:cubicBezTo>
                    <a:pt x="57" y="0"/>
                    <a:pt x="52" y="5"/>
                    <a:pt x="52" y="11"/>
                  </a:cubicBezTo>
                  <a:cubicBezTo>
                    <a:pt x="49" y="60"/>
                    <a:pt x="49" y="60"/>
                    <a:pt x="49" y="60"/>
                  </a:cubicBezTo>
                  <a:cubicBezTo>
                    <a:pt x="9" y="64"/>
                    <a:pt x="9" y="64"/>
                    <a:pt x="9" y="64"/>
                  </a:cubicBezTo>
                  <a:cubicBezTo>
                    <a:pt x="4" y="65"/>
                    <a:pt x="0" y="70"/>
                    <a:pt x="0" y="76"/>
                  </a:cubicBezTo>
                  <a:cubicBezTo>
                    <a:pt x="0" y="82"/>
                    <a:pt x="4" y="87"/>
                    <a:pt x="9" y="88"/>
                  </a:cubicBezTo>
                  <a:cubicBezTo>
                    <a:pt x="50" y="92"/>
                    <a:pt x="50" y="92"/>
                    <a:pt x="50" y="92"/>
                  </a:cubicBezTo>
                  <a:cubicBezTo>
                    <a:pt x="54" y="95"/>
                    <a:pt x="58" y="97"/>
                    <a:pt x="63" y="97"/>
                  </a:cubicBezTo>
                  <a:cubicBezTo>
                    <a:pt x="74" y="97"/>
                    <a:pt x="84" y="87"/>
                    <a:pt x="84" y="76"/>
                  </a:cubicBezTo>
                  <a:close/>
                  <a:moveTo>
                    <a:pt x="43" y="82"/>
                  </a:moveTo>
                  <a:cubicBezTo>
                    <a:pt x="10" y="79"/>
                    <a:pt x="10" y="79"/>
                    <a:pt x="10" y="79"/>
                  </a:cubicBezTo>
                  <a:cubicBezTo>
                    <a:pt x="10" y="78"/>
                    <a:pt x="9" y="77"/>
                    <a:pt x="9" y="76"/>
                  </a:cubicBezTo>
                  <a:cubicBezTo>
                    <a:pt x="9" y="75"/>
                    <a:pt x="10" y="74"/>
                    <a:pt x="10" y="73"/>
                  </a:cubicBezTo>
                  <a:cubicBezTo>
                    <a:pt x="43" y="70"/>
                    <a:pt x="43" y="70"/>
                    <a:pt x="43" y="70"/>
                  </a:cubicBezTo>
                  <a:cubicBezTo>
                    <a:pt x="43" y="72"/>
                    <a:pt x="42" y="74"/>
                    <a:pt x="42" y="76"/>
                  </a:cubicBezTo>
                  <a:cubicBezTo>
                    <a:pt x="42" y="78"/>
                    <a:pt x="43" y="80"/>
                    <a:pt x="43" y="82"/>
                  </a:cubicBezTo>
                  <a:close/>
                  <a:moveTo>
                    <a:pt x="61" y="11"/>
                  </a:moveTo>
                  <a:cubicBezTo>
                    <a:pt x="61" y="10"/>
                    <a:pt x="62" y="9"/>
                    <a:pt x="63" y="9"/>
                  </a:cubicBezTo>
                  <a:cubicBezTo>
                    <a:pt x="64" y="9"/>
                    <a:pt x="65" y="10"/>
                    <a:pt x="65" y="11"/>
                  </a:cubicBezTo>
                  <a:cubicBezTo>
                    <a:pt x="68" y="56"/>
                    <a:pt x="68" y="56"/>
                    <a:pt x="68" y="56"/>
                  </a:cubicBezTo>
                  <a:cubicBezTo>
                    <a:pt x="67" y="56"/>
                    <a:pt x="65" y="55"/>
                    <a:pt x="63" y="55"/>
                  </a:cubicBezTo>
                  <a:cubicBezTo>
                    <a:pt x="61" y="55"/>
                    <a:pt x="59" y="56"/>
                    <a:pt x="58" y="56"/>
                  </a:cubicBezTo>
                  <a:lnTo>
                    <a:pt x="61" y="11"/>
                  </a:lnTo>
                  <a:close/>
                  <a:moveTo>
                    <a:pt x="63" y="88"/>
                  </a:moveTo>
                  <a:cubicBezTo>
                    <a:pt x="57" y="88"/>
                    <a:pt x="51" y="83"/>
                    <a:pt x="51" y="76"/>
                  </a:cubicBezTo>
                  <a:cubicBezTo>
                    <a:pt x="51" y="70"/>
                    <a:pt x="57" y="64"/>
                    <a:pt x="63" y="64"/>
                  </a:cubicBezTo>
                  <a:cubicBezTo>
                    <a:pt x="69" y="64"/>
                    <a:pt x="75" y="70"/>
                    <a:pt x="75" y="76"/>
                  </a:cubicBezTo>
                  <a:cubicBezTo>
                    <a:pt x="75" y="83"/>
                    <a:pt x="69" y="88"/>
                    <a:pt x="6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xmlns="" id="{AF9DCEF2-D606-4201-AED1-0213ADEDFFAC}"/>
              </a:ext>
            </a:extLst>
          </p:cNvPr>
          <p:cNvGrpSpPr/>
          <p:nvPr/>
        </p:nvGrpSpPr>
        <p:grpSpPr>
          <a:xfrm>
            <a:off x="1738856" y="1570198"/>
            <a:ext cx="307722" cy="183401"/>
            <a:chOff x="2591943" y="2072257"/>
            <a:chExt cx="2262773" cy="1320468"/>
          </a:xfrm>
          <a:solidFill>
            <a:schemeClr val="tx2"/>
          </a:solidFill>
        </p:grpSpPr>
        <p:sp>
          <p:nvSpPr>
            <p:cNvPr id="35" name="Freeform 369">
              <a:extLst>
                <a:ext uri="{FF2B5EF4-FFF2-40B4-BE49-F238E27FC236}">
                  <a16:creationId xmlns:a16="http://schemas.microsoft.com/office/drawing/2014/main" xmlns="" id="{EA56B1BA-DF59-4241-97FB-1C222F265FE9}"/>
                </a:ext>
              </a:extLst>
            </p:cNvPr>
            <p:cNvSpPr>
              <a:spLocks/>
            </p:cNvSpPr>
            <p:nvPr/>
          </p:nvSpPr>
          <p:spPr bwMode="auto">
            <a:xfrm>
              <a:off x="3044499" y="2072257"/>
              <a:ext cx="1190280" cy="495950"/>
            </a:xfrm>
            <a:custGeom>
              <a:avLst/>
              <a:gdLst>
                <a:gd name="T0" fmla="*/ 11 w 257"/>
                <a:gd name="T1" fmla="*/ 107 h 107"/>
                <a:gd name="T2" fmla="*/ 0 w 257"/>
                <a:gd name="T3" fmla="*/ 103 h 107"/>
                <a:gd name="T4" fmla="*/ 35 w 257"/>
                <a:gd name="T5" fmla="*/ 53 h 107"/>
                <a:gd name="T6" fmla="*/ 236 w 257"/>
                <a:gd name="T7" fmla="*/ 62 h 107"/>
                <a:gd name="T8" fmla="*/ 257 w 257"/>
                <a:gd name="T9" fmla="*/ 92 h 107"/>
                <a:gd name="T10" fmla="*/ 247 w 257"/>
                <a:gd name="T11" fmla="*/ 98 h 107"/>
                <a:gd name="T12" fmla="*/ 227 w 257"/>
                <a:gd name="T13" fmla="*/ 70 h 107"/>
                <a:gd name="T14" fmla="*/ 43 w 257"/>
                <a:gd name="T15" fmla="*/ 61 h 107"/>
                <a:gd name="T16" fmla="*/ 11 w 257"/>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07">
                  <a:moveTo>
                    <a:pt x="11" y="107"/>
                  </a:moveTo>
                  <a:cubicBezTo>
                    <a:pt x="0" y="103"/>
                    <a:pt x="0" y="103"/>
                    <a:pt x="0" y="103"/>
                  </a:cubicBezTo>
                  <a:cubicBezTo>
                    <a:pt x="8" y="84"/>
                    <a:pt x="20" y="67"/>
                    <a:pt x="35" y="53"/>
                  </a:cubicBezTo>
                  <a:cubicBezTo>
                    <a:pt x="93" y="0"/>
                    <a:pt x="183" y="4"/>
                    <a:pt x="236" y="62"/>
                  </a:cubicBezTo>
                  <a:cubicBezTo>
                    <a:pt x="244" y="71"/>
                    <a:pt x="252" y="81"/>
                    <a:pt x="257" y="92"/>
                  </a:cubicBezTo>
                  <a:cubicBezTo>
                    <a:pt x="247" y="98"/>
                    <a:pt x="247" y="98"/>
                    <a:pt x="247" y="98"/>
                  </a:cubicBezTo>
                  <a:cubicBezTo>
                    <a:pt x="241" y="88"/>
                    <a:pt x="235" y="78"/>
                    <a:pt x="227" y="70"/>
                  </a:cubicBezTo>
                  <a:cubicBezTo>
                    <a:pt x="179" y="17"/>
                    <a:pt x="96" y="13"/>
                    <a:pt x="43" y="61"/>
                  </a:cubicBezTo>
                  <a:cubicBezTo>
                    <a:pt x="29" y="74"/>
                    <a:pt x="18" y="90"/>
                    <a:pt x="11"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36" name="Freeform 370">
              <a:extLst>
                <a:ext uri="{FF2B5EF4-FFF2-40B4-BE49-F238E27FC236}">
                  <a16:creationId xmlns:a16="http://schemas.microsoft.com/office/drawing/2014/main" xmlns="" id="{74FCCEB9-FD22-4BCC-96BE-ED0B7BA0E050}"/>
                </a:ext>
              </a:extLst>
            </p:cNvPr>
            <p:cNvSpPr>
              <a:spLocks/>
            </p:cNvSpPr>
            <p:nvPr/>
          </p:nvSpPr>
          <p:spPr bwMode="auto">
            <a:xfrm>
              <a:off x="2591943" y="2741789"/>
              <a:ext cx="1642836" cy="650936"/>
            </a:xfrm>
            <a:custGeom>
              <a:avLst/>
              <a:gdLst>
                <a:gd name="T0" fmla="*/ 69 w 354"/>
                <a:gd name="T1" fmla="*/ 140 h 140"/>
                <a:gd name="T2" fmla="*/ 69 w 354"/>
                <a:gd name="T3" fmla="*/ 140 h 140"/>
                <a:gd name="T4" fmla="*/ 21 w 354"/>
                <a:gd name="T5" fmla="*/ 119 h 140"/>
                <a:gd name="T6" fmla="*/ 0 w 354"/>
                <a:gd name="T7" fmla="*/ 70 h 140"/>
                <a:gd name="T8" fmla="*/ 21 w 354"/>
                <a:gd name="T9" fmla="*/ 20 h 140"/>
                <a:gd name="T10" fmla="*/ 71 w 354"/>
                <a:gd name="T11" fmla="*/ 0 h 140"/>
                <a:gd name="T12" fmla="*/ 71 w 354"/>
                <a:gd name="T13" fmla="*/ 12 h 140"/>
                <a:gd name="T14" fmla="*/ 29 w 354"/>
                <a:gd name="T15" fmla="*/ 29 h 140"/>
                <a:gd name="T16" fmla="*/ 12 w 354"/>
                <a:gd name="T17" fmla="*/ 70 h 140"/>
                <a:gd name="T18" fmla="*/ 29 w 354"/>
                <a:gd name="T19" fmla="*/ 111 h 140"/>
                <a:gd name="T20" fmla="*/ 71 w 354"/>
                <a:gd name="T21" fmla="*/ 128 h 140"/>
                <a:gd name="T22" fmla="*/ 72 w 354"/>
                <a:gd name="T23" fmla="*/ 128 h 140"/>
                <a:gd name="T24" fmla="*/ 354 w 354"/>
                <a:gd name="T25" fmla="*/ 127 h 140"/>
                <a:gd name="T26" fmla="*/ 354 w 354"/>
                <a:gd name="T27" fmla="*/ 139 h 140"/>
                <a:gd name="T28" fmla="*/ 69 w 354"/>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4" h="140">
                  <a:moveTo>
                    <a:pt x="69" y="140"/>
                  </a:moveTo>
                  <a:cubicBezTo>
                    <a:pt x="69" y="140"/>
                    <a:pt x="69" y="140"/>
                    <a:pt x="69" y="140"/>
                  </a:cubicBezTo>
                  <a:cubicBezTo>
                    <a:pt x="51" y="139"/>
                    <a:pt x="34" y="132"/>
                    <a:pt x="21" y="119"/>
                  </a:cubicBezTo>
                  <a:cubicBezTo>
                    <a:pt x="8" y="106"/>
                    <a:pt x="0" y="88"/>
                    <a:pt x="0" y="70"/>
                  </a:cubicBezTo>
                  <a:cubicBezTo>
                    <a:pt x="0" y="51"/>
                    <a:pt x="8" y="33"/>
                    <a:pt x="21" y="20"/>
                  </a:cubicBezTo>
                  <a:cubicBezTo>
                    <a:pt x="34" y="7"/>
                    <a:pt x="52" y="0"/>
                    <a:pt x="71" y="0"/>
                  </a:cubicBezTo>
                  <a:cubicBezTo>
                    <a:pt x="71" y="12"/>
                    <a:pt x="71" y="12"/>
                    <a:pt x="71" y="12"/>
                  </a:cubicBezTo>
                  <a:cubicBezTo>
                    <a:pt x="55" y="12"/>
                    <a:pt x="40" y="18"/>
                    <a:pt x="29" y="29"/>
                  </a:cubicBezTo>
                  <a:cubicBezTo>
                    <a:pt x="19" y="40"/>
                    <a:pt x="12" y="54"/>
                    <a:pt x="12" y="70"/>
                  </a:cubicBezTo>
                  <a:cubicBezTo>
                    <a:pt x="12" y="85"/>
                    <a:pt x="19" y="100"/>
                    <a:pt x="29" y="111"/>
                  </a:cubicBezTo>
                  <a:cubicBezTo>
                    <a:pt x="40" y="122"/>
                    <a:pt x="55" y="128"/>
                    <a:pt x="71" y="128"/>
                  </a:cubicBezTo>
                  <a:cubicBezTo>
                    <a:pt x="72" y="128"/>
                    <a:pt x="72" y="128"/>
                    <a:pt x="72" y="128"/>
                  </a:cubicBezTo>
                  <a:cubicBezTo>
                    <a:pt x="354" y="127"/>
                    <a:pt x="354" y="127"/>
                    <a:pt x="354" y="127"/>
                  </a:cubicBezTo>
                  <a:cubicBezTo>
                    <a:pt x="354" y="139"/>
                    <a:pt x="354" y="139"/>
                    <a:pt x="354" y="139"/>
                  </a:cubicBezTo>
                  <a:lnTo>
                    <a:pt x="69"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37" name="Freeform 371">
              <a:extLst>
                <a:ext uri="{FF2B5EF4-FFF2-40B4-BE49-F238E27FC236}">
                  <a16:creationId xmlns:a16="http://schemas.microsoft.com/office/drawing/2014/main" xmlns="" id="{5BE91302-83A2-48D4-891F-0158E779E192}"/>
                </a:ext>
              </a:extLst>
            </p:cNvPr>
            <p:cNvSpPr>
              <a:spLocks/>
            </p:cNvSpPr>
            <p:nvPr/>
          </p:nvSpPr>
          <p:spPr bwMode="auto">
            <a:xfrm>
              <a:off x="4216179" y="2549607"/>
              <a:ext cx="638537" cy="836917"/>
            </a:xfrm>
            <a:custGeom>
              <a:avLst/>
              <a:gdLst>
                <a:gd name="T0" fmla="*/ 41 w 137"/>
                <a:gd name="T1" fmla="*/ 181 h 181"/>
                <a:gd name="T2" fmla="*/ 40 w 137"/>
                <a:gd name="T3" fmla="*/ 169 h 181"/>
                <a:gd name="T4" fmla="*/ 97 w 137"/>
                <a:gd name="T5" fmla="*/ 142 h 181"/>
                <a:gd name="T6" fmla="*/ 88 w 137"/>
                <a:gd name="T7" fmla="*/ 36 h 181"/>
                <a:gd name="T8" fmla="*/ 5 w 137"/>
                <a:gd name="T9" fmla="*/ 27 h 181"/>
                <a:gd name="T10" fmla="*/ 0 w 137"/>
                <a:gd name="T11" fmla="*/ 16 h 181"/>
                <a:gd name="T12" fmla="*/ 96 w 137"/>
                <a:gd name="T13" fmla="*/ 27 h 181"/>
                <a:gd name="T14" fmla="*/ 106 w 137"/>
                <a:gd name="T15" fmla="*/ 150 h 181"/>
                <a:gd name="T16" fmla="*/ 41 w 137"/>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81">
                  <a:moveTo>
                    <a:pt x="41" y="181"/>
                  </a:moveTo>
                  <a:cubicBezTo>
                    <a:pt x="40" y="169"/>
                    <a:pt x="40" y="169"/>
                    <a:pt x="40" y="169"/>
                  </a:cubicBezTo>
                  <a:cubicBezTo>
                    <a:pt x="62" y="169"/>
                    <a:pt x="83" y="159"/>
                    <a:pt x="97" y="142"/>
                  </a:cubicBezTo>
                  <a:cubicBezTo>
                    <a:pt x="124" y="110"/>
                    <a:pt x="120" y="63"/>
                    <a:pt x="88" y="36"/>
                  </a:cubicBezTo>
                  <a:cubicBezTo>
                    <a:pt x="65" y="17"/>
                    <a:pt x="32" y="13"/>
                    <a:pt x="5" y="27"/>
                  </a:cubicBezTo>
                  <a:cubicBezTo>
                    <a:pt x="0" y="16"/>
                    <a:pt x="0" y="16"/>
                    <a:pt x="0" y="16"/>
                  </a:cubicBezTo>
                  <a:cubicBezTo>
                    <a:pt x="31" y="0"/>
                    <a:pt x="69" y="4"/>
                    <a:pt x="96" y="27"/>
                  </a:cubicBezTo>
                  <a:cubicBezTo>
                    <a:pt x="132" y="58"/>
                    <a:pt x="137" y="113"/>
                    <a:pt x="106" y="150"/>
                  </a:cubicBezTo>
                  <a:cubicBezTo>
                    <a:pt x="90" y="169"/>
                    <a:pt x="66" y="181"/>
                    <a:pt x="41" y="1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grpSp>
      <p:grpSp>
        <p:nvGrpSpPr>
          <p:cNvPr id="38" name="Group 37">
            <a:extLst>
              <a:ext uri="{FF2B5EF4-FFF2-40B4-BE49-F238E27FC236}">
                <a16:creationId xmlns:a16="http://schemas.microsoft.com/office/drawing/2014/main" xmlns="" id="{E7F09D1D-12CB-47C0-847B-2F5DDDFD2339}"/>
              </a:ext>
            </a:extLst>
          </p:cNvPr>
          <p:cNvGrpSpPr/>
          <p:nvPr/>
        </p:nvGrpSpPr>
        <p:grpSpPr>
          <a:xfrm>
            <a:off x="1611588" y="2061743"/>
            <a:ext cx="2046012" cy="611123"/>
            <a:chOff x="3547025" y="2198174"/>
            <a:chExt cx="2046012" cy="611123"/>
          </a:xfrm>
        </p:grpSpPr>
        <p:sp>
          <p:nvSpPr>
            <p:cNvPr id="39" name="Rectangle 38">
              <a:extLst>
                <a:ext uri="{FF2B5EF4-FFF2-40B4-BE49-F238E27FC236}">
                  <a16:creationId xmlns:a16="http://schemas.microsoft.com/office/drawing/2014/main" xmlns="" id="{C4C7B348-0E8D-4E69-A376-E65555F6420A}"/>
                </a:ext>
              </a:extLst>
            </p:cNvPr>
            <p:cNvSpPr/>
            <p:nvPr/>
          </p:nvSpPr>
          <p:spPr>
            <a:xfrm>
              <a:off x="3662413" y="2286077"/>
              <a:ext cx="1819174" cy="523220"/>
            </a:xfrm>
            <a:prstGeom prst="rect">
              <a:avLst/>
            </a:prstGeom>
            <a:noFill/>
            <a:ln>
              <a:noFill/>
            </a:ln>
            <a:effec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419" sz="2800" b="1">
                  <a:solidFill>
                    <a:srgbClr val="FFFFFF"/>
                  </a:solidFill>
                  <a:latin typeface="Arial"/>
                </a:rPr>
                <a:t>Probado</a:t>
              </a:r>
            </a:p>
          </p:txBody>
        </p:sp>
        <p:sp>
          <p:nvSpPr>
            <p:cNvPr id="40" name="Rectangle 39">
              <a:extLst>
                <a:ext uri="{FF2B5EF4-FFF2-40B4-BE49-F238E27FC236}">
                  <a16:creationId xmlns:a16="http://schemas.microsoft.com/office/drawing/2014/main" xmlns="" id="{47BC6D6D-68CF-4EFE-8F45-1A13258E1A92}"/>
                </a:ext>
              </a:extLst>
            </p:cNvPr>
            <p:cNvSpPr/>
            <p:nvPr/>
          </p:nvSpPr>
          <p:spPr>
            <a:xfrm>
              <a:off x="3547025" y="2198174"/>
              <a:ext cx="2046012" cy="246221"/>
            </a:xfrm>
            <a:prstGeom prst="rect">
              <a:avLst/>
            </a:prstGeom>
            <a:noFill/>
            <a:ln>
              <a:noFill/>
            </a:ln>
            <a:effectLst/>
          </p:spPr>
          <p:txBody>
            <a:bodyPr wrap="square">
              <a:spAutoFit/>
            </a:bodyPr>
            <a:lstStyle/>
            <a:p>
              <a:pPr lvl="0" algn="ctr">
                <a:defRPr/>
              </a:pPr>
              <a:r>
                <a:rPr lang="es-419" sz="1000" b="1" spc="200" dirty="0">
                  <a:solidFill>
                    <a:srgbClr val="41B6E6"/>
                  </a:solidFill>
                  <a:effectLst>
                    <a:outerShdw blurRad="1270000" algn="ctr" rotWithShape="0">
                      <a:prstClr val="black"/>
                    </a:outerShdw>
                  </a:effectLst>
                </a:rPr>
                <a:t>LÍDER DEL MERCADO</a:t>
              </a:r>
            </a:p>
          </p:txBody>
        </p:sp>
      </p:grpSp>
      <p:sp>
        <p:nvSpPr>
          <p:cNvPr id="41" name="Rectangle 40">
            <a:extLst>
              <a:ext uri="{FF2B5EF4-FFF2-40B4-BE49-F238E27FC236}">
                <a16:creationId xmlns:a16="http://schemas.microsoft.com/office/drawing/2014/main" xmlns="" id="{14CD1EB2-0310-4691-9B41-F357EEC2A5CA}"/>
              </a:ext>
            </a:extLst>
          </p:cNvPr>
          <p:cNvSpPr/>
          <p:nvPr/>
        </p:nvSpPr>
        <p:spPr>
          <a:xfrm>
            <a:off x="3525036" y="1397230"/>
            <a:ext cx="1123164" cy="265702"/>
          </a:xfrm>
          <a:prstGeom prst="rect">
            <a:avLst/>
          </a:prstGeom>
          <a:noFill/>
          <a:ln w="12700" cmpd="sng">
            <a:noFill/>
          </a:ln>
          <a:effectLst/>
        </p:spPr>
        <p:txBody>
          <a:bodyPr wrap="square" lIns="91440" tIns="91440" rIns="91440" bIns="91440" rtlCol="0" anchor="ctr">
            <a:noAutofit/>
          </a:bodyPr>
          <a:lstStyle/>
          <a:p>
            <a:pPr lvl="0" algn="ctr">
              <a:spcBef>
                <a:spcPts val="600"/>
              </a:spcBef>
              <a:defRPr/>
            </a:pPr>
            <a:r>
              <a:rPr lang="es-419" sz="1100" spc="-20">
                <a:solidFill>
                  <a:schemeClr val="bg2"/>
                </a:solidFill>
              </a:rPr>
              <a:t>Eficiencia de </a:t>
            </a:r>
            <a:br>
              <a:rPr lang="es-419" sz="1100" spc="-20">
                <a:solidFill>
                  <a:schemeClr val="bg2"/>
                </a:solidFill>
              </a:rPr>
            </a:br>
            <a:r>
              <a:rPr lang="es-419" sz="1100" spc="-20">
                <a:solidFill>
                  <a:schemeClr val="bg2"/>
                </a:solidFill>
              </a:rPr>
              <a:t>la protección </a:t>
            </a:r>
          </a:p>
        </p:txBody>
      </p:sp>
      <p:sp>
        <p:nvSpPr>
          <p:cNvPr id="42" name="Rectangle 41">
            <a:extLst>
              <a:ext uri="{FF2B5EF4-FFF2-40B4-BE49-F238E27FC236}">
                <a16:creationId xmlns:a16="http://schemas.microsoft.com/office/drawing/2014/main" xmlns="" id="{FE0D2109-907B-488B-B5C2-C8688F1CF0B5}"/>
              </a:ext>
            </a:extLst>
          </p:cNvPr>
          <p:cNvSpPr/>
          <p:nvPr/>
        </p:nvSpPr>
        <p:spPr>
          <a:xfrm>
            <a:off x="304800" y="1397230"/>
            <a:ext cx="1561104" cy="265702"/>
          </a:xfrm>
          <a:prstGeom prst="rect">
            <a:avLst/>
          </a:prstGeom>
          <a:noFill/>
          <a:ln w="12700" cmpd="sng">
            <a:noFill/>
          </a:ln>
          <a:effectLst/>
        </p:spPr>
        <p:txBody>
          <a:bodyPr wrap="square" lIns="0" tIns="91440" rIns="91440" bIns="91440" rtlCol="0" anchor="ctr">
            <a:noAutofit/>
          </a:bodyPr>
          <a:lstStyle/>
          <a:p>
            <a:pPr lvl="0" algn="ctr">
              <a:spcBef>
                <a:spcPts val="600"/>
              </a:spcBef>
              <a:defRPr/>
            </a:pPr>
            <a:r>
              <a:rPr lang="es-419" sz="1100">
                <a:solidFill>
                  <a:schemeClr val="bg2"/>
                </a:solidFill>
              </a:rPr>
              <a:t>Sencillez </a:t>
            </a:r>
            <a:br>
              <a:rPr lang="es-419" sz="1100">
                <a:solidFill>
                  <a:schemeClr val="bg2"/>
                </a:solidFill>
              </a:rPr>
            </a:br>
            <a:r>
              <a:rPr lang="es-419" sz="1100">
                <a:solidFill>
                  <a:schemeClr val="bg2"/>
                </a:solidFill>
              </a:rPr>
              <a:t>y automatización</a:t>
            </a:r>
          </a:p>
        </p:txBody>
      </p:sp>
      <p:sp>
        <p:nvSpPr>
          <p:cNvPr id="43" name="Rectangle 42">
            <a:extLst>
              <a:ext uri="{FF2B5EF4-FFF2-40B4-BE49-F238E27FC236}">
                <a16:creationId xmlns:a16="http://schemas.microsoft.com/office/drawing/2014/main" xmlns="" id="{D36C54D8-68C4-4E84-99AC-EC42830B6077}"/>
              </a:ext>
            </a:extLst>
          </p:cNvPr>
          <p:cNvSpPr/>
          <p:nvPr/>
        </p:nvSpPr>
        <p:spPr>
          <a:xfrm>
            <a:off x="3200400" y="3172963"/>
            <a:ext cx="1452758" cy="265702"/>
          </a:xfrm>
          <a:prstGeom prst="rect">
            <a:avLst/>
          </a:prstGeom>
          <a:noFill/>
          <a:ln w="12700" cmpd="sng">
            <a:noFill/>
          </a:ln>
          <a:effectLst/>
        </p:spPr>
        <p:txBody>
          <a:bodyPr wrap="square" lIns="91440" tIns="91440" rIns="0" bIns="91440" rtlCol="0" anchor="ctr">
            <a:noAutofit/>
          </a:bodyPr>
          <a:lstStyle/>
          <a:p>
            <a:pPr lvl="0" algn="ctr">
              <a:spcBef>
                <a:spcPts val="1800"/>
              </a:spcBef>
              <a:defRPr/>
            </a:pPr>
            <a:r>
              <a:rPr lang="es-419" sz="1100">
                <a:solidFill>
                  <a:schemeClr val="bg2"/>
                </a:solidFill>
              </a:rPr>
              <a:t>Escala de </a:t>
            </a:r>
            <a:br>
              <a:rPr lang="es-419" sz="1100">
                <a:solidFill>
                  <a:schemeClr val="bg2"/>
                </a:solidFill>
              </a:rPr>
            </a:br>
            <a:r>
              <a:rPr lang="es-419" sz="1100">
                <a:solidFill>
                  <a:schemeClr val="bg2"/>
                </a:solidFill>
              </a:rPr>
              <a:t>la protección</a:t>
            </a:r>
          </a:p>
        </p:txBody>
      </p:sp>
      <p:sp>
        <p:nvSpPr>
          <p:cNvPr id="44" name="Rectangle 43">
            <a:extLst>
              <a:ext uri="{FF2B5EF4-FFF2-40B4-BE49-F238E27FC236}">
                <a16:creationId xmlns:a16="http://schemas.microsoft.com/office/drawing/2014/main" xmlns="" id="{E118E1A8-6A70-413B-AD36-F5643A5E7D2A}"/>
              </a:ext>
            </a:extLst>
          </p:cNvPr>
          <p:cNvSpPr/>
          <p:nvPr/>
        </p:nvSpPr>
        <p:spPr>
          <a:xfrm>
            <a:off x="457200" y="3172963"/>
            <a:ext cx="1359153" cy="265702"/>
          </a:xfrm>
          <a:prstGeom prst="rect">
            <a:avLst/>
          </a:prstGeom>
          <a:noFill/>
          <a:ln w="12700" cmpd="sng">
            <a:noFill/>
          </a:ln>
          <a:effectLst/>
        </p:spPr>
        <p:txBody>
          <a:bodyPr wrap="square" lIns="91440" tIns="91440" rIns="91440" bIns="91440" rtlCol="0" anchor="ctr">
            <a:noAutofit/>
          </a:bodyPr>
          <a:lstStyle/>
          <a:p>
            <a:pPr lvl="0" algn="ctr">
              <a:spcBef>
                <a:spcPts val="600"/>
              </a:spcBef>
              <a:defRPr/>
            </a:pPr>
            <a:r>
              <a:rPr lang="es-419" sz="1100">
                <a:solidFill>
                  <a:schemeClr val="bg2"/>
                </a:solidFill>
              </a:rPr>
              <a:t>Rendimiento </a:t>
            </a:r>
            <a:br>
              <a:rPr lang="es-419" sz="1100">
                <a:solidFill>
                  <a:schemeClr val="bg2"/>
                </a:solidFill>
              </a:rPr>
            </a:br>
            <a:r>
              <a:rPr lang="es-419" sz="1100">
                <a:solidFill>
                  <a:schemeClr val="bg2"/>
                </a:solidFill>
              </a:rPr>
              <a:t>de la protección</a:t>
            </a:r>
          </a:p>
        </p:txBody>
      </p:sp>
      <p:grpSp>
        <p:nvGrpSpPr>
          <p:cNvPr id="45" name="Group 44">
            <a:extLst>
              <a:ext uri="{FF2B5EF4-FFF2-40B4-BE49-F238E27FC236}">
                <a16:creationId xmlns:a16="http://schemas.microsoft.com/office/drawing/2014/main" xmlns="" id="{C70054A2-F9D8-466D-8258-9C911E163EED}"/>
              </a:ext>
            </a:extLst>
          </p:cNvPr>
          <p:cNvGrpSpPr/>
          <p:nvPr/>
        </p:nvGrpSpPr>
        <p:grpSpPr>
          <a:xfrm>
            <a:off x="5667778" y="1330014"/>
            <a:ext cx="2039112" cy="2039112"/>
            <a:chOff x="4825639" y="1942324"/>
            <a:chExt cx="2039112" cy="2039112"/>
          </a:xfrm>
        </p:grpSpPr>
        <p:pic>
          <p:nvPicPr>
            <p:cNvPr id="46" name="Picture 45">
              <a:extLst>
                <a:ext uri="{FF2B5EF4-FFF2-40B4-BE49-F238E27FC236}">
                  <a16:creationId xmlns:a16="http://schemas.microsoft.com/office/drawing/2014/main" xmlns="" id="{9D8C17BC-D34C-437C-9BE8-62D42719D4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5639" y="1942324"/>
              <a:ext cx="2039112" cy="2039112"/>
            </a:xfrm>
            <a:prstGeom prst="ellipse">
              <a:avLst/>
            </a:prstGeom>
          </p:spPr>
        </p:pic>
        <p:sp>
          <p:nvSpPr>
            <p:cNvPr id="47" name="Oval 46">
              <a:extLst>
                <a:ext uri="{FF2B5EF4-FFF2-40B4-BE49-F238E27FC236}">
                  <a16:creationId xmlns:a16="http://schemas.microsoft.com/office/drawing/2014/main" xmlns="" id="{185946DA-764A-4E6A-8DCA-78642BBF2377}"/>
                </a:ext>
              </a:extLst>
            </p:cNvPr>
            <p:cNvSpPr/>
            <p:nvPr/>
          </p:nvSpPr>
          <p:spPr>
            <a:xfrm>
              <a:off x="4825639" y="1942324"/>
              <a:ext cx="2038067" cy="2038067"/>
            </a:xfrm>
            <a:prstGeom prst="ellipse">
              <a:avLst/>
            </a:prstGeom>
            <a:gradFill flip="none" rotWithShape="1">
              <a:gsLst>
                <a:gs pos="6000">
                  <a:srgbClr val="0B237B">
                    <a:alpha val="0"/>
                  </a:srgbClr>
                </a:gs>
                <a:gs pos="71000">
                  <a:srgbClr val="02195D">
                    <a:alpha val="87000"/>
                  </a:srgb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48" name="Group 47">
            <a:extLst>
              <a:ext uri="{FF2B5EF4-FFF2-40B4-BE49-F238E27FC236}">
                <a16:creationId xmlns:a16="http://schemas.microsoft.com/office/drawing/2014/main" xmlns="" id="{DEA5140F-4AE9-406B-AF19-A1CAB383DB5C}"/>
              </a:ext>
            </a:extLst>
          </p:cNvPr>
          <p:cNvGrpSpPr/>
          <p:nvPr/>
        </p:nvGrpSpPr>
        <p:grpSpPr>
          <a:xfrm>
            <a:off x="5638800" y="2097119"/>
            <a:ext cx="2069701" cy="611123"/>
            <a:chOff x="3529868" y="2198174"/>
            <a:chExt cx="2069701" cy="611123"/>
          </a:xfrm>
        </p:grpSpPr>
        <p:sp>
          <p:nvSpPr>
            <p:cNvPr id="49" name="Rectangle 48">
              <a:extLst>
                <a:ext uri="{FF2B5EF4-FFF2-40B4-BE49-F238E27FC236}">
                  <a16:creationId xmlns:a16="http://schemas.microsoft.com/office/drawing/2014/main" xmlns="" id="{6EBEAF2A-CD3D-4517-BF26-943AF646C9A7}"/>
                </a:ext>
              </a:extLst>
            </p:cNvPr>
            <p:cNvSpPr/>
            <p:nvPr/>
          </p:nvSpPr>
          <p:spPr>
            <a:xfrm>
              <a:off x="3662413" y="2286077"/>
              <a:ext cx="1819174" cy="523220"/>
            </a:xfrm>
            <a:prstGeom prst="rect">
              <a:avLst/>
            </a:prstGeom>
            <a:noFill/>
            <a:ln>
              <a:noFill/>
            </a:ln>
            <a:effec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419" sz="2800" b="1" i="0" u="none" strike="noStrike" cap="none" normalizeH="0" noProof="0">
                  <a:ln>
                    <a:noFill/>
                  </a:ln>
                  <a:solidFill>
                    <a:srgbClr val="FFFFFF"/>
                  </a:solidFill>
                  <a:uLnTx/>
                  <a:uFillTx/>
                  <a:latin typeface="Arial"/>
                  <a:ea typeface="+mn-ea"/>
                  <a:cs typeface="+mn-cs"/>
                </a:rPr>
                <a:t>Moderno</a:t>
              </a:r>
            </a:p>
          </p:txBody>
        </p:sp>
        <p:sp>
          <p:nvSpPr>
            <p:cNvPr id="50" name="Rectangle 49">
              <a:extLst>
                <a:ext uri="{FF2B5EF4-FFF2-40B4-BE49-F238E27FC236}">
                  <a16:creationId xmlns:a16="http://schemas.microsoft.com/office/drawing/2014/main" xmlns="" id="{64B3F740-4822-4BC6-8AB5-20D1B9173BA1}"/>
                </a:ext>
              </a:extLst>
            </p:cNvPr>
            <p:cNvSpPr/>
            <p:nvPr/>
          </p:nvSpPr>
          <p:spPr>
            <a:xfrm>
              <a:off x="3529868" y="2198174"/>
              <a:ext cx="2069701" cy="246221"/>
            </a:xfrm>
            <a:prstGeom prst="rect">
              <a:avLst/>
            </a:prstGeom>
            <a:noFill/>
            <a:ln>
              <a:noFill/>
            </a:ln>
            <a:effectLst/>
          </p:spPr>
          <p:txBody>
            <a:bodyPr wrap="square">
              <a:spAutoFit/>
            </a:bodyPr>
            <a:lstStyle/>
            <a:p>
              <a:pPr lvl="0" algn="ctr">
                <a:defRPr/>
              </a:pPr>
              <a:r>
                <a:rPr lang="es-419" sz="1000" b="1" spc="200" dirty="0">
                  <a:solidFill>
                    <a:srgbClr val="41B6E6"/>
                  </a:solidFill>
                  <a:effectLst>
                    <a:outerShdw blurRad="1270000" algn="ctr" rotWithShape="0">
                      <a:prstClr val="black"/>
                    </a:outerShdw>
                  </a:effectLst>
                </a:rPr>
                <a:t>LÍDER DEL MERCADO</a:t>
              </a:r>
            </a:p>
          </p:txBody>
        </p:sp>
      </p:grpSp>
      <p:sp>
        <p:nvSpPr>
          <p:cNvPr id="51" name="Rectangle 50">
            <a:extLst>
              <a:ext uri="{FF2B5EF4-FFF2-40B4-BE49-F238E27FC236}">
                <a16:creationId xmlns:a16="http://schemas.microsoft.com/office/drawing/2014/main" xmlns="" id="{B8A27FC9-AD4C-4009-B631-B992C03D96DC}"/>
              </a:ext>
            </a:extLst>
          </p:cNvPr>
          <p:cNvSpPr/>
          <p:nvPr/>
        </p:nvSpPr>
        <p:spPr>
          <a:xfrm>
            <a:off x="4413198" y="1405998"/>
            <a:ext cx="1606602" cy="248166"/>
          </a:xfrm>
          <a:prstGeom prst="rect">
            <a:avLst/>
          </a:prstGeom>
          <a:noFill/>
          <a:ln w="12700" cmpd="sng">
            <a:noFill/>
          </a:ln>
          <a:effectLst/>
        </p:spPr>
        <p:txBody>
          <a:bodyPr wrap="square" lIns="91440" tIns="91440" rIns="91440" bIns="91440" rtlCol="0" anchor="ctr">
            <a:noAutofit/>
          </a:bodyPr>
          <a:lstStyle/>
          <a:p>
            <a:pPr lvl="0" algn="ctr">
              <a:spcBef>
                <a:spcPts val="600"/>
              </a:spcBef>
              <a:defRPr/>
            </a:pPr>
            <a:r>
              <a:rPr lang="es-419" sz="1100" spc="-20">
                <a:solidFill>
                  <a:schemeClr val="bg2"/>
                </a:solidFill>
              </a:rPr>
              <a:t>Protección nativa </a:t>
            </a:r>
            <a:br>
              <a:rPr lang="es-419" sz="1100" spc="-20">
                <a:solidFill>
                  <a:schemeClr val="bg2"/>
                </a:solidFill>
              </a:rPr>
            </a:br>
            <a:r>
              <a:rPr lang="es-419" sz="1100" spc="-20">
                <a:solidFill>
                  <a:schemeClr val="bg2"/>
                </a:solidFill>
              </a:rPr>
              <a:t>en la nube</a:t>
            </a:r>
          </a:p>
        </p:txBody>
      </p:sp>
      <p:sp>
        <p:nvSpPr>
          <p:cNvPr id="52" name="Rectangle 51">
            <a:extLst>
              <a:ext uri="{FF2B5EF4-FFF2-40B4-BE49-F238E27FC236}">
                <a16:creationId xmlns:a16="http://schemas.microsoft.com/office/drawing/2014/main" xmlns="" id="{D823B03A-42FD-481A-AA97-39265C5AB1EF}"/>
              </a:ext>
            </a:extLst>
          </p:cNvPr>
          <p:cNvSpPr/>
          <p:nvPr/>
        </p:nvSpPr>
        <p:spPr>
          <a:xfrm>
            <a:off x="7541248" y="1401215"/>
            <a:ext cx="1374152" cy="257732"/>
          </a:xfrm>
          <a:prstGeom prst="rect">
            <a:avLst/>
          </a:prstGeom>
          <a:noFill/>
          <a:ln w="12700" cmpd="sng">
            <a:noFill/>
          </a:ln>
          <a:effectLst/>
        </p:spPr>
        <p:txBody>
          <a:bodyPr wrap="square" lIns="91440" tIns="91440" rIns="91440" bIns="91440" rtlCol="0" anchor="ctr">
            <a:noAutofit/>
          </a:bodyPr>
          <a:lstStyle/>
          <a:p>
            <a:pPr lvl="0" algn="ctr">
              <a:spcBef>
                <a:spcPts val="600"/>
              </a:spcBef>
              <a:defRPr/>
            </a:pPr>
            <a:r>
              <a:rPr lang="es-419" sz="1100">
                <a:solidFill>
                  <a:schemeClr val="bg2"/>
                </a:solidFill>
              </a:rPr>
              <a:t>Protección autónoma</a:t>
            </a:r>
          </a:p>
        </p:txBody>
      </p:sp>
      <p:sp>
        <p:nvSpPr>
          <p:cNvPr id="53" name="Rectangle 52">
            <a:extLst>
              <a:ext uri="{FF2B5EF4-FFF2-40B4-BE49-F238E27FC236}">
                <a16:creationId xmlns:a16="http://schemas.microsoft.com/office/drawing/2014/main" xmlns="" id="{F67E4F2E-5A93-4E78-8379-25A8CC5C9F5F}"/>
              </a:ext>
            </a:extLst>
          </p:cNvPr>
          <p:cNvSpPr/>
          <p:nvPr/>
        </p:nvSpPr>
        <p:spPr>
          <a:xfrm>
            <a:off x="7315200" y="3257550"/>
            <a:ext cx="1795995" cy="257732"/>
          </a:xfrm>
          <a:prstGeom prst="rect">
            <a:avLst/>
          </a:prstGeom>
          <a:noFill/>
          <a:ln w="12700" cmpd="sng">
            <a:noFill/>
          </a:ln>
          <a:effectLst/>
        </p:spPr>
        <p:txBody>
          <a:bodyPr wrap="square" lIns="91440" tIns="91440" rIns="0" bIns="91440" rtlCol="0" anchor="ctr">
            <a:noAutofit/>
          </a:bodyPr>
          <a:lstStyle/>
          <a:p>
            <a:pPr lvl="0" algn="ctr">
              <a:spcBef>
                <a:spcPts val="600"/>
              </a:spcBef>
              <a:defRPr/>
            </a:pPr>
            <a:r>
              <a:rPr lang="es-419" sz="1100">
                <a:solidFill>
                  <a:schemeClr val="bg2"/>
                </a:solidFill>
              </a:rPr>
              <a:t>Resiliencia de los </a:t>
            </a:r>
            <a:br>
              <a:rPr lang="es-419" sz="1100">
                <a:solidFill>
                  <a:schemeClr val="bg2"/>
                </a:solidFill>
              </a:rPr>
            </a:br>
            <a:r>
              <a:rPr lang="es-419" sz="1100">
                <a:solidFill>
                  <a:schemeClr val="bg2"/>
                </a:solidFill>
              </a:rPr>
              <a:t>servicios empresariales</a:t>
            </a:r>
          </a:p>
        </p:txBody>
      </p:sp>
      <p:sp>
        <p:nvSpPr>
          <p:cNvPr id="54" name="Rectangle 53">
            <a:extLst>
              <a:ext uri="{FF2B5EF4-FFF2-40B4-BE49-F238E27FC236}">
                <a16:creationId xmlns:a16="http://schemas.microsoft.com/office/drawing/2014/main" xmlns="" id="{D3A6E14C-565C-4664-9AD9-2DC1426B8844}"/>
              </a:ext>
            </a:extLst>
          </p:cNvPr>
          <p:cNvSpPr/>
          <p:nvPr/>
        </p:nvSpPr>
        <p:spPr>
          <a:xfrm>
            <a:off x="4558303" y="3176948"/>
            <a:ext cx="1329196" cy="257732"/>
          </a:xfrm>
          <a:prstGeom prst="rect">
            <a:avLst/>
          </a:prstGeom>
          <a:noFill/>
          <a:ln w="12700" cmpd="sng">
            <a:noFill/>
          </a:ln>
          <a:effectLst/>
        </p:spPr>
        <p:txBody>
          <a:bodyPr wrap="square" lIns="91440" tIns="91440" rIns="91440" bIns="91440" rtlCol="0" anchor="ctr">
            <a:noAutofit/>
          </a:bodyPr>
          <a:lstStyle/>
          <a:p>
            <a:pPr lvl="0" algn="ctr">
              <a:spcBef>
                <a:spcPts val="600"/>
              </a:spcBef>
              <a:defRPr/>
            </a:pPr>
            <a:r>
              <a:rPr lang="es-419" sz="1100">
                <a:solidFill>
                  <a:schemeClr val="bg2"/>
                </a:solidFill>
              </a:rPr>
              <a:t>Servicios </a:t>
            </a:r>
            <a:br>
              <a:rPr lang="es-419" sz="1100">
                <a:solidFill>
                  <a:schemeClr val="bg2"/>
                </a:solidFill>
              </a:rPr>
            </a:br>
            <a:r>
              <a:rPr lang="es-419" sz="1100">
                <a:solidFill>
                  <a:schemeClr val="bg2"/>
                </a:solidFill>
              </a:rPr>
              <a:t>de datos </a:t>
            </a:r>
          </a:p>
        </p:txBody>
      </p:sp>
      <p:grpSp>
        <p:nvGrpSpPr>
          <p:cNvPr id="55" name="Group 54">
            <a:extLst>
              <a:ext uri="{FF2B5EF4-FFF2-40B4-BE49-F238E27FC236}">
                <a16:creationId xmlns:a16="http://schemas.microsoft.com/office/drawing/2014/main" xmlns="" id="{B3C0BAFB-9760-4297-8AAC-D194867282DF}"/>
              </a:ext>
            </a:extLst>
          </p:cNvPr>
          <p:cNvGrpSpPr/>
          <p:nvPr/>
        </p:nvGrpSpPr>
        <p:grpSpPr>
          <a:xfrm>
            <a:off x="5699201" y="1500702"/>
            <a:ext cx="420624" cy="420624"/>
            <a:chOff x="4731348" y="1224115"/>
            <a:chExt cx="420624" cy="420624"/>
          </a:xfrm>
        </p:grpSpPr>
        <p:sp>
          <p:nvSpPr>
            <p:cNvPr id="56" name="Oval 55">
              <a:extLst>
                <a:ext uri="{FF2B5EF4-FFF2-40B4-BE49-F238E27FC236}">
                  <a16:creationId xmlns:a16="http://schemas.microsoft.com/office/drawing/2014/main" xmlns="" id="{D19FF630-DB95-4640-95E6-4B00C9B43700}"/>
                </a:ext>
              </a:extLst>
            </p:cNvPr>
            <p:cNvSpPr>
              <a:spLocks noChangeAspect="1"/>
            </p:cNvSpPr>
            <p:nvPr/>
          </p:nvSpPr>
          <p:spPr>
            <a:xfrm>
              <a:off x="4731348" y="1224115"/>
              <a:ext cx="420624" cy="4206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nvGrpSpPr>
            <p:cNvPr id="57" name="Group 56">
              <a:extLst>
                <a:ext uri="{FF2B5EF4-FFF2-40B4-BE49-F238E27FC236}">
                  <a16:creationId xmlns:a16="http://schemas.microsoft.com/office/drawing/2014/main" xmlns="" id="{50148CB9-7E6E-499A-A2B2-7892E0ED14D1}"/>
                </a:ext>
              </a:extLst>
            </p:cNvPr>
            <p:cNvGrpSpPr>
              <a:grpSpLocks noChangeAspect="1"/>
            </p:cNvGrpSpPr>
            <p:nvPr/>
          </p:nvGrpSpPr>
          <p:grpSpPr bwMode="auto">
            <a:xfrm>
              <a:off x="4802478" y="1315491"/>
              <a:ext cx="281436" cy="201314"/>
              <a:chOff x="3256" y="1769"/>
              <a:chExt cx="1177" cy="754"/>
            </a:xfrm>
            <a:solidFill>
              <a:schemeClr val="tx2"/>
            </a:solidFill>
          </p:grpSpPr>
          <p:sp>
            <p:nvSpPr>
              <p:cNvPr id="58" name="Freeform 69">
                <a:extLst>
                  <a:ext uri="{FF2B5EF4-FFF2-40B4-BE49-F238E27FC236}">
                    <a16:creationId xmlns:a16="http://schemas.microsoft.com/office/drawing/2014/main" xmlns="" id="{6BD777A3-B27D-41D9-8C33-B39E8F48E02B}"/>
                  </a:ext>
                </a:extLst>
              </p:cNvPr>
              <p:cNvSpPr>
                <a:spLocks/>
              </p:cNvSpPr>
              <p:nvPr/>
            </p:nvSpPr>
            <p:spPr bwMode="auto">
              <a:xfrm>
                <a:off x="3504" y="1769"/>
                <a:ext cx="518" cy="250"/>
              </a:xfrm>
              <a:custGeom>
                <a:avLst/>
                <a:gdLst>
                  <a:gd name="T0" fmla="*/ 11 w 218"/>
                  <a:gd name="T1" fmla="*/ 105 h 105"/>
                  <a:gd name="T2" fmla="*/ 0 w 218"/>
                  <a:gd name="T3" fmla="*/ 100 h 105"/>
                  <a:gd name="T4" fmla="*/ 35 w 218"/>
                  <a:gd name="T5" fmla="*/ 50 h 105"/>
                  <a:gd name="T6" fmla="*/ 218 w 218"/>
                  <a:gd name="T7" fmla="*/ 42 h 105"/>
                  <a:gd name="T8" fmla="*/ 211 w 218"/>
                  <a:gd name="T9" fmla="*/ 51 h 105"/>
                  <a:gd name="T10" fmla="*/ 43 w 218"/>
                  <a:gd name="T11" fmla="*/ 59 h 105"/>
                  <a:gd name="T12" fmla="*/ 11 w 218"/>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18" h="105">
                    <a:moveTo>
                      <a:pt x="11" y="105"/>
                    </a:moveTo>
                    <a:cubicBezTo>
                      <a:pt x="0" y="100"/>
                      <a:pt x="0" y="100"/>
                      <a:pt x="0" y="100"/>
                    </a:cubicBezTo>
                    <a:cubicBezTo>
                      <a:pt x="8" y="81"/>
                      <a:pt x="20" y="64"/>
                      <a:pt x="35" y="50"/>
                    </a:cubicBezTo>
                    <a:cubicBezTo>
                      <a:pt x="86" y="3"/>
                      <a:pt x="163" y="0"/>
                      <a:pt x="218" y="42"/>
                    </a:cubicBezTo>
                    <a:cubicBezTo>
                      <a:pt x="211" y="51"/>
                      <a:pt x="211" y="51"/>
                      <a:pt x="211" y="51"/>
                    </a:cubicBezTo>
                    <a:cubicBezTo>
                      <a:pt x="160" y="13"/>
                      <a:pt x="90" y="16"/>
                      <a:pt x="43" y="59"/>
                    </a:cubicBezTo>
                    <a:cubicBezTo>
                      <a:pt x="29" y="72"/>
                      <a:pt x="18" y="87"/>
                      <a:pt x="11" y="105"/>
                    </a:cubicBez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59" name="Freeform 70">
                <a:extLst>
                  <a:ext uri="{FF2B5EF4-FFF2-40B4-BE49-F238E27FC236}">
                    <a16:creationId xmlns:a16="http://schemas.microsoft.com/office/drawing/2014/main" xmlns="" id="{0D2E54EF-0FDF-4BBE-9A72-F27B1840ABA9}"/>
                  </a:ext>
                </a:extLst>
              </p:cNvPr>
              <p:cNvSpPr>
                <a:spLocks/>
              </p:cNvSpPr>
              <p:nvPr/>
            </p:nvSpPr>
            <p:spPr bwMode="auto">
              <a:xfrm>
                <a:off x="3256" y="2107"/>
                <a:ext cx="569" cy="334"/>
              </a:xfrm>
              <a:custGeom>
                <a:avLst/>
                <a:gdLst>
                  <a:gd name="T0" fmla="*/ 75 w 239"/>
                  <a:gd name="T1" fmla="*/ 140 h 140"/>
                  <a:gd name="T2" fmla="*/ 75 w 239"/>
                  <a:gd name="T3" fmla="*/ 140 h 140"/>
                  <a:gd name="T4" fmla="*/ 27 w 239"/>
                  <a:gd name="T5" fmla="*/ 119 h 140"/>
                  <a:gd name="T6" fmla="*/ 27 w 239"/>
                  <a:gd name="T7" fmla="*/ 20 h 140"/>
                  <a:gd name="T8" fmla="*/ 76 w 239"/>
                  <a:gd name="T9" fmla="*/ 0 h 140"/>
                  <a:gd name="T10" fmla="*/ 76 w 239"/>
                  <a:gd name="T11" fmla="*/ 12 h 140"/>
                  <a:gd name="T12" fmla="*/ 35 w 239"/>
                  <a:gd name="T13" fmla="*/ 29 h 140"/>
                  <a:gd name="T14" fmla="*/ 35 w 239"/>
                  <a:gd name="T15" fmla="*/ 111 h 140"/>
                  <a:gd name="T16" fmla="*/ 76 w 239"/>
                  <a:gd name="T17" fmla="*/ 128 h 140"/>
                  <a:gd name="T18" fmla="*/ 239 w 239"/>
                  <a:gd name="T19" fmla="*/ 128 h 140"/>
                  <a:gd name="T20" fmla="*/ 239 w 239"/>
                  <a:gd name="T21" fmla="*/ 140 h 140"/>
                  <a:gd name="T22" fmla="*/ 75 w 239"/>
                  <a:gd name="T2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40">
                    <a:moveTo>
                      <a:pt x="75" y="140"/>
                    </a:moveTo>
                    <a:cubicBezTo>
                      <a:pt x="75" y="140"/>
                      <a:pt x="75" y="140"/>
                      <a:pt x="75" y="140"/>
                    </a:cubicBezTo>
                    <a:cubicBezTo>
                      <a:pt x="57" y="140"/>
                      <a:pt x="40" y="132"/>
                      <a:pt x="27" y="119"/>
                    </a:cubicBezTo>
                    <a:cubicBezTo>
                      <a:pt x="0" y="92"/>
                      <a:pt x="0" y="48"/>
                      <a:pt x="27" y="20"/>
                    </a:cubicBezTo>
                    <a:cubicBezTo>
                      <a:pt x="40" y="7"/>
                      <a:pt x="58" y="0"/>
                      <a:pt x="76" y="0"/>
                    </a:cubicBezTo>
                    <a:cubicBezTo>
                      <a:pt x="76" y="12"/>
                      <a:pt x="76" y="12"/>
                      <a:pt x="76" y="12"/>
                    </a:cubicBezTo>
                    <a:cubicBezTo>
                      <a:pt x="61" y="12"/>
                      <a:pt x="46" y="18"/>
                      <a:pt x="35" y="29"/>
                    </a:cubicBezTo>
                    <a:cubicBezTo>
                      <a:pt x="13" y="51"/>
                      <a:pt x="13" y="88"/>
                      <a:pt x="35" y="111"/>
                    </a:cubicBezTo>
                    <a:cubicBezTo>
                      <a:pt x="46" y="122"/>
                      <a:pt x="61" y="128"/>
                      <a:pt x="76" y="128"/>
                    </a:cubicBezTo>
                    <a:cubicBezTo>
                      <a:pt x="239" y="128"/>
                      <a:pt x="239" y="128"/>
                      <a:pt x="239" y="128"/>
                    </a:cubicBezTo>
                    <a:cubicBezTo>
                      <a:pt x="239" y="140"/>
                      <a:pt x="239" y="140"/>
                      <a:pt x="239" y="140"/>
                    </a:cubicBezTo>
                    <a:lnTo>
                      <a:pt x="75" y="140"/>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60" name="Freeform 71">
                <a:extLst>
                  <a:ext uri="{FF2B5EF4-FFF2-40B4-BE49-F238E27FC236}">
                    <a16:creationId xmlns:a16="http://schemas.microsoft.com/office/drawing/2014/main" xmlns="" id="{F155451D-1914-4A93-B071-B4A97070BFBB}"/>
                  </a:ext>
                </a:extLst>
              </p:cNvPr>
              <p:cNvSpPr>
                <a:spLocks/>
              </p:cNvSpPr>
              <p:nvPr/>
            </p:nvSpPr>
            <p:spPr bwMode="auto">
              <a:xfrm>
                <a:off x="4203" y="2043"/>
                <a:ext cx="230" cy="398"/>
              </a:xfrm>
              <a:custGeom>
                <a:avLst/>
                <a:gdLst>
                  <a:gd name="T0" fmla="*/ 0 w 97"/>
                  <a:gd name="T1" fmla="*/ 167 h 167"/>
                  <a:gd name="T2" fmla="*/ 0 w 97"/>
                  <a:gd name="T3" fmla="*/ 155 h 167"/>
                  <a:gd name="T4" fmla="*/ 57 w 97"/>
                  <a:gd name="T5" fmla="*/ 128 h 167"/>
                  <a:gd name="T6" fmla="*/ 47 w 97"/>
                  <a:gd name="T7" fmla="*/ 21 h 167"/>
                  <a:gd name="T8" fmla="*/ 31 w 97"/>
                  <a:gd name="T9" fmla="*/ 11 h 167"/>
                  <a:gd name="T10" fmla="*/ 36 w 97"/>
                  <a:gd name="T11" fmla="*/ 0 h 167"/>
                  <a:gd name="T12" fmla="*/ 55 w 97"/>
                  <a:gd name="T13" fmla="*/ 12 h 167"/>
                  <a:gd name="T14" fmla="*/ 66 w 97"/>
                  <a:gd name="T15" fmla="*/ 135 h 167"/>
                  <a:gd name="T16" fmla="*/ 0 w 97"/>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67">
                    <a:moveTo>
                      <a:pt x="0" y="167"/>
                    </a:moveTo>
                    <a:cubicBezTo>
                      <a:pt x="0" y="155"/>
                      <a:pt x="0" y="155"/>
                      <a:pt x="0" y="155"/>
                    </a:cubicBezTo>
                    <a:cubicBezTo>
                      <a:pt x="22" y="154"/>
                      <a:pt x="43" y="144"/>
                      <a:pt x="57" y="128"/>
                    </a:cubicBezTo>
                    <a:cubicBezTo>
                      <a:pt x="83" y="96"/>
                      <a:pt x="79" y="48"/>
                      <a:pt x="47" y="21"/>
                    </a:cubicBezTo>
                    <a:cubicBezTo>
                      <a:pt x="42" y="17"/>
                      <a:pt x="37" y="14"/>
                      <a:pt x="31" y="11"/>
                    </a:cubicBezTo>
                    <a:cubicBezTo>
                      <a:pt x="36" y="0"/>
                      <a:pt x="36" y="0"/>
                      <a:pt x="36" y="0"/>
                    </a:cubicBezTo>
                    <a:cubicBezTo>
                      <a:pt x="43" y="3"/>
                      <a:pt x="49" y="7"/>
                      <a:pt x="55" y="12"/>
                    </a:cubicBezTo>
                    <a:cubicBezTo>
                      <a:pt x="92" y="43"/>
                      <a:pt x="97" y="98"/>
                      <a:pt x="66" y="135"/>
                    </a:cubicBezTo>
                    <a:cubicBezTo>
                      <a:pt x="49" y="155"/>
                      <a:pt x="25" y="166"/>
                      <a:pt x="0" y="167"/>
                    </a:cubicBez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61" name="Freeform 72">
                <a:extLst>
                  <a:ext uri="{FF2B5EF4-FFF2-40B4-BE49-F238E27FC236}">
                    <a16:creationId xmlns:a16="http://schemas.microsoft.com/office/drawing/2014/main" xmlns="" id="{C1522F99-A0D7-40EB-BF9C-BEEF17F92E45}"/>
                  </a:ext>
                </a:extLst>
              </p:cNvPr>
              <p:cNvSpPr>
                <a:spLocks noEditPoints="1"/>
              </p:cNvSpPr>
              <p:nvPr/>
            </p:nvSpPr>
            <p:spPr bwMode="auto">
              <a:xfrm>
                <a:off x="3891" y="2282"/>
                <a:ext cx="240" cy="241"/>
              </a:xfrm>
              <a:custGeom>
                <a:avLst/>
                <a:gdLst>
                  <a:gd name="T0" fmla="*/ 240 w 240"/>
                  <a:gd name="T1" fmla="*/ 241 h 241"/>
                  <a:gd name="T2" fmla="*/ 0 w 240"/>
                  <a:gd name="T3" fmla="*/ 241 h 241"/>
                  <a:gd name="T4" fmla="*/ 0 w 240"/>
                  <a:gd name="T5" fmla="*/ 0 h 241"/>
                  <a:gd name="T6" fmla="*/ 240 w 240"/>
                  <a:gd name="T7" fmla="*/ 0 h 241"/>
                  <a:gd name="T8" fmla="*/ 240 w 240"/>
                  <a:gd name="T9" fmla="*/ 241 h 241"/>
                  <a:gd name="T10" fmla="*/ 19 w 240"/>
                  <a:gd name="T11" fmla="*/ 222 h 241"/>
                  <a:gd name="T12" fmla="*/ 221 w 240"/>
                  <a:gd name="T13" fmla="*/ 222 h 241"/>
                  <a:gd name="T14" fmla="*/ 221 w 240"/>
                  <a:gd name="T15" fmla="*/ 19 h 241"/>
                  <a:gd name="T16" fmla="*/ 19 w 240"/>
                  <a:gd name="T17" fmla="*/ 19 h 241"/>
                  <a:gd name="T18" fmla="*/ 19 w 240"/>
                  <a:gd name="T19"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1">
                    <a:moveTo>
                      <a:pt x="240" y="241"/>
                    </a:moveTo>
                    <a:lnTo>
                      <a:pt x="0" y="241"/>
                    </a:lnTo>
                    <a:lnTo>
                      <a:pt x="0" y="0"/>
                    </a:lnTo>
                    <a:lnTo>
                      <a:pt x="240" y="0"/>
                    </a:lnTo>
                    <a:lnTo>
                      <a:pt x="240" y="241"/>
                    </a:lnTo>
                    <a:close/>
                    <a:moveTo>
                      <a:pt x="19" y="222"/>
                    </a:moveTo>
                    <a:lnTo>
                      <a:pt x="221" y="222"/>
                    </a:lnTo>
                    <a:lnTo>
                      <a:pt x="221" y="19"/>
                    </a:lnTo>
                    <a:lnTo>
                      <a:pt x="19" y="19"/>
                    </a:lnTo>
                    <a:lnTo>
                      <a:pt x="19" y="222"/>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62" name="Freeform 76">
                <a:extLst>
                  <a:ext uri="{FF2B5EF4-FFF2-40B4-BE49-F238E27FC236}">
                    <a16:creationId xmlns:a16="http://schemas.microsoft.com/office/drawing/2014/main" xmlns="" id="{66CB221A-B636-4F11-B869-EC6A66F00E20}"/>
                  </a:ext>
                </a:extLst>
              </p:cNvPr>
              <p:cNvSpPr>
                <a:spLocks noEditPoints="1"/>
              </p:cNvSpPr>
              <p:nvPr/>
            </p:nvSpPr>
            <p:spPr bwMode="auto">
              <a:xfrm>
                <a:off x="4053" y="1909"/>
                <a:ext cx="178" cy="177"/>
              </a:xfrm>
              <a:custGeom>
                <a:avLst/>
                <a:gdLst>
                  <a:gd name="T0" fmla="*/ 178 w 178"/>
                  <a:gd name="T1" fmla="*/ 177 h 177"/>
                  <a:gd name="T2" fmla="*/ 0 w 178"/>
                  <a:gd name="T3" fmla="*/ 177 h 177"/>
                  <a:gd name="T4" fmla="*/ 0 w 178"/>
                  <a:gd name="T5" fmla="*/ 0 h 177"/>
                  <a:gd name="T6" fmla="*/ 178 w 178"/>
                  <a:gd name="T7" fmla="*/ 0 h 177"/>
                  <a:gd name="T8" fmla="*/ 178 w 178"/>
                  <a:gd name="T9" fmla="*/ 177 h 177"/>
                  <a:gd name="T10" fmla="*/ 19 w 178"/>
                  <a:gd name="T11" fmla="*/ 158 h 177"/>
                  <a:gd name="T12" fmla="*/ 159 w 178"/>
                  <a:gd name="T13" fmla="*/ 158 h 177"/>
                  <a:gd name="T14" fmla="*/ 159 w 178"/>
                  <a:gd name="T15" fmla="*/ 20 h 177"/>
                  <a:gd name="T16" fmla="*/ 19 w 178"/>
                  <a:gd name="T17" fmla="*/ 20 h 177"/>
                  <a:gd name="T18" fmla="*/ 19 w 178"/>
                  <a:gd name="T19"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7">
                    <a:moveTo>
                      <a:pt x="178" y="177"/>
                    </a:moveTo>
                    <a:lnTo>
                      <a:pt x="0" y="177"/>
                    </a:lnTo>
                    <a:lnTo>
                      <a:pt x="0" y="0"/>
                    </a:lnTo>
                    <a:lnTo>
                      <a:pt x="178" y="0"/>
                    </a:lnTo>
                    <a:lnTo>
                      <a:pt x="178" y="177"/>
                    </a:lnTo>
                    <a:close/>
                    <a:moveTo>
                      <a:pt x="19" y="158"/>
                    </a:moveTo>
                    <a:lnTo>
                      <a:pt x="159" y="158"/>
                    </a:lnTo>
                    <a:lnTo>
                      <a:pt x="159" y="20"/>
                    </a:lnTo>
                    <a:lnTo>
                      <a:pt x="19" y="20"/>
                    </a:lnTo>
                    <a:lnTo>
                      <a:pt x="19" y="158"/>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63" name="Freeform 77">
                <a:extLst>
                  <a:ext uri="{FF2B5EF4-FFF2-40B4-BE49-F238E27FC236}">
                    <a16:creationId xmlns:a16="http://schemas.microsoft.com/office/drawing/2014/main" xmlns="" id="{E6E539ED-7B2B-4680-BE0D-9B6417BCA368}"/>
                  </a:ext>
                </a:extLst>
              </p:cNvPr>
              <p:cNvSpPr>
                <a:spLocks noEditPoints="1"/>
              </p:cNvSpPr>
              <p:nvPr/>
            </p:nvSpPr>
            <p:spPr bwMode="auto">
              <a:xfrm>
                <a:off x="3622" y="2060"/>
                <a:ext cx="155" cy="152"/>
              </a:xfrm>
              <a:custGeom>
                <a:avLst/>
                <a:gdLst>
                  <a:gd name="T0" fmla="*/ 155 w 155"/>
                  <a:gd name="T1" fmla="*/ 152 h 152"/>
                  <a:gd name="T2" fmla="*/ 0 w 155"/>
                  <a:gd name="T3" fmla="*/ 152 h 152"/>
                  <a:gd name="T4" fmla="*/ 0 w 155"/>
                  <a:gd name="T5" fmla="*/ 0 h 152"/>
                  <a:gd name="T6" fmla="*/ 155 w 155"/>
                  <a:gd name="T7" fmla="*/ 0 h 152"/>
                  <a:gd name="T8" fmla="*/ 155 w 155"/>
                  <a:gd name="T9" fmla="*/ 152 h 152"/>
                  <a:gd name="T10" fmla="*/ 20 w 155"/>
                  <a:gd name="T11" fmla="*/ 133 h 152"/>
                  <a:gd name="T12" fmla="*/ 136 w 155"/>
                  <a:gd name="T13" fmla="*/ 133 h 152"/>
                  <a:gd name="T14" fmla="*/ 136 w 155"/>
                  <a:gd name="T15" fmla="*/ 19 h 152"/>
                  <a:gd name="T16" fmla="*/ 20 w 155"/>
                  <a:gd name="T17" fmla="*/ 19 h 152"/>
                  <a:gd name="T18" fmla="*/ 20 w 155"/>
                  <a:gd name="T19"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2">
                    <a:moveTo>
                      <a:pt x="155" y="152"/>
                    </a:moveTo>
                    <a:lnTo>
                      <a:pt x="0" y="152"/>
                    </a:lnTo>
                    <a:lnTo>
                      <a:pt x="0" y="0"/>
                    </a:lnTo>
                    <a:lnTo>
                      <a:pt x="155" y="0"/>
                    </a:lnTo>
                    <a:lnTo>
                      <a:pt x="155" y="152"/>
                    </a:lnTo>
                    <a:close/>
                    <a:moveTo>
                      <a:pt x="20" y="133"/>
                    </a:moveTo>
                    <a:lnTo>
                      <a:pt x="136" y="133"/>
                    </a:lnTo>
                    <a:lnTo>
                      <a:pt x="136" y="19"/>
                    </a:lnTo>
                    <a:lnTo>
                      <a:pt x="20" y="19"/>
                    </a:lnTo>
                    <a:lnTo>
                      <a:pt x="20" y="133"/>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grpSp>
      </p:grpSp>
      <p:grpSp>
        <p:nvGrpSpPr>
          <p:cNvPr id="64" name="Group 63">
            <a:extLst>
              <a:ext uri="{FF2B5EF4-FFF2-40B4-BE49-F238E27FC236}">
                <a16:creationId xmlns:a16="http://schemas.microsoft.com/office/drawing/2014/main" xmlns="" id="{275D9A86-9D69-4D89-9229-2B7DD0E02354}"/>
              </a:ext>
            </a:extLst>
          </p:cNvPr>
          <p:cNvGrpSpPr/>
          <p:nvPr/>
        </p:nvGrpSpPr>
        <p:grpSpPr>
          <a:xfrm>
            <a:off x="7262825" y="1510135"/>
            <a:ext cx="420624" cy="420624"/>
            <a:chOff x="5867075" y="2362244"/>
            <a:chExt cx="420624" cy="420624"/>
          </a:xfrm>
        </p:grpSpPr>
        <p:sp>
          <p:nvSpPr>
            <p:cNvPr id="65" name="Oval 64">
              <a:extLst>
                <a:ext uri="{FF2B5EF4-FFF2-40B4-BE49-F238E27FC236}">
                  <a16:creationId xmlns:a16="http://schemas.microsoft.com/office/drawing/2014/main" xmlns="" id="{35CC9895-7FD3-4773-B8CF-A9BA00D4AB16}"/>
                </a:ext>
              </a:extLst>
            </p:cNvPr>
            <p:cNvSpPr>
              <a:spLocks noChangeAspect="1"/>
            </p:cNvSpPr>
            <p:nvPr/>
          </p:nvSpPr>
          <p:spPr>
            <a:xfrm>
              <a:off x="5867075" y="2362244"/>
              <a:ext cx="420624" cy="4206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66" name="Picture 65">
              <a:extLst>
                <a:ext uri="{FF2B5EF4-FFF2-40B4-BE49-F238E27FC236}">
                  <a16:creationId xmlns:a16="http://schemas.microsoft.com/office/drawing/2014/main" xmlns="" id="{B3B96269-60C9-4146-AC2B-118B362E233A}"/>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949504" y="2442207"/>
              <a:ext cx="237042" cy="292070"/>
            </a:xfrm>
            <a:prstGeom prst="rect">
              <a:avLst/>
            </a:prstGeom>
            <a:ln>
              <a:noFill/>
            </a:ln>
          </p:spPr>
        </p:pic>
      </p:grpSp>
      <p:grpSp>
        <p:nvGrpSpPr>
          <p:cNvPr id="67" name="Group 66">
            <a:extLst>
              <a:ext uri="{FF2B5EF4-FFF2-40B4-BE49-F238E27FC236}">
                <a16:creationId xmlns:a16="http://schemas.microsoft.com/office/drawing/2014/main" xmlns="" id="{7CBDA272-D6C8-43B7-B159-C418F99167EE}"/>
              </a:ext>
            </a:extLst>
          </p:cNvPr>
          <p:cNvGrpSpPr/>
          <p:nvPr/>
        </p:nvGrpSpPr>
        <p:grpSpPr>
          <a:xfrm>
            <a:off x="7262825" y="2888037"/>
            <a:ext cx="420624" cy="420624"/>
            <a:chOff x="4731348" y="3472252"/>
            <a:chExt cx="420624" cy="420624"/>
          </a:xfrm>
        </p:grpSpPr>
        <p:sp>
          <p:nvSpPr>
            <p:cNvPr id="68" name="Oval 67">
              <a:extLst>
                <a:ext uri="{FF2B5EF4-FFF2-40B4-BE49-F238E27FC236}">
                  <a16:creationId xmlns:a16="http://schemas.microsoft.com/office/drawing/2014/main" xmlns="" id="{318A2104-8AD7-43C7-954F-5F38A15370FC}"/>
                </a:ext>
              </a:extLst>
            </p:cNvPr>
            <p:cNvSpPr>
              <a:spLocks noChangeAspect="1"/>
            </p:cNvSpPr>
            <p:nvPr/>
          </p:nvSpPr>
          <p:spPr>
            <a:xfrm>
              <a:off x="4731348" y="3472252"/>
              <a:ext cx="420624" cy="4206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nvGrpSpPr>
            <p:cNvPr id="69" name="Group 40">
              <a:extLst>
                <a:ext uri="{FF2B5EF4-FFF2-40B4-BE49-F238E27FC236}">
                  <a16:creationId xmlns:a16="http://schemas.microsoft.com/office/drawing/2014/main" xmlns="" id="{ED50580E-1082-40FA-99CE-3232864B52AA}"/>
                </a:ext>
              </a:extLst>
            </p:cNvPr>
            <p:cNvGrpSpPr>
              <a:grpSpLocks noChangeAspect="1"/>
            </p:cNvGrpSpPr>
            <p:nvPr/>
          </p:nvGrpSpPr>
          <p:grpSpPr bwMode="auto">
            <a:xfrm>
              <a:off x="4788668" y="3579883"/>
              <a:ext cx="312090" cy="220542"/>
              <a:chOff x="3347" y="158"/>
              <a:chExt cx="916" cy="666"/>
            </a:xfrm>
            <a:solidFill>
              <a:schemeClr val="tx2"/>
            </a:solidFill>
          </p:grpSpPr>
          <p:sp>
            <p:nvSpPr>
              <p:cNvPr id="70" name="Freeform 41">
                <a:extLst>
                  <a:ext uri="{FF2B5EF4-FFF2-40B4-BE49-F238E27FC236}">
                    <a16:creationId xmlns:a16="http://schemas.microsoft.com/office/drawing/2014/main" xmlns="" id="{5D8754C6-D477-45FA-9267-F69CF7B9EC59}"/>
                  </a:ext>
                </a:extLst>
              </p:cNvPr>
              <p:cNvSpPr>
                <a:spLocks noEditPoints="1"/>
              </p:cNvSpPr>
              <p:nvPr/>
            </p:nvSpPr>
            <p:spPr bwMode="auto">
              <a:xfrm>
                <a:off x="3492" y="351"/>
                <a:ext cx="342" cy="325"/>
              </a:xfrm>
              <a:custGeom>
                <a:avLst/>
                <a:gdLst>
                  <a:gd name="T0" fmla="*/ 69 w 144"/>
                  <a:gd name="T1" fmla="*/ 0 h 136"/>
                  <a:gd name="T2" fmla="*/ 19 w 144"/>
                  <a:gd name="T3" fmla="*/ 22 h 136"/>
                  <a:gd name="T4" fmla="*/ 1 w 144"/>
                  <a:gd name="T5" fmla="*/ 73 h 136"/>
                  <a:gd name="T6" fmla="*/ 64 w 144"/>
                  <a:gd name="T7" fmla="*/ 135 h 136"/>
                  <a:gd name="T8" fmla="*/ 69 w 144"/>
                  <a:gd name="T9" fmla="*/ 135 h 136"/>
                  <a:gd name="T10" fmla="*/ 115 w 144"/>
                  <a:gd name="T11" fmla="*/ 117 h 136"/>
                  <a:gd name="T12" fmla="*/ 118 w 144"/>
                  <a:gd name="T13" fmla="*/ 22 h 136"/>
                  <a:gd name="T14" fmla="*/ 69 w 144"/>
                  <a:gd name="T15" fmla="*/ 0 h 136"/>
                  <a:gd name="T16" fmla="*/ 69 w 144"/>
                  <a:gd name="T17" fmla="*/ 124 h 136"/>
                  <a:gd name="T18" fmla="*/ 28 w 144"/>
                  <a:gd name="T19" fmla="*/ 106 h 136"/>
                  <a:gd name="T20" fmla="*/ 30 w 144"/>
                  <a:gd name="T21" fmla="*/ 27 h 136"/>
                  <a:gd name="T22" fmla="*/ 65 w 144"/>
                  <a:gd name="T23" fmla="*/ 12 h 136"/>
                  <a:gd name="T24" fmla="*/ 69 w 144"/>
                  <a:gd name="T25" fmla="*/ 12 h 136"/>
                  <a:gd name="T26" fmla="*/ 107 w 144"/>
                  <a:gd name="T27" fmla="*/ 27 h 136"/>
                  <a:gd name="T28" fmla="*/ 110 w 144"/>
                  <a:gd name="T29" fmla="*/ 107 h 136"/>
                  <a:gd name="T30" fmla="*/ 69 w 144"/>
                  <a:gd name="T31" fmla="*/ 1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36">
                    <a:moveTo>
                      <a:pt x="69" y="0"/>
                    </a:moveTo>
                    <a:cubicBezTo>
                      <a:pt x="50" y="0"/>
                      <a:pt x="32" y="8"/>
                      <a:pt x="19" y="22"/>
                    </a:cubicBezTo>
                    <a:cubicBezTo>
                      <a:pt x="6" y="35"/>
                      <a:pt x="0" y="54"/>
                      <a:pt x="1" y="73"/>
                    </a:cubicBezTo>
                    <a:cubicBezTo>
                      <a:pt x="4" y="106"/>
                      <a:pt x="30" y="133"/>
                      <a:pt x="64" y="135"/>
                    </a:cubicBezTo>
                    <a:cubicBezTo>
                      <a:pt x="66" y="135"/>
                      <a:pt x="67" y="135"/>
                      <a:pt x="69" y="135"/>
                    </a:cubicBezTo>
                    <a:cubicBezTo>
                      <a:pt x="86" y="136"/>
                      <a:pt x="102" y="129"/>
                      <a:pt x="115" y="117"/>
                    </a:cubicBezTo>
                    <a:cubicBezTo>
                      <a:pt x="142" y="92"/>
                      <a:pt x="144" y="49"/>
                      <a:pt x="118" y="22"/>
                    </a:cubicBezTo>
                    <a:cubicBezTo>
                      <a:pt x="106" y="8"/>
                      <a:pt x="88" y="0"/>
                      <a:pt x="69" y="0"/>
                    </a:cubicBezTo>
                    <a:close/>
                    <a:moveTo>
                      <a:pt x="69" y="124"/>
                    </a:moveTo>
                    <a:cubicBezTo>
                      <a:pt x="53" y="124"/>
                      <a:pt x="38" y="118"/>
                      <a:pt x="28" y="106"/>
                    </a:cubicBezTo>
                    <a:cubicBezTo>
                      <a:pt x="6" y="84"/>
                      <a:pt x="8" y="48"/>
                      <a:pt x="30" y="27"/>
                    </a:cubicBezTo>
                    <a:cubicBezTo>
                      <a:pt x="40" y="18"/>
                      <a:pt x="52" y="13"/>
                      <a:pt x="65" y="12"/>
                    </a:cubicBezTo>
                    <a:cubicBezTo>
                      <a:pt x="66" y="12"/>
                      <a:pt x="68" y="12"/>
                      <a:pt x="69" y="12"/>
                    </a:cubicBezTo>
                    <a:cubicBezTo>
                      <a:pt x="83" y="12"/>
                      <a:pt x="97" y="17"/>
                      <a:pt x="107" y="27"/>
                    </a:cubicBezTo>
                    <a:cubicBezTo>
                      <a:pt x="130" y="48"/>
                      <a:pt x="131" y="84"/>
                      <a:pt x="110" y="107"/>
                    </a:cubicBezTo>
                    <a:cubicBezTo>
                      <a:pt x="99" y="118"/>
                      <a:pt x="84" y="124"/>
                      <a:pt x="69" y="1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900" b="0" i="0" u="none" strike="noStrike" kern="1200" cap="none" spc="0" normalizeH="0" baseline="0" noProof="0" dirty="0">
                  <a:ln>
                    <a:noFill/>
                  </a:ln>
                  <a:solidFill>
                    <a:srgbClr val="444444"/>
                  </a:solidFill>
                  <a:effectLst/>
                  <a:uLnTx/>
                  <a:uFillTx/>
                  <a:latin typeface="Arial"/>
                  <a:ea typeface="+mn-ea"/>
                  <a:cs typeface="+mn-cs"/>
                </a:endParaRPr>
              </a:p>
            </p:txBody>
          </p:sp>
          <p:sp>
            <p:nvSpPr>
              <p:cNvPr id="71" name="Freeform 42">
                <a:extLst>
                  <a:ext uri="{FF2B5EF4-FFF2-40B4-BE49-F238E27FC236}">
                    <a16:creationId xmlns:a16="http://schemas.microsoft.com/office/drawing/2014/main" xmlns="" id="{F73440F3-A933-4F43-BBDD-1CACE5112A08}"/>
                  </a:ext>
                </a:extLst>
              </p:cNvPr>
              <p:cNvSpPr>
                <a:spLocks noEditPoints="1"/>
              </p:cNvSpPr>
              <p:nvPr/>
            </p:nvSpPr>
            <p:spPr bwMode="auto">
              <a:xfrm>
                <a:off x="3347" y="203"/>
                <a:ext cx="616" cy="621"/>
              </a:xfrm>
              <a:custGeom>
                <a:avLst/>
                <a:gdLst>
                  <a:gd name="T0" fmla="*/ 236 w 259"/>
                  <a:gd name="T1" fmla="*/ 100 h 260"/>
                  <a:gd name="T2" fmla="*/ 232 w 259"/>
                  <a:gd name="T3" fmla="*/ 69 h 260"/>
                  <a:gd name="T4" fmla="*/ 232 w 259"/>
                  <a:gd name="T5" fmla="*/ 49 h 260"/>
                  <a:gd name="T6" fmla="*/ 190 w 259"/>
                  <a:gd name="T7" fmla="*/ 27 h 260"/>
                  <a:gd name="T8" fmla="*/ 159 w 259"/>
                  <a:gd name="T9" fmla="*/ 23 h 260"/>
                  <a:gd name="T10" fmla="*/ 145 w 259"/>
                  <a:gd name="T11" fmla="*/ 0 h 260"/>
                  <a:gd name="T12" fmla="*/ 100 w 259"/>
                  <a:gd name="T13" fmla="*/ 14 h 260"/>
                  <a:gd name="T14" fmla="*/ 75 w 259"/>
                  <a:gd name="T15" fmla="*/ 34 h 260"/>
                  <a:gd name="T16" fmla="*/ 49 w 259"/>
                  <a:gd name="T17" fmla="*/ 27 h 260"/>
                  <a:gd name="T18" fmla="*/ 23 w 259"/>
                  <a:gd name="T19" fmla="*/ 56 h 260"/>
                  <a:gd name="T20" fmla="*/ 34 w 259"/>
                  <a:gd name="T21" fmla="*/ 75 h 260"/>
                  <a:gd name="T22" fmla="*/ 14 w 259"/>
                  <a:gd name="T23" fmla="*/ 100 h 260"/>
                  <a:gd name="T24" fmla="*/ 0 w 259"/>
                  <a:gd name="T25" fmla="*/ 145 h 260"/>
                  <a:gd name="T26" fmla="*/ 23 w 259"/>
                  <a:gd name="T27" fmla="*/ 159 h 260"/>
                  <a:gd name="T28" fmla="*/ 27 w 259"/>
                  <a:gd name="T29" fmla="*/ 191 h 260"/>
                  <a:gd name="T30" fmla="*/ 49 w 259"/>
                  <a:gd name="T31" fmla="*/ 232 h 260"/>
                  <a:gd name="T32" fmla="*/ 75 w 259"/>
                  <a:gd name="T33" fmla="*/ 226 h 260"/>
                  <a:gd name="T34" fmla="*/ 100 w 259"/>
                  <a:gd name="T35" fmla="*/ 245 h 260"/>
                  <a:gd name="T36" fmla="*/ 145 w 259"/>
                  <a:gd name="T37" fmla="*/ 260 h 260"/>
                  <a:gd name="T38" fmla="*/ 159 w 259"/>
                  <a:gd name="T39" fmla="*/ 237 h 260"/>
                  <a:gd name="T40" fmla="*/ 190 w 259"/>
                  <a:gd name="T41" fmla="*/ 233 h 260"/>
                  <a:gd name="T42" fmla="*/ 232 w 259"/>
                  <a:gd name="T43" fmla="*/ 211 h 260"/>
                  <a:gd name="T44" fmla="*/ 226 w 259"/>
                  <a:gd name="T45" fmla="*/ 185 h 260"/>
                  <a:gd name="T46" fmla="*/ 245 w 259"/>
                  <a:gd name="T47" fmla="*/ 160 h 260"/>
                  <a:gd name="T48" fmla="*/ 259 w 259"/>
                  <a:gd name="T49" fmla="*/ 115 h 260"/>
                  <a:gd name="T50" fmla="*/ 248 w 259"/>
                  <a:gd name="T51" fmla="*/ 145 h 260"/>
                  <a:gd name="T52" fmla="*/ 245 w 259"/>
                  <a:gd name="T53" fmla="*/ 148 h 260"/>
                  <a:gd name="T54" fmla="*/ 226 w 259"/>
                  <a:gd name="T55" fmla="*/ 152 h 260"/>
                  <a:gd name="T56" fmla="*/ 212 w 259"/>
                  <a:gd name="T57" fmla="*/ 186 h 260"/>
                  <a:gd name="T58" fmla="*/ 225 w 259"/>
                  <a:gd name="T59" fmla="*/ 201 h 260"/>
                  <a:gd name="T60" fmla="*/ 203 w 259"/>
                  <a:gd name="T61" fmla="*/ 225 h 260"/>
                  <a:gd name="T62" fmla="*/ 199 w 259"/>
                  <a:gd name="T63" fmla="*/ 225 h 260"/>
                  <a:gd name="T64" fmla="*/ 182 w 259"/>
                  <a:gd name="T65" fmla="*/ 214 h 260"/>
                  <a:gd name="T66" fmla="*/ 148 w 259"/>
                  <a:gd name="T67" fmla="*/ 228 h 260"/>
                  <a:gd name="T68" fmla="*/ 145 w 259"/>
                  <a:gd name="T69" fmla="*/ 248 h 260"/>
                  <a:gd name="T70" fmla="*/ 112 w 259"/>
                  <a:gd name="T71" fmla="*/ 245 h 260"/>
                  <a:gd name="T72" fmla="*/ 107 w 259"/>
                  <a:gd name="T73" fmla="*/ 227 h 260"/>
                  <a:gd name="T74" fmla="*/ 73 w 259"/>
                  <a:gd name="T75" fmla="*/ 212 h 260"/>
                  <a:gd name="T76" fmla="*/ 57 w 259"/>
                  <a:gd name="T77" fmla="*/ 224 h 260"/>
                  <a:gd name="T78" fmla="*/ 35 w 259"/>
                  <a:gd name="T79" fmla="*/ 199 h 260"/>
                  <a:gd name="T80" fmla="*/ 46 w 259"/>
                  <a:gd name="T81" fmla="*/ 182 h 260"/>
                  <a:gd name="T82" fmla="*/ 32 w 259"/>
                  <a:gd name="T83" fmla="*/ 148 h 260"/>
                  <a:gd name="T84" fmla="*/ 11 w 259"/>
                  <a:gd name="T85" fmla="*/ 145 h 260"/>
                  <a:gd name="T86" fmla="*/ 14 w 259"/>
                  <a:gd name="T87" fmla="*/ 112 h 260"/>
                  <a:gd name="T88" fmla="*/ 32 w 259"/>
                  <a:gd name="T89" fmla="*/ 112 h 260"/>
                  <a:gd name="T90" fmla="*/ 45 w 259"/>
                  <a:gd name="T91" fmla="*/ 78 h 260"/>
                  <a:gd name="T92" fmla="*/ 35 w 259"/>
                  <a:gd name="T93" fmla="*/ 61 h 260"/>
                  <a:gd name="T94" fmla="*/ 57 w 259"/>
                  <a:gd name="T95" fmla="*/ 35 h 260"/>
                  <a:gd name="T96" fmla="*/ 74 w 259"/>
                  <a:gd name="T97" fmla="*/ 48 h 260"/>
                  <a:gd name="T98" fmla="*/ 107 w 259"/>
                  <a:gd name="T99" fmla="*/ 33 h 260"/>
                  <a:gd name="T100" fmla="*/ 112 w 259"/>
                  <a:gd name="T101" fmla="*/ 14 h 260"/>
                  <a:gd name="T102" fmla="*/ 115 w 259"/>
                  <a:gd name="T103" fmla="*/ 12 h 260"/>
                  <a:gd name="T104" fmla="*/ 148 w 259"/>
                  <a:gd name="T105" fmla="*/ 14 h 260"/>
                  <a:gd name="T106" fmla="*/ 152 w 259"/>
                  <a:gd name="T107" fmla="*/ 33 h 260"/>
                  <a:gd name="T108" fmla="*/ 186 w 259"/>
                  <a:gd name="T109" fmla="*/ 48 h 260"/>
                  <a:gd name="T110" fmla="*/ 201 w 259"/>
                  <a:gd name="T111" fmla="*/ 35 h 260"/>
                  <a:gd name="T112" fmla="*/ 224 w 259"/>
                  <a:gd name="T113" fmla="*/ 57 h 260"/>
                  <a:gd name="T114" fmla="*/ 212 w 259"/>
                  <a:gd name="T115" fmla="*/ 74 h 260"/>
                  <a:gd name="T116" fmla="*/ 226 w 259"/>
                  <a:gd name="T117" fmla="*/ 107 h 260"/>
                  <a:gd name="T118" fmla="*/ 245 w 259"/>
                  <a:gd name="T119" fmla="*/ 112 h 260"/>
                  <a:gd name="T120" fmla="*/ 248 w 259"/>
                  <a:gd name="T121"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260">
                    <a:moveTo>
                      <a:pt x="245" y="100"/>
                    </a:moveTo>
                    <a:cubicBezTo>
                      <a:pt x="236" y="100"/>
                      <a:pt x="236" y="100"/>
                      <a:pt x="236" y="100"/>
                    </a:cubicBezTo>
                    <a:cubicBezTo>
                      <a:pt x="234" y="92"/>
                      <a:pt x="230" y="83"/>
                      <a:pt x="226" y="75"/>
                    </a:cubicBezTo>
                    <a:cubicBezTo>
                      <a:pt x="232" y="69"/>
                      <a:pt x="232" y="69"/>
                      <a:pt x="232" y="69"/>
                    </a:cubicBezTo>
                    <a:cubicBezTo>
                      <a:pt x="234" y="67"/>
                      <a:pt x="235" y="65"/>
                      <a:pt x="236" y="62"/>
                    </a:cubicBezTo>
                    <a:cubicBezTo>
                      <a:pt x="237" y="57"/>
                      <a:pt x="235" y="52"/>
                      <a:pt x="232" y="49"/>
                    </a:cubicBezTo>
                    <a:cubicBezTo>
                      <a:pt x="210" y="27"/>
                      <a:pt x="210" y="27"/>
                      <a:pt x="210" y="27"/>
                    </a:cubicBezTo>
                    <a:cubicBezTo>
                      <a:pt x="205" y="22"/>
                      <a:pt x="196" y="22"/>
                      <a:pt x="190" y="27"/>
                    </a:cubicBezTo>
                    <a:cubicBezTo>
                      <a:pt x="184" y="34"/>
                      <a:pt x="184" y="34"/>
                      <a:pt x="184" y="34"/>
                    </a:cubicBezTo>
                    <a:cubicBezTo>
                      <a:pt x="176" y="29"/>
                      <a:pt x="168" y="26"/>
                      <a:pt x="159" y="23"/>
                    </a:cubicBezTo>
                    <a:cubicBezTo>
                      <a:pt x="159" y="14"/>
                      <a:pt x="159" y="14"/>
                      <a:pt x="159" y="14"/>
                    </a:cubicBezTo>
                    <a:cubicBezTo>
                      <a:pt x="159" y="7"/>
                      <a:pt x="153" y="0"/>
                      <a:pt x="145" y="0"/>
                    </a:cubicBezTo>
                    <a:cubicBezTo>
                      <a:pt x="114" y="0"/>
                      <a:pt x="114" y="0"/>
                      <a:pt x="114" y="0"/>
                    </a:cubicBezTo>
                    <a:cubicBezTo>
                      <a:pt x="107" y="0"/>
                      <a:pt x="100" y="7"/>
                      <a:pt x="100" y="14"/>
                    </a:cubicBezTo>
                    <a:cubicBezTo>
                      <a:pt x="100" y="23"/>
                      <a:pt x="100" y="23"/>
                      <a:pt x="100" y="23"/>
                    </a:cubicBezTo>
                    <a:cubicBezTo>
                      <a:pt x="91" y="26"/>
                      <a:pt x="83" y="29"/>
                      <a:pt x="75" y="34"/>
                    </a:cubicBezTo>
                    <a:cubicBezTo>
                      <a:pt x="69" y="27"/>
                      <a:pt x="69" y="27"/>
                      <a:pt x="69" y="27"/>
                    </a:cubicBezTo>
                    <a:cubicBezTo>
                      <a:pt x="63" y="22"/>
                      <a:pt x="54" y="22"/>
                      <a:pt x="49" y="27"/>
                    </a:cubicBezTo>
                    <a:cubicBezTo>
                      <a:pt x="27" y="49"/>
                      <a:pt x="27" y="49"/>
                      <a:pt x="27" y="49"/>
                    </a:cubicBezTo>
                    <a:cubicBezTo>
                      <a:pt x="25" y="51"/>
                      <a:pt x="24" y="53"/>
                      <a:pt x="23" y="56"/>
                    </a:cubicBezTo>
                    <a:cubicBezTo>
                      <a:pt x="23" y="61"/>
                      <a:pt x="24" y="66"/>
                      <a:pt x="27" y="69"/>
                    </a:cubicBezTo>
                    <a:cubicBezTo>
                      <a:pt x="34" y="75"/>
                      <a:pt x="34" y="75"/>
                      <a:pt x="34" y="75"/>
                    </a:cubicBezTo>
                    <a:cubicBezTo>
                      <a:pt x="29" y="83"/>
                      <a:pt x="26" y="92"/>
                      <a:pt x="23" y="100"/>
                    </a:cubicBezTo>
                    <a:cubicBezTo>
                      <a:pt x="14" y="100"/>
                      <a:pt x="14" y="100"/>
                      <a:pt x="14" y="100"/>
                    </a:cubicBezTo>
                    <a:cubicBezTo>
                      <a:pt x="6" y="100"/>
                      <a:pt x="0" y="107"/>
                      <a:pt x="0" y="115"/>
                    </a:cubicBezTo>
                    <a:cubicBezTo>
                      <a:pt x="0" y="145"/>
                      <a:pt x="0" y="145"/>
                      <a:pt x="0" y="145"/>
                    </a:cubicBezTo>
                    <a:cubicBezTo>
                      <a:pt x="0" y="153"/>
                      <a:pt x="6" y="159"/>
                      <a:pt x="14" y="159"/>
                    </a:cubicBezTo>
                    <a:cubicBezTo>
                      <a:pt x="23" y="159"/>
                      <a:pt x="23" y="159"/>
                      <a:pt x="23" y="159"/>
                    </a:cubicBezTo>
                    <a:cubicBezTo>
                      <a:pt x="26" y="168"/>
                      <a:pt x="29" y="177"/>
                      <a:pt x="33" y="184"/>
                    </a:cubicBezTo>
                    <a:cubicBezTo>
                      <a:pt x="27" y="191"/>
                      <a:pt x="27" y="191"/>
                      <a:pt x="27" y="191"/>
                    </a:cubicBezTo>
                    <a:cubicBezTo>
                      <a:pt x="22" y="196"/>
                      <a:pt x="22" y="205"/>
                      <a:pt x="27" y="211"/>
                    </a:cubicBezTo>
                    <a:cubicBezTo>
                      <a:pt x="49" y="232"/>
                      <a:pt x="49" y="232"/>
                      <a:pt x="49" y="232"/>
                    </a:cubicBezTo>
                    <a:cubicBezTo>
                      <a:pt x="55" y="238"/>
                      <a:pt x="63" y="238"/>
                      <a:pt x="69" y="232"/>
                    </a:cubicBezTo>
                    <a:cubicBezTo>
                      <a:pt x="75" y="226"/>
                      <a:pt x="75" y="226"/>
                      <a:pt x="75" y="226"/>
                    </a:cubicBezTo>
                    <a:cubicBezTo>
                      <a:pt x="83" y="231"/>
                      <a:pt x="91" y="234"/>
                      <a:pt x="100" y="236"/>
                    </a:cubicBezTo>
                    <a:cubicBezTo>
                      <a:pt x="100" y="245"/>
                      <a:pt x="100" y="245"/>
                      <a:pt x="100" y="245"/>
                    </a:cubicBezTo>
                    <a:cubicBezTo>
                      <a:pt x="100" y="253"/>
                      <a:pt x="106" y="259"/>
                      <a:pt x="114" y="260"/>
                    </a:cubicBezTo>
                    <a:cubicBezTo>
                      <a:pt x="145" y="260"/>
                      <a:pt x="145" y="260"/>
                      <a:pt x="145" y="260"/>
                    </a:cubicBezTo>
                    <a:cubicBezTo>
                      <a:pt x="153" y="259"/>
                      <a:pt x="159" y="253"/>
                      <a:pt x="159" y="245"/>
                    </a:cubicBezTo>
                    <a:cubicBezTo>
                      <a:pt x="159" y="237"/>
                      <a:pt x="159" y="237"/>
                      <a:pt x="159" y="237"/>
                    </a:cubicBezTo>
                    <a:cubicBezTo>
                      <a:pt x="168" y="234"/>
                      <a:pt x="176" y="231"/>
                      <a:pt x="184" y="226"/>
                    </a:cubicBezTo>
                    <a:cubicBezTo>
                      <a:pt x="190" y="233"/>
                      <a:pt x="190" y="233"/>
                      <a:pt x="190" y="233"/>
                    </a:cubicBezTo>
                    <a:cubicBezTo>
                      <a:pt x="196" y="238"/>
                      <a:pt x="205" y="238"/>
                      <a:pt x="210" y="233"/>
                    </a:cubicBezTo>
                    <a:cubicBezTo>
                      <a:pt x="232" y="211"/>
                      <a:pt x="232" y="211"/>
                      <a:pt x="232" y="211"/>
                    </a:cubicBezTo>
                    <a:cubicBezTo>
                      <a:pt x="238" y="205"/>
                      <a:pt x="238" y="196"/>
                      <a:pt x="232" y="191"/>
                    </a:cubicBezTo>
                    <a:cubicBezTo>
                      <a:pt x="226" y="185"/>
                      <a:pt x="226" y="185"/>
                      <a:pt x="226" y="185"/>
                    </a:cubicBezTo>
                    <a:cubicBezTo>
                      <a:pt x="230" y="177"/>
                      <a:pt x="234" y="168"/>
                      <a:pt x="236" y="160"/>
                    </a:cubicBezTo>
                    <a:cubicBezTo>
                      <a:pt x="245" y="160"/>
                      <a:pt x="245" y="160"/>
                      <a:pt x="245" y="160"/>
                    </a:cubicBezTo>
                    <a:cubicBezTo>
                      <a:pt x="253" y="160"/>
                      <a:pt x="259" y="153"/>
                      <a:pt x="259" y="145"/>
                    </a:cubicBezTo>
                    <a:cubicBezTo>
                      <a:pt x="259" y="115"/>
                      <a:pt x="259" y="115"/>
                      <a:pt x="259" y="115"/>
                    </a:cubicBezTo>
                    <a:cubicBezTo>
                      <a:pt x="259" y="107"/>
                      <a:pt x="253" y="100"/>
                      <a:pt x="245" y="100"/>
                    </a:cubicBezTo>
                    <a:close/>
                    <a:moveTo>
                      <a:pt x="248" y="145"/>
                    </a:moveTo>
                    <a:cubicBezTo>
                      <a:pt x="248" y="147"/>
                      <a:pt x="247" y="148"/>
                      <a:pt x="245" y="148"/>
                    </a:cubicBezTo>
                    <a:cubicBezTo>
                      <a:pt x="245" y="148"/>
                      <a:pt x="245" y="148"/>
                      <a:pt x="245" y="148"/>
                    </a:cubicBezTo>
                    <a:cubicBezTo>
                      <a:pt x="227" y="148"/>
                      <a:pt x="227" y="148"/>
                      <a:pt x="227" y="148"/>
                    </a:cubicBezTo>
                    <a:cubicBezTo>
                      <a:pt x="226" y="152"/>
                      <a:pt x="226" y="152"/>
                      <a:pt x="226" y="152"/>
                    </a:cubicBezTo>
                    <a:cubicBezTo>
                      <a:pt x="224" y="163"/>
                      <a:pt x="220" y="173"/>
                      <a:pt x="214" y="182"/>
                    </a:cubicBezTo>
                    <a:cubicBezTo>
                      <a:pt x="212" y="186"/>
                      <a:pt x="212" y="186"/>
                      <a:pt x="212" y="186"/>
                    </a:cubicBezTo>
                    <a:cubicBezTo>
                      <a:pt x="224" y="199"/>
                      <a:pt x="224" y="199"/>
                      <a:pt x="224" y="199"/>
                    </a:cubicBezTo>
                    <a:cubicBezTo>
                      <a:pt x="225" y="199"/>
                      <a:pt x="225" y="200"/>
                      <a:pt x="225" y="201"/>
                    </a:cubicBezTo>
                    <a:cubicBezTo>
                      <a:pt x="225" y="202"/>
                      <a:pt x="225" y="202"/>
                      <a:pt x="224" y="203"/>
                    </a:cubicBezTo>
                    <a:cubicBezTo>
                      <a:pt x="203" y="225"/>
                      <a:pt x="203" y="225"/>
                      <a:pt x="203" y="225"/>
                    </a:cubicBezTo>
                    <a:cubicBezTo>
                      <a:pt x="202" y="226"/>
                      <a:pt x="200" y="226"/>
                      <a:pt x="199" y="225"/>
                    </a:cubicBezTo>
                    <a:cubicBezTo>
                      <a:pt x="199" y="225"/>
                      <a:pt x="199" y="225"/>
                      <a:pt x="199" y="225"/>
                    </a:cubicBezTo>
                    <a:cubicBezTo>
                      <a:pt x="186" y="212"/>
                      <a:pt x="186" y="212"/>
                      <a:pt x="186" y="212"/>
                    </a:cubicBezTo>
                    <a:cubicBezTo>
                      <a:pt x="182" y="214"/>
                      <a:pt x="182" y="214"/>
                      <a:pt x="182" y="214"/>
                    </a:cubicBezTo>
                    <a:cubicBezTo>
                      <a:pt x="173" y="220"/>
                      <a:pt x="163" y="224"/>
                      <a:pt x="152" y="227"/>
                    </a:cubicBezTo>
                    <a:cubicBezTo>
                      <a:pt x="148" y="228"/>
                      <a:pt x="148" y="228"/>
                      <a:pt x="148" y="228"/>
                    </a:cubicBezTo>
                    <a:cubicBezTo>
                      <a:pt x="148" y="245"/>
                      <a:pt x="148" y="245"/>
                      <a:pt x="148" y="245"/>
                    </a:cubicBezTo>
                    <a:cubicBezTo>
                      <a:pt x="148" y="247"/>
                      <a:pt x="147" y="248"/>
                      <a:pt x="145" y="248"/>
                    </a:cubicBezTo>
                    <a:cubicBezTo>
                      <a:pt x="114" y="248"/>
                      <a:pt x="114" y="248"/>
                      <a:pt x="114" y="248"/>
                    </a:cubicBezTo>
                    <a:cubicBezTo>
                      <a:pt x="113" y="248"/>
                      <a:pt x="112" y="247"/>
                      <a:pt x="112" y="245"/>
                    </a:cubicBezTo>
                    <a:cubicBezTo>
                      <a:pt x="112" y="228"/>
                      <a:pt x="112" y="228"/>
                      <a:pt x="112" y="228"/>
                    </a:cubicBezTo>
                    <a:cubicBezTo>
                      <a:pt x="107" y="227"/>
                      <a:pt x="107" y="227"/>
                      <a:pt x="107" y="227"/>
                    </a:cubicBezTo>
                    <a:cubicBezTo>
                      <a:pt x="97" y="224"/>
                      <a:pt x="87" y="220"/>
                      <a:pt x="77" y="214"/>
                    </a:cubicBezTo>
                    <a:cubicBezTo>
                      <a:pt x="73" y="212"/>
                      <a:pt x="73" y="212"/>
                      <a:pt x="73" y="212"/>
                    </a:cubicBezTo>
                    <a:cubicBezTo>
                      <a:pt x="61" y="224"/>
                      <a:pt x="61" y="224"/>
                      <a:pt x="61" y="224"/>
                    </a:cubicBezTo>
                    <a:cubicBezTo>
                      <a:pt x="60" y="225"/>
                      <a:pt x="58" y="225"/>
                      <a:pt x="57" y="224"/>
                    </a:cubicBezTo>
                    <a:cubicBezTo>
                      <a:pt x="35" y="203"/>
                      <a:pt x="35" y="203"/>
                      <a:pt x="35" y="203"/>
                    </a:cubicBezTo>
                    <a:cubicBezTo>
                      <a:pt x="34" y="202"/>
                      <a:pt x="34" y="200"/>
                      <a:pt x="35" y="199"/>
                    </a:cubicBezTo>
                    <a:cubicBezTo>
                      <a:pt x="48" y="186"/>
                      <a:pt x="48" y="186"/>
                      <a:pt x="48" y="186"/>
                    </a:cubicBezTo>
                    <a:cubicBezTo>
                      <a:pt x="46" y="182"/>
                      <a:pt x="46" y="182"/>
                      <a:pt x="46" y="182"/>
                    </a:cubicBezTo>
                    <a:cubicBezTo>
                      <a:pt x="40" y="173"/>
                      <a:pt x="36" y="163"/>
                      <a:pt x="33" y="152"/>
                    </a:cubicBezTo>
                    <a:cubicBezTo>
                      <a:pt x="32" y="148"/>
                      <a:pt x="32" y="148"/>
                      <a:pt x="32" y="148"/>
                    </a:cubicBezTo>
                    <a:cubicBezTo>
                      <a:pt x="14" y="148"/>
                      <a:pt x="14" y="148"/>
                      <a:pt x="14" y="148"/>
                    </a:cubicBezTo>
                    <a:cubicBezTo>
                      <a:pt x="13" y="148"/>
                      <a:pt x="11" y="147"/>
                      <a:pt x="11" y="145"/>
                    </a:cubicBezTo>
                    <a:cubicBezTo>
                      <a:pt x="11" y="115"/>
                      <a:pt x="11" y="115"/>
                      <a:pt x="11" y="115"/>
                    </a:cubicBezTo>
                    <a:cubicBezTo>
                      <a:pt x="11" y="113"/>
                      <a:pt x="13" y="112"/>
                      <a:pt x="14" y="112"/>
                    </a:cubicBezTo>
                    <a:cubicBezTo>
                      <a:pt x="14" y="112"/>
                      <a:pt x="14" y="112"/>
                      <a:pt x="14" y="112"/>
                    </a:cubicBezTo>
                    <a:cubicBezTo>
                      <a:pt x="32" y="112"/>
                      <a:pt x="32" y="112"/>
                      <a:pt x="32" y="112"/>
                    </a:cubicBezTo>
                    <a:cubicBezTo>
                      <a:pt x="33" y="107"/>
                      <a:pt x="33" y="107"/>
                      <a:pt x="33" y="107"/>
                    </a:cubicBezTo>
                    <a:cubicBezTo>
                      <a:pt x="36" y="97"/>
                      <a:pt x="40" y="87"/>
                      <a:pt x="45" y="78"/>
                    </a:cubicBezTo>
                    <a:cubicBezTo>
                      <a:pt x="48" y="74"/>
                      <a:pt x="48" y="74"/>
                      <a:pt x="48" y="74"/>
                    </a:cubicBezTo>
                    <a:cubicBezTo>
                      <a:pt x="35" y="61"/>
                      <a:pt x="35" y="61"/>
                      <a:pt x="35" y="61"/>
                    </a:cubicBezTo>
                    <a:cubicBezTo>
                      <a:pt x="34" y="60"/>
                      <a:pt x="34" y="58"/>
                      <a:pt x="35" y="57"/>
                    </a:cubicBezTo>
                    <a:cubicBezTo>
                      <a:pt x="57" y="35"/>
                      <a:pt x="57" y="35"/>
                      <a:pt x="57" y="35"/>
                    </a:cubicBezTo>
                    <a:cubicBezTo>
                      <a:pt x="58" y="34"/>
                      <a:pt x="60" y="34"/>
                      <a:pt x="61" y="35"/>
                    </a:cubicBezTo>
                    <a:cubicBezTo>
                      <a:pt x="74" y="48"/>
                      <a:pt x="74" y="48"/>
                      <a:pt x="74" y="48"/>
                    </a:cubicBezTo>
                    <a:cubicBezTo>
                      <a:pt x="78" y="46"/>
                      <a:pt x="78" y="46"/>
                      <a:pt x="78" y="46"/>
                    </a:cubicBezTo>
                    <a:cubicBezTo>
                      <a:pt x="87" y="40"/>
                      <a:pt x="97" y="36"/>
                      <a:pt x="107" y="33"/>
                    </a:cubicBezTo>
                    <a:cubicBezTo>
                      <a:pt x="112" y="32"/>
                      <a:pt x="112" y="32"/>
                      <a:pt x="112" y="32"/>
                    </a:cubicBezTo>
                    <a:cubicBezTo>
                      <a:pt x="112" y="14"/>
                      <a:pt x="112" y="14"/>
                      <a:pt x="112" y="14"/>
                    </a:cubicBezTo>
                    <a:cubicBezTo>
                      <a:pt x="112" y="13"/>
                      <a:pt x="113" y="12"/>
                      <a:pt x="115" y="12"/>
                    </a:cubicBezTo>
                    <a:cubicBezTo>
                      <a:pt x="115" y="12"/>
                      <a:pt x="115" y="12"/>
                      <a:pt x="115" y="12"/>
                    </a:cubicBezTo>
                    <a:cubicBezTo>
                      <a:pt x="145" y="12"/>
                      <a:pt x="145" y="12"/>
                      <a:pt x="145" y="12"/>
                    </a:cubicBezTo>
                    <a:cubicBezTo>
                      <a:pt x="147" y="12"/>
                      <a:pt x="148" y="13"/>
                      <a:pt x="148" y="14"/>
                    </a:cubicBezTo>
                    <a:cubicBezTo>
                      <a:pt x="148" y="32"/>
                      <a:pt x="148" y="32"/>
                      <a:pt x="148" y="32"/>
                    </a:cubicBezTo>
                    <a:cubicBezTo>
                      <a:pt x="152" y="33"/>
                      <a:pt x="152" y="33"/>
                      <a:pt x="152" y="33"/>
                    </a:cubicBezTo>
                    <a:cubicBezTo>
                      <a:pt x="163" y="36"/>
                      <a:pt x="173" y="40"/>
                      <a:pt x="182" y="46"/>
                    </a:cubicBezTo>
                    <a:cubicBezTo>
                      <a:pt x="186" y="48"/>
                      <a:pt x="186" y="48"/>
                      <a:pt x="186" y="48"/>
                    </a:cubicBezTo>
                    <a:cubicBezTo>
                      <a:pt x="199" y="35"/>
                      <a:pt x="199" y="35"/>
                      <a:pt x="199" y="35"/>
                    </a:cubicBezTo>
                    <a:cubicBezTo>
                      <a:pt x="199" y="35"/>
                      <a:pt x="200" y="35"/>
                      <a:pt x="201" y="35"/>
                    </a:cubicBezTo>
                    <a:cubicBezTo>
                      <a:pt x="202" y="35"/>
                      <a:pt x="202" y="35"/>
                      <a:pt x="203" y="35"/>
                    </a:cubicBezTo>
                    <a:cubicBezTo>
                      <a:pt x="224" y="57"/>
                      <a:pt x="224" y="57"/>
                      <a:pt x="224" y="57"/>
                    </a:cubicBezTo>
                    <a:cubicBezTo>
                      <a:pt x="225" y="58"/>
                      <a:pt x="225" y="60"/>
                      <a:pt x="224" y="61"/>
                    </a:cubicBezTo>
                    <a:cubicBezTo>
                      <a:pt x="212" y="74"/>
                      <a:pt x="212" y="74"/>
                      <a:pt x="212" y="74"/>
                    </a:cubicBezTo>
                    <a:cubicBezTo>
                      <a:pt x="214" y="78"/>
                      <a:pt x="214" y="78"/>
                      <a:pt x="214" y="78"/>
                    </a:cubicBezTo>
                    <a:cubicBezTo>
                      <a:pt x="220" y="87"/>
                      <a:pt x="224" y="97"/>
                      <a:pt x="226" y="107"/>
                    </a:cubicBezTo>
                    <a:cubicBezTo>
                      <a:pt x="227" y="112"/>
                      <a:pt x="227" y="112"/>
                      <a:pt x="227" y="112"/>
                    </a:cubicBezTo>
                    <a:cubicBezTo>
                      <a:pt x="245" y="112"/>
                      <a:pt x="245" y="112"/>
                      <a:pt x="245" y="112"/>
                    </a:cubicBezTo>
                    <a:cubicBezTo>
                      <a:pt x="247" y="112"/>
                      <a:pt x="248" y="113"/>
                      <a:pt x="248" y="115"/>
                    </a:cubicBezTo>
                    <a:cubicBezTo>
                      <a:pt x="248" y="115"/>
                      <a:pt x="248" y="115"/>
                      <a:pt x="248" y="115"/>
                    </a:cubicBezTo>
                    <a:lnTo>
                      <a:pt x="248" y="1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900" b="0" i="0" u="none" strike="noStrike" kern="1200" cap="none" spc="0" normalizeH="0" baseline="0" noProof="0" dirty="0">
                  <a:ln>
                    <a:noFill/>
                  </a:ln>
                  <a:solidFill>
                    <a:srgbClr val="444444"/>
                  </a:solidFill>
                  <a:effectLst/>
                  <a:uLnTx/>
                  <a:uFillTx/>
                  <a:latin typeface="Arial"/>
                  <a:ea typeface="+mn-ea"/>
                  <a:cs typeface="+mn-cs"/>
                </a:endParaRPr>
              </a:p>
            </p:txBody>
          </p:sp>
          <p:sp>
            <p:nvSpPr>
              <p:cNvPr id="72" name="Freeform 43">
                <a:extLst>
                  <a:ext uri="{FF2B5EF4-FFF2-40B4-BE49-F238E27FC236}">
                    <a16:creationId xmlns:a16="http://schemas.microsoft.com/office/drawing/2014/main" xmlns="" id="{32C40BCF-8384-46DD-89C6-21000E035C8E}"/>
                  </a:ext>
                </a:extLst>
              </p:cNvPr>
              <p:cNvSpPr>
                <a:spLocks noEditPoints="1"/>
              </p:cNvSpPr>
              <p:nvPr/>
            </p:nvSpPr>
            <p:spPr bwMode="auto">
              <a:xfrm>
                <a:off x="3996" y="236"/>
                <a:ext cx="200" cy="187"/>
              </a:xfrm>
              <a:custGeom>
                <a:avLst/>
                <a:gdLst>
                  <a:gd name="T0" fmla="*/ 26 w 84"/>
                  <a:gd name="T1" fmla="*/ 4 h 78"/>
                  <a:gd name="T2" fmla="*/ 4 w 84"/>
                  <a:gd name="T3" fmla="*/ 25 h 78"/>
                  <a:gd name="T4" fmla="*/ 5 w 84"/>
                  <a:gd name="T5" fmla="*/ 56 h 78"/>
                  <a:gd name="T6" fmla="*/ 40 w 84"/>
                  <a:gd name="T7" fmla="*/ 78 h 78"/>
                  <a:gd name="T8" fmla="*/ 75 w 84"/>
                  <a:gd name="T9" fmla="*/ 56 h 78"/>
                  <a:gd name="T10" fmla="*/ 56 w 84"/>
                  <a:gd name="T11" fmla="*/ 5 h 78"/>
                  <a:gd name="T12" fmla="*/ 26 w 84"/>
                  <a:gd name="T13" fmla="*/ 4 h 78"/>
                  <a:gd name="T14" fmla="*/ 67 w 84"/>
                  <a:gd name="T15" fmla="*/ 51 h 78"/>
                  <a:gd name="T16" fmla="*/ 51 w 84"/>
                  <a:gd name="T17" fmla="*/ 67 h 78"/>
                  <a:gd name="T18" fmla="*/ 28 w 84"/>
                  <a:gd name="T19" fmla="*/ 66 h 78"/>
                  <a:gd name="T20" fmla="*/ 12 w 84"/>
                  <a:gd name="T21" fmla="*/ 48 h 78"/>
                  <a:gd name="T22" fmla="*/ 31 w 84"/>
                  <a:gd name="T23" fmla="*/ 11 h 78"/>
                  <a:gd name="T24" fmla="*/ 40 w 84"/>
                  <a:gd name="T25" fmla="*/ 10 h 78"/>
                  <a:gd name="T26" fmla="*/ 51 w 84"/>
                  <a:gd name="T27" fmla="*/ 12 h 78"/>
                  <a:gd name="T28" fmla="*/ 68 w 84"/>
                  <a:gd name="T29" fmla="*/ 28 h 78"/>
                  <a:gd name="T30" fmla="*/ 67 w 84"/>
                  <a:gd name="T31"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8">
                    <a:moveTo>
                      <a:pt x="26" y="4"/>
                    </a:moveTo>
                    <a:cubicBezTo>
                      <a:pt x="16" y="8"/>
                      <a:pt x="8" y="15"/>
                      <a:pt x="4" y="25"/>
                    </a:cubicBezTo>
                    <a:cubicBezTo>
                      <a:pt x="0" y="35"/>
                      <a:pt x="1" y="46"/>
                      <a:pt x="5" y="56"/>
                    </a:cubicBezTo>
                    <a:cubicBezTo>
                      <a:pt x="12" y="69"/>
                      <a:pt x="25" y="78"/>
                      <a:pt x="40" y="78"/>
                    </a:cubicBezTo>
                    <a:cubicBezTo>
                      <a:pt x="55" y="78"/>
                      <a:pt x="68" y="69"/>
                      <a:pt x="75" y="56"/>
                    </a:cubicBezTo>
                    <a:cubicBezTo>
                      <a:pt x="84" y="37"/>
                      <a:pt x="76" y="14"/>
                      <a:pt x="56" y="5"/>
                    </a:cubicBezTo>
                    <a:cubicBezTo>
                      <a:pt x="47" y="0"/>
                      <a:pt x="36" y="0"/>
                      <a:pt x="26" y="4"/>
                    </a:cubicBezTo>
                    <a:close/>
                    <a:moveTo>
                      <a:pt x="67" y="51"/>
                    </a:moveTo>
                    <a:cubicBezTo>
                      <a:pt x="64" y="58"/>
                      <a:pt x="58" y="64"/>
                      <a:pt x="51" y="67"/>
                    </a:cubicBezTo>
                    <a:cubicBezTo>
                      <a:pt x="43" y="70"/>
                      <a:pt x="35" y="69"/>
                      <a:pt x="28" y="66"/>
                    </a:cubicBezTo>
                    <a:cubicBezTo>
                      <a:pt x="20" y="63"/>
                      <a:pt x="15" y="56"/>
                      <a:pt x="12" y="48"/>
                    </a:cubicBezTo>
                    <a:cubicBezTo>
                      <a:pt x="7" y="33"/>
                      <a:pt x="16" y="16"/>
                      <a:pt x="31" y="11"/>
                    </a:cubicBezTo>
                    <a:cubicBezTo>
                      <a:pt x="34" y="10"/>
                      <a:pt x="37" y="10"/>
                      <a:pt x="40" y="10"/>
                    </a:cubicBezTo>
                    <a:cubicBezTo>
                      <a:pt x="44" y="10"/>
                      <a:pt x="48" y="11"/>
                      <a:pt x="51" y="12"/>
                    </a:cubicBezTo>
                    <a:cubicBezTo>
                      <a:pt x="59" y="15"/>
                      <a:pt x="65" y="21"/>
                      <a:pt x="68" y="28"/>
                    </a:cubicBezTo>
                    <a:cubicBezTo>
                      <a:pt x="70" y="36"/>
                      <a:pt x="70" y="44"/>
                      <a:pt x="67"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900" b="0" i="0" u="none" strike="noStrike" kern="1200" cap="none" spc="0" normalizeH="0" baseline="0" noProof="0" dirty="0">
                  <a:ln>
                    <a:noFill/>
                  </a:ln>
                  <a:solidFill>
                    <a:srgbClr val="444444"/>
                  </a:solidFill>
                  <a:effectLst/>
                  <a:uLnTx/>
                  <a:uFillTx/>
                  <a:latin typeface="Arial"/>
                  <a:ea typeface="+mn-ea"/>
                  <a:cs typeface="+mn-cs"/>
                </a:endParaRPr>
              </a:p>
            </p:txBody>
          </p:sp>
          <p:sp>
            <p:nvSpPr>
              <p:cNvPr id="73" name="Freeform 44">
                <a:extLst>
                  <a:ext uri="{FF2B5EF4-FFF2-40B4-BE49-F238E27FC236}">
                    <a16:creationId xmlns:a16="http://schemas.microsoft.com/office/drawing/2014/main" xmlns="" id="{CAA53F2E-CCE4-4E04-94B6-8076E2C10610}"/>
                  </a:ext>
                </a:extLst>
              </p:cNvPr>
              <p:cNvSpPr>
                <a:spLocks noEditPoints="1"/>
              </p:cNvSpPr>
              <p:nvPr/>
            </p:nvSpPr>
            <p:spPr bwMode="auto">
              <a:xfrm>
                <a:off x="3920" y="158"/>
                <a:ext cx="343" cy="343"/>
              </a:xfrm>
              <a:custGeom>
                <a:avLst/>
                <a:gdLst>
                  <a:gd name="T0" fmla="*/ 133 w 144"/>
                  <a:gd name="T1" fmla="*/ 80 h 144"/>
                  <a:gd name="T2" fmla="*/ 137 w 144"/>
                  <a:gd name="T3" fmla="*/ 66 h 144"/>
                  <a:gd name="T4" fmla="*/ 142 w 144"/>
                  <a:gd name="T5" fmla="*/ 54 h 144"/>
                  <a:gd name="T6" fmla="*/ 124 w 144"/>
                  <a:gd name="T7" fmla="*/ 33 h 144"/>
                  <a:gd name="T8" fmla="*/ 120 w 144"/>
                  <a:gd name="T9" fmla="*/ 34 h 144"/>
                  <a:gd name="T10" fmla="*/ 113 w 144"/>
                  <a:gd name="T11" fmla="*/ 22 h 144"/>
                  <a:gd name="T12" fmla="*/ 108 w 144"/>
                  <a:gd name="T13" fmla="*/ 9 h 144"/>
                  <a:gd name="T14" fmla="*/ 81 w 144"/>
                  <a:gd name="T15" fmla="*/ 8 h 144"/>
                  <a:gd name="T16" fmla="*/ 66 w 144"/>
                  <a:gd name="T17" fmla="*/ 11 h 144"/>
                  <a:gd name="T18" fmla="*/ 53 w 144"/>
                  <a:gd name="T19" fmla="*/ 2 h 144"/>
                  <a:gd name="T20" fmla="*/ 37 w 144"/>
                  <a:gd name="T21" fmla="*/ 8 h 144"/>
                  <a:gd name="T22" fmla="*/ 32 w 144"/>
                  <a:gd name="T23" fmla="*/ 20 h 144"/>
                  <a:gd name="T24" fmla="*/ 24 w 144"/>
                  <a:gd name="T25" fmla="*/ 33 h 144"/>
                  <a:gd name="T26" fmla="*/ 14 w 144"/>
                  <a:gd name="T27" fmla="*/ 31 h 144"/>
                  <a:gd name="T28" fmla="*/ 2 w 144"/>
                  <a:gd name="T29" fmla="*/ 51 h 144"/>
                  <a:gd name="T30" fmla="*/ 7 w 144"/>
                  <a:gd name="T31" fmla="*/ 63 h 144"/>
                  <a:gd name="T32" fmla="*/ 10 w 144"/>
                  <a:gd name="T33" fmla="*/ 78 h 144"/>
                  <a:gd name="T34" fmla="*/ 2 w 144"/>
                  <a:gd name="T35" fmla="*/ 91 h 144"/>
                  <a:gd name="T36" fmla="*/ 8 w 144"/>
                  <a:gd name="T37" fmla="*/ 107 h 144"/>
                  <a:gd name="T38" fmla="*/ 20 w 144"/>
                  <a:gd name="T39" fmla="*/ 112 h 144"/>
                  <a:gd name="T40" fmla="*/ 32 w 144"/>
                  <a:gd name="T41" fmla="*/ 120 h 144"/>
                  <a:gd name="T42" fmla="*/ 31 w 144"/>
                  <a:gd name="T43" fmla="*/ 131 h 144"/>
                  <a:gd name="T44" fmla="*/ 51 w 144"/>
                  <a:gd name="T45" fmla="*/ 142 h 144"/>
                  <a:gd name="T46" fmla="*/ 65 w 144"/>
                  <a:gd name="T47" fmla="*/ 134 h 144"/>
                  <a:gd name="T48" fmla="*/ 79 w 144"/>
                  <a:gd name="T49" fmla="*/ 138 h 144"/>
                  <a:gd name="T50" fmla="*/ 91 w 144"/>
                  <a:gd name="T51" fmla="*/ 143 h 144"/>
                  <a:gd name="T52" fmla="*/ 112 w 144"/>
                  <a:gd name="T53" fmla="*/ 125 h 144"/>
                  <a:gd name="T54" fmla="*/ 110 w 144"/>
                  <a:gd name="T55" fmla="*/ 121 h 144"/>
                  <a:gd name="T56" fmla="*/ 123 w 144"/>
                  <a:gd name="T57" fmla="*/ 114 h 144"/>
                  <a:gd name="T58" fmla="*/ 142 w 144"/>
                  <a:gd name="T59" fmla="*/ 93 h 144"/>
                  <a:gd name="T60" fmla="*/ 127 w 144"/>
                  <a:gd name="T61" fmla="*/ 105 h 144"/>
                  <a:gd name="T62" fmla="*/ 117 w 144"/>
                  <a:gd name="T63" fmla="*/ 101 h 144"/>
                  <a:gd name="T64" fmla="*/ 102 w 144"/>
                  <a:gd name="T65" fmla="*/ 116 h 144"/>
                  <a:gd name="T66" fmla="*/ 103 w 144"/>
                  <a:gd name="T67" fmla="*/ 128 h 144"/>
                  <a:gd name="T68" fmla="*/ 88 w 144"/>
                  <a:gd name="T69" fmla="*/ 134 h 144"/>
                  <a:gd name="T70" fmla="*/ 80 w 144"/>
                  <a:gd name="T71" fmla="*/ 125 h 144"/>
                  <a:gd name="T72" fmla="*/ 59 w 144"/>
                  <a:gd name="T73" fmla="*/ 124 h 144"/>
                  <a:gd name="T74" fmla="*/ 39 w 144"/>
                  <a:gd name="T75" fmla="*/ 127 h 144"/>
                  <a:gd name="T76" fmla="*/ 43 w 144"/>
                  <a:gd name="T77" fmla="*/ 117 h 144"/>
                  <a:gd name="T78" fmla="*/ 28 w 144"/>
                  <a:gd name="T79" fmla="*/ 103 h 144"/>
                  <a:gd name="T80" fmla="*/ 16 w 144"/>
                  <a:gd name="T81" fmla="*/ 104 h 144"/>
                  <a:gd name="T82" fmla="*/ 10 w 144"/>
                  <a:gd name="T83" fmla="*/ 88 h 144"/>
                  <a:gd name="T84" fmla="*/ 20 w 144"/>
                  <a:gd name="T85" fmla="*/ 84 h 144"/>
                  <a:gd name="T86" fmla="*/ 20 w 144"/>
                  <a:gd name="T87" fmla="*/ 63 h 144"/>
                  <a:gd name="T88" fmla="*/ 11 w 144"/>
                  <a:gd name="T89" fmla="*/ 55 h 144"/>
                  <a:gd name="T90" fmla="*/ 17 w 144"/>
                  <a:gd name="T91" fmla="*/ 40 h 144"/>
                  <a:gd name="T92" fmla="*/ 29 w 144"/>
                  <a:gd name="T93" fmla="*/ 41 h 144"/>
                  <a:gd name="T94" fmla="*/ 45 w 144"/>
                  <a:gd name="T95" fmla="*/ 27 h 144"/>
                  <a:gd name="T96" fmla="*/ 41 w 144"/>
                  <a:gd name="T97" fmla="*/ 17 h 144"/>
                  <a:gd name="T98" fmla="*/ 60 w 144"/>
                  <a:gd name="T99" fmla="*/ 21 h 144"/>
                  <a:gd name="T100" fmla="*/ 81 w 144"/>
                  <a:gd name="T101" fmla="*/ 21 h 144"/>
                  <a:gd name="T102" fmla="*/ 89 w 144"/>
                  <a:gd name="T103" fmla="*/ 11 h 144"/>
                  <a:gd name="T104" fmla="*/ 89 w 144"/>
                  <a:gd name="T105" fmla="*/ 11 h 144"/>
                  <a:gd name="T106" fmla="*/ 104 w 144"/>
                  <a:gd name="T107" fmla="*/ 18 h 144"/>
                  <a:gd name="T108" fmla="*/ 101 w 144"/>
                  <a:gd name="T109" fmla="*/ 28 h 144"/>
                  <a:gd name="T110" fmla="*/ 115 w 144"/>
                  <a:gd name="T111" fmla="*/ 42 h 144"/>
                  <a:gd name="T112" fmla="*/ 128 w 144"/>
                  <a:gd name="T113" fmla="*/ 41 h 144"/>
                  <a:gd name="T114" fmla="*/ 134 w 144"/>
                  <a:gd name="T115" fmla="*/ 57 h 144"/>
                  <a:gd name="T116" fmla="*/ 124 w 144"/>
                  <a:gd name="T117" fmla="*/ 64 h 144"/>
                  <a:gd name="T118" fmla="*/ 123 w 144"/>
                  <a:gd name="T119" fmla="*/ 85 h 144"/>
                  <a:gd name="T120" fmla="*/ 133 w 144"/>
                  <a:gd name="T121" fmla="*/ 90 h 144"/>
                  <a:gd name="T122" fmla="*/ 127 w 144"/>
                  <a:gd name="T123" fmla="*/ 10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44">
                    <a:moveTo>
                      <a:pt x="137" y="81"/>
                    </a:moveTo>
                    <a:cubicBezTo>
                      <a:pt x="133" y="80"/>
                      <a:pt x="133" y="80"/>
                      <a:pt x="133" y="80"/>
                    </a:cubicBezTo>
                    <a:cubicBezTo>
                      <a:pt x="134" y="76"/>
                      <a:pt x="134" y="71"/>
                      <a:pt x="133" y="67"/>
                    </a:cubicBezTo>
                    <a:cubicBezTo>
                      <a:pt x="137" y="66"/>
                      <a:pt x="137" y="66"/>
                      <a:pt x="137" y="66"/>
                    </a:cubicBezTo>
                    <a:cubicBezTo>
                      <a:pt x="142" y="64"/>
                      <a:pt x="144" y="58"/>
                      <a:pt x="142" y="54"/>
                    </a:cubicBezTo>
                    <a:cubicBezTo>
                      <a:pt x="142" y="54"/>
                      <a:pt x="142" y="54"/>
                      <a:pt x="142" y="54"/>
                    </a:cubicBezTo>
                    <a:cubicBezTo>
                      <a:pt x="136" y="38"/>
                      <a:pt x="136" y="38"/>
                      <a:pt x="136" y="38"/>
                    </a:cubicBezTo>
                    <a:cubicBezTo>
                      <a:pt x="134" y="33"/>
                      <a:pt x="129" y="31"/>
                      <a:pt x="124" y="33"/>
                    </a:cubicBezTo>
                    <a:cubicBezTo>
                      <a:pt x="124" y="33"/>
                      <a:pt x="124" y="33"/>
                      <a:pt x="124" y="33"/>
                    </a:cubicBezTo>
                    <a:cubicBezTo>
                      <a:pt x="120" y="34"/>
                      <a:pt x="120" y="34"/>
                      <a:pt x="120" y="34"/>
                    </a:cubicBezTo>
                    <a:cubicBezTo>
                      <a:pt x="118" y="31"/>
                      <a:pt x="115" y="28"/>
                      <a:pt x="111" y="25"/>
                    </a:cubicBezTo>
                    <a:cubicBezTo>
                      <a:pt x="113" y="22"/>
                      <a:pt x="113" y="22"/>
                      <a:pt x="113" y="22"/>
                    </a:cubicBezTo>
                    <a:cubicBezTo>
                      <a:pt x="114" y="20"/>
                      <a:pt x="114" y="18"/>
                      <a:pt x="114" y="16"/>
                    </a:cubicBezTo>
                    <a:cubicBezTo>
                      <a:pt x="113" y="13"/>
                      <a:pt x="111" y="11"/>
                      <a:pt x="108" y="9"/>
                    </a:cubicBezTo>
                    <a:cubicBezTo>
                      <a:pt x="93" y="3"/>
                      <a:pt x="93" y="3"/>
                      <a:pt x="93" y="3"/>
                    </a:cubicBezTo>
                    <a:cubicBezTo>
                      <a:pt x="88" y="1"/>
                      <a:pt x="83" y="3"/>
                      <a:pt x="81" y="8"/>
                    </a:cubicBezTo>
                    <a:cubicBezTo>
                      <a:pt x="79" y="11"/>
                      <a:pt x="79" y="11"/>
                      <a:pt x="79" y="11"/>
                    </a:cubicBezTo>
                    <a:cubicBezTo>
                      <a:pt x="75" y="11"/>
                      <a:pt x="71" y="10"/>
                      <a:pt x="66" y="11"/>
                    </a:cubicBezTo>
                    <a:cubicBezTo>
                      <a:pt x="65" y="7"/>
                      <a:pt x="65" y="7"/>
                      <a:pt x="65" y="7"/>
                    </a:cubicBezTo>
                    <a:cubicBezTo>
                      <a:pt x="63" y="3"/>
                      <a:pt x="58" y="0"/>
                      <a:pt x="53" y="2"/>
                    </a:cubicBezTo>
                    <a:cubicBezTo>
                      <a:pt x="53" y="2"/>
                      <a:pt x="53" y="2"/>
                      <a:pt x="53" y="2"/>
                    </a:cubicBezTo>
                    <a:cubicBezTo>
                      <a:pt x="37" y="8"/>
                      <a:pt x="37" y="8"/>
                      <a:pt x="37" y="8"/>
                    </a:cubicBezTo>
                    <a:cubicBezTo>
                      <a:pt x="35" y="9"/>
                      <a:pt x="33" y="11"/>
                      <a:pt x="32" y="13"/>
                    </a:cubicBezTo>
                    <a:cubicBezTo>
                      <a:pt x="31" y="15"/>
                      <a:pt x="31" y="18"/>
                      <a:pt x="32" y="20"/>
                    </a:cubicBezTo>
                    <a:cubicBezTo>
                      <a:pt x="34" y="24"/>
                      <a:pt x="34" y="24"/>
                      <a:pt x="34" y="24"/>
                    </a:cubicBezTo>
                    <a:cubicBezTo>
                      <a:pt x="30" y="26"/>
                      <a:pt x="27" y="30"/>
                      <a:pt x="24" y="33"/>
                    </a:cubicBezTo>
                    <a:cubicBezTo>
                      <a:pt x="21" y="31"/>
                      <a:pt x="21" y="31"/>
                      <a:pt x="21" y="31"/>
                    </a:cubicBezTo>
                    <a:cubicBezTo>
                      <a:pt x="19" y="30"/>
                      <a:pt x="16" y="30"/>
                      <a:pt x="14" y="31"/>
                    </a:cubicBezTo>
                    <a:cubicBezTo>
                      <a:pt x="12" y="32"/>
                      <a:pt x="10" y="34"/>
                      <a:pt x="9" y="36"/>
                    </a:cubicBezTo>
                    <a:cubicBezTo>
                      <a:pt x="2" y="51"/>
                      <a:pt x="2" y="51"/>
                      <a:pt x="2" y="51"/>
                    </a:cubicBezTo>
                    <a:cubicBezTo>
                      <a:pt x="1" y="53"/>
                      <a:pt x="1" y="55"/>
                      <a:pt x="2" y="57"/>
                    </a:cubicBezTo>
                    <a:cubicBezTo>
                      <a:pt x="2" y="60"/>
                      <a:pt x="4" y="62"/>
                      <a:pt x="7" y="63"/>
                    </a:cubicBezTo>
                    <a:cubicBezTo>
                      <a:pt x="11" y="65"/>
                      <a:pt x="11" y="65"/>
                      <a:pt x="11" y="65"/>
                    </a:cubicBezTo>
                    <a:cubicBezTo>
                      <a:pt x="10" y="69"/>
                      <a:pt x="10" y="74"/>
                      <a:pt x="10" y="78"/>
                    </a:cubicBezTo>
                    <a:cubicBezTo>
                      <a:pt x="7" y="79"/>
                      <a:pt x="7" y="79"/>
                      <a:pt x="7" y="79"/>
                    </a:cubicBezTo>
                    <a:cubicBezTo>
                      <a:pt x="2" y="81"/>
                      <a:pt x="0" y="87"/>
                      <a:pt x="2" y="91"/>
                    </a:cubicBezTo>
                    <a:cubicBezTo>
                      <a:pt x="2" y="91"/>
                      <a:pt x="2" y="91"/>
                      <a:pt x="2" y="91"/>
                    </a:cubicBezTo>
                    <a:cubicBezTo>
                      <a:pt x="8" y="107"/>
                      <a:pt x="8" y="107"/>
                      <a:pt x="8" y="107"/>
                    </a:cubicBezTo>
                    <a:cubicBezTo>
                      <a:pt x="9" y="109"/>
                      <a:pt x="10" y="111"/>
                      <a:pt x="13" y="112"/>
                    </a:cubicBezTo>
                    <a:cubicBezTo>
                      <a:pt x="15" y="113"/>
                      <a:pt x="17" y="113"/>
                      <a:pt x="20" y="112"/>
                    </a:cubicBezTo>
                    <a:cubicBezTo>
                      <a:pt x="23" y="111"/>
                      <a:pt x="23" y="111"/>
                      <a:pt x="23" y="111"/>
                    </a:cubicBezTo>
                    <a:cubicBezTo>
                      <a:pt x="26" y="114"/>
                      <a:pt x="29" y="117"/>
                      <a:pt x="32" y="120"/>
                    </a:cubicBezTo>
                    <a:cubicBezTo>
                      <a:pt x="31" y="124"/>
                      <a:pt x="31" y="124"/>
                      <a:pt x="31" y="124"/>
                    </a:cubicBezTo>
                    <a:cubicBezTo>
                      <a:pt x="30" y="126"/>
                      <a:pt x="30" y="128"/>
                      <a:pt x="31" y="131"/>
                    </a:cubicBezTo>
                    <a:cubicBezTo>
                      <a:pt x="32" y="133"/>
                      <a:pt x="33" y="135"/>
                      <a:pt x="36" y="136"/>
                    </a:cubicBezTo>
                    <a:cubicBezTo>
                      <a:pt x="51" y="142"/>
                      <a:pt x="51" y="142"/>
                      <a:pt x="51" y="142"/>
                    </a:cubicBezTo>
                    <a:cubicBezTo>
                      <a:pt x="56" y="144"/>
                      <a:pt x="61" y="142"/>
                      <a:pt x="63" y="137"/>
                    </a:cubicBezTo>
                    <a:cubicBezTo>
                      <a:pt x="65" y="134"/>
                      <a:pt x="65" y="134"/>
                      <a:pt x="65" y="134"/>
                    </a:cubicBezTo>
                    <a:cubicBezTo>
                      <a:pt x="69" y="134"/>
                      <a:pt x="73" y="134"/>
                      <a:pt x="78" y="134"/>
                    </a:cubicBezTo>
                    <a:cubicBezTo>
                      <a:pt x="79" y="138"/>
                      <a:pt x="79" y="138"/>
                      <a:pt x="79" y="138"/>
                    </a:cubicBezTo>
                    <a:cubicBezTo>
                      <a:pt x="80" y="141"/>
                      <a:pt x="84" y="143"/>
                      <a:pt x="87" y="143"/>
                    </a:cubicBezTo>
                    <a:cubicBezTo>
                      <a:pt x="89" y="143"/>
                      <a:pt x="90" y="143"/>
                      <a:pt x="91" y="143"/>
                    </a:cubicBezTo>
                    <a:cubicBezTo>
                      <a:pt x="107" y="137"/>
                      <a:pt x="107" y="137"/>
                      <a:pt x="107" y="137"/>
                    </a:cubicBezTo>
                    <a:cubicBezTo>
                      <a:pt x="111" y="135"/>
                      <a:pt x="114" y="129"/>
                      <a:pt x="112" y="125"/>
                    </a:cubicBezTo>
                    <a:cubicBezTo>
                      <a:pt x="112" y="125"/>
                      <a:pt x="112" y="125"/>
                      <a:pt x="112" y="125"/>
                    </a:cubicBezTo>
                    <a:cubicBezTo>
                      <a:pt x="110" y="121"/>
                      <a:pt x="110" y="121"/>
                      <a:pt x="110" y="121"/>
                    </a:cubicBezTo>
                    <a:cubicBezTo>
                      <a:pt x="114" y="118"/>
                      <a:pt x="117" y="115"/>
                      <a:pt x="120" y="112"/>
                    </a:cubicBezTo>
                    <a:cubicBezTo>
                      <a:pt x="123" y="114"/>
                      <a:pt x="123" y="114"/>
                      <a:pt x="123" y="114"/>
                    </a:cubicBezTo>
                    <a:cubicBezTo>
                      <a:pt x="128" y="115"/>
                      <a:pt x="133" y="113"/>
                      <a:pt x="135" y="109"/>
                    </a:cubicBezTo>
                    <a:cubicBezTo>
                      <a:pt x="142" y="93"/>
                      <a:pt x="142" y="93"/>
                      <a:pt x="142" y="93"/>
                    </a:cubicBezTo>
                    <a:cubicBezTo>
                      <a:pt x="144" y="89"/>
                      <a:pt x="142" y="83"/>
                      <a:pt x="137" y="81"/>
                    </a:cubicBezTo>
                    <a:close/>
                    <a:moveTo>
                      <a:pt x="127" y="105"/>
                    </a:moveTo>
                    <a:cubicBezTo>
                      <a:pt x="127" y="105"/>
                      <a:pt x="127" y="105"/>
                      <a:pt x="127" y="105"/>
                    </a:cubicBezTo>
                    <a:cubicBezTo>
                      <a:pt x="117" y="101"/>
                      <a:pt x="117" y="101"/>
                      <a:pt x="117" y="101"/>
                    </a:cubicBezTo>
                    <a:cubicBezTo>
                      <a:pt x="115" y="104"/>
                      <a:pt x="115" y="104"/>
                      <a:pt x="115" y="104"/>
                    </a:cubicBezTo>
                    <a:cubicBezTo>
                      <a:pt x="111" y="109"/>
                      <a:pt x="107" y="113"/>
                      <a:pt x="102" y="116"/>
                    </a:cubicBezTo>
                    <a:cubicBezTo>
                      <a:pt x="99" y="118"/>
                      <a:pt x="99" y="118"/>
                      <a:pt x="99" y="118"/>
                    </a:cubicBezTo>
                    <a:cubicBezTo>
                      <a:pt x="103" y="128"/>
                      <a:pt x="103" y="128"/>
                      <a:pt x="103" y="128"/>
                    </a:cubicBezTo>
                    <a:cubicBezTo>
                      <a:pt x="88" y="134"/>
                      <a:pt x="88" y="134"/>
                      <a:pt x="88" y="134"/>
                    </a:cubicBezTo>
                    <a:cubicBezTo>
                      <a:pt x="88" y="134"/>
                      <a:pt x="88" y="134"/>
                      <a:pt x="88" y="134"/>
                    </a:cubicBezTo>
                    <a:cubicBezTo>
                      <a:pt x="84" y="124"/>
                      <a:pt x="84" y="124"/>
                      <a:pt x="84" y="124"/>
                    </a:cubicBezTo>
                    <a:cubicBezTo>
                      <a:pt x="80" y="125"/>
                      <a:pt x="80" y="125"/>
                      <a:pt x="80" y="125"/>
                    </a:cubicBezTo>
                    <a:cubicBezTo>
                      <a:pt x="75" y="126"/>
                      <a:pt x="69" y="125"/>
                      <a:pt x="63" y="124"/>
                    </a:cubicBezTo>
                    <a:cubicBezTo>
                      <a:pt x="59" y="124"/>
                      <a:pt x="59" y="124"/>
                      <a:pt x="59" y="124"/>
                    </a:cubicBezTo>
                    <a:cubicBezTo>
                      <a:pt x="55" y="134"/>
                      <a:pt x="55" y="134"/>
                      <a:pt x="55" y="134"/>
                    </a:cubicBezTo>
                    <a:cubicBezTo>
                      <a:pt x="39" y="127"/>
                      <a:pt x="39" y="127"/>
                      <a:pt x="39" y="127"/>
                    </a:cubicBezTo>
                    <a:cubicBezTo>
                      <a:pt x="39" y="127"/>
                      <a:pt x="39" y="127"/>
                      <a:pt x="39" y="127"/>
                    </a:cubicBezTo>
                    <a:cubicBezTo>
                      <a:pt x="43" y="117"/>
                      <a:pt x="43" y="117"/>
                      <a:pt x="43" y="117"/>
                    </a:cubicBezTo>
                    <a:cubicBezTo>
                      <a:pt x="40" y="115"/>
                      <a:pt x="40" y="115"/>
                      <a:pt x="40" y="115"/>
                    </a:cubicBezTo>
                    <a:cubicBezTo>
                      <a:pt x="36" y="112"/>
                      <a:pt x="32" y="108"/>
                      <a:pt x="28" y="103"/>
                    </a:cubicBezTo>
                    <a:cubicBezTo>
                      <a:pt x="26" y="100"/>
                      <a:pt x="26" y="100"/>
                      <a:pt x="26" y="100"/>
                    </a:cubicBezTo>
                    <a:cubicBezTo>
                      <a:pt x="16" y="104"/>
                      <a:pt x="16" y="104"/>
                      <a:pt x="16" y="104"/>
                    </a:cubicBezTo>
                    <a:cubicBezTo>
                      <a:pt x="16" y="104"/>
                      <a:pt x="16" y="104"/>
                      <a:pt x="16" y="104"/>
                    </a:cubicBezTo>
                    <a:cubicBezTo>
                      <a:pt x="10" y="88"/>
                      <a:pt x="10" y="88"/>
                      <a:pt x="10" y="88"/>
                    </a:cubicBezTo>
                    <a:cubicBezTo>
                      <a:pt x="10" y="88"/>
                      <a:pt x="10" y="88"/>
                      <a:pt x="10" y="88"/>
                    </a:cubicBezTo>
                    <a:cubicBezTo>
                      <a:pt x="20" y="84"/>
                      <a:pt x="20" y="84"/>
                      <a:pt x="20" y="84"/>
                    </a:cubicBezTo>
                    <a:cubicBezTo>
                      <a:pt x="19" y="80"/>
                      <a:pt x="19" y="80"/>
                      <a:pt x="19" y="80"/>
                    </a:cubicBezTo>
                    <a:cubicBezTo>
                      <a:pt x="19" y="75"/>
                      <a:pt x="19" y="69"/>
                      <a:pt x="20" y="63"/>
                    </a:cubicBezTo>
                    <a:cubicBezTo>
                      <a:pt x="20" y="60"/>
                      <a:pt x="20" y="60"/>
                      <a:pt x="20" y="60"/>
                    </a:cubicBezTo>
                    <a:cubicBezTo>
                      <a:pt x="11" y="55"/>
                      <a:pt x="11" y="55"/>
                      <a:pt x="11" y="55"/>
                    </a:cubicBezTo>
                    <a:cubicBezTo>
                      <a:pt x="17" y="40"/>
                      <a:pt x="17" y="40"/>
                      <a:pt x="17" y="40"/>
                    </a:cubicBezTo>
                    <a:cubicBezTo>
                      <a:pt x="17" y="40"/>
                      <a:pt x="17" y="40"/>
                      <a:pt x="17" y="40"/>
                    </a:cubicBezTo>
                    <a:cubicBezTo>
                      <a:pt x="27" y="44"/>
                      <a:pt x="27" y="44"/>
                      <a:pt x="27" y="44"/>
                    </a:cubicBezTo>
                    <a:cubicBezTo>
                      <a:pt x="29" y="41"/>
                      <a:pt x="29" y="41"/>
                      <a:pt x="29" y="41"/>
                    </a:cubicBezTo>
                    <a:cubicBezTo>
                      <a:pt x="33" y="37"/>
                      <a:pt x="37" y="33"/>
                      <a:pt x="42" y="29"/>
                    </a:cubicBezTo>
                    <a:cubicBezTo>
                      <a:pt x="45" y="27"/>
                      <a:pt x="45" y="27"/>
                      <a:pt x="45" y="27"/>
                    </a:cubicBezTo>
                    <a:cubicBezTo>
                      <a:pt x="41" y="17"/>
                      <a:pt x="41" y="17"/>
                      <a:pt x="41" y="17"/>
                    </a:cubicBezTo>
                    <a:cubicBezTo>
                      <a:pt x="41" y="17"/>
                      <a:pt x="41" y="17"/>
                      <a:pt x="41" y="17"/>
                    </a:cubicBezTo>
                    <a:cubicBezTo>
                      <a:pt x="56" y="11"/>
                      <a:pt x="56" y="11"/>
                      <a:pt x="56" y="11"/>
                    </a:cubicBezTo>
                    <a:cubicBezTo>
                      <a:pt x="60" y="21"/>
                      <a:pt x="60" y="21"/>
                      <a:pt x="60" y="21"/>
                    </a:cubicBezTo>
                    <a:cubicBezTo>
                      <a:pt x="64" y="20"/>
                      <a:pt x="64" y="20"/>
                      <a:pt x="64" y="20"/>
                    </a:cubicBezTo>
                    <a:cubicBezTo>
                      <a:pt x="70" y="19"/>
                      <a:pt x="75" y="20"/>
                      <a:pt x="81" y="21"/>
                    </a:cubicBezTo>
                    <a:cubicBezTo>
                      <a:pt x="85" y="21"/>
                      <a:pt x="85" y="21"/>
                      <a:pt x="85" y="21"/>
                    </a:cubicBezTo>
                    <a:cubicBezTo>
                      <a:pt x="89" y="11"/>
                      <a:pt x="89" y="11"/>
                      <a:pt x="89" y="11"/>
                    </a:cubicBezTo>
                    <a:cubicBezTo>
                      <a:pt x="89" y="11"/>
                      <a:pt x="89" y="11"/>
                      <a:pt x="89" y="11"/>
                    </a:cubicBezTo>
                    <a:cubicBezTo>
                      <a:pt x="89" y="11"/>
                      <a:pt x="89" y="11"/>
                      <a:pt x="89" y="11"/>
                    </a:cubicBezTo>
                    <a:cubicBezTo>
                      <a:pt x="104" y="18"/>
                      <a:pt x="104" y="18"/>
                      <a:pt x="104" y="18"/>
                    </a:cubicBezTo>
                    <a:cubicBezTo>
                      <a:pt x="104" y="18"/>
                      <a:pt x="104" y="18"/>
                      <a:pt x="104" y="18"/>
                    </a:cubicBezTo>
                    <a:cubicBezTo>
                      <a:pt x="104" y="18"/>
                      <a:pt x="104" y="18"/>
                      <a:pt x="104" y="18"/>
                    </a:cubicBezTo>
                    <a:cubicBezTo>
                      <a:pt x="101" y="28"/>
                      <a:pt x="101" y="28"/>
                      <a:pt x="101" y="28"/>
                    </a:cubicBezTo>
                    <a:cubicBezTo>
                      <a:pt x="103" y="30"/>
                      <a:pt x="103" y="30"/>
                      <a:pt x="103" y="30"/>
                    </a:cubicBezTo>
                    <a:cubicBezTo>
                      <a:pt x="108" y="33"/>
                      <a:pt x="112" y="37"/>
                      <a:pt x="115" y="42"/>
                    </a:cubicBezTo>
                    <a:cubicBezTo>
                      <a:pt x="118" y="45"/>
                      <a:pt x="118" y="45"/>
                      <a:pt x="118" y="45"/>
                    </a:cubicBezTo>
                    <a:cubicBezTo>
                      <a:pt x="128" y="41"/>
                      <a:pt x="128" y="41"/>
                      <a:pt x="128" y="41"/>
                    </a:cubicBezTo>
                    <a:cubicBezTo>
                      <a:pt x="128" y="41"/>
                      <a:pt x="128" y="41"/>
                      <a:pt x="128" y="41"/>
                    </a:cubicBezTo>
                    <a:cubicBezTo>
                      <a:pt x="134" y="57"/>
                      <a:pt x="134" y="57"/>
                      <a:pt x="134" y="57"/>
                    </a:cubicBezTo>
                    <a:cubicBezTo>
                      <a:pt x="124" y="61"/>
                      <a:pt x="124" y="61"/>
                      <a:pt x="124" y="61"/>
                    </a:cubicBezTo>
                    <a:cubicBezTo>
                      <a:pt x="124" y="64"/>
                      <a:pt x="124" y="64"/>
                      <a:pt x="124" y="64"/>
                    </a:cubicBezTo>
                    <a:cubicBezTo>
                      <a:pt x="125" y="70"/>
                      <a:pt x="125" y="76"/>
                      <a:pt x="124" y="82"/>
                    </a:cubicBezTo>
                    <a:cubicBezTo>
                      <a:pt x="123" y="85"/>
                      <a:pt x="123" y="85"/>
                      <a:pt x="123" y="85"/>
                    </a:cubicBezTo>
                    <a:cubicBezTo>
                      <a:pt x="133" y="89"/>
                      <a:pt x="133" y="89"/>
                      <a:pt x="133" y="89"/>
                    </a:cubicBezTo>
                    <a:cubicBezTo>
                      <a:pt x="133" y="90"/>
                      <a:pt x="133" y="90"/>
                      <a:pt x="133" y="90"/>
                    </a:cubicBezTo>
                    <a:cubicBezTo>
                      <a:pt x="133" y="90"/>
                      <a:pt x="133" y="90"/>
                      <a:pt x="133" y="90"/>
                    </a:cubicBezTo>
                    <a:lnTo>
                      <a:pt x="127"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133350" marR="0" lvl="0" indent="-133350" algn="l" defTabSz="533400" rtl="0" eaLnBrk="1" fontAlgn="auto" latinLnBrk="0" hangingPunct="1">
                  <a:lnSpc>
                    <a:spcPct val="100000"/>
                  </a:lnSpc>
                  <a:spcBef>
                    <a:spcPts val="900"/>
                  </a:spcBef>
                  <a:spcAft>
                    <a:spcPts val="0"/>
                  </a:spcAft>
                  <a:buClrTx/>
                  <a:buSzTx/>
                  <a:buFontTx/>
                  <a:buChar char="•"/>
                  <a:tabLst/>
                  <a:defRPr/>
                </a:pPr>
                <a:endParaRPr kumimoji="0" lang="en-US" sz="900" b="0" i="0" u="none" strike="noStrike" kern="1200" cap="none" spc="0" normalizeH="0" baseline="0" noProof="0" dirty="0">
                  <a:ln>
                    <a:noFill/>
                  </a:ln>
                  <a:solidFill>
                    <a:srgbClr val="444444"/>
                  </a:solidFill>
                  <a:effectLst/>
                  <a:uLnTx/>
                  <a:uFillTx/>
                  <a:latin typeface="Arial"/>
                  <a:ea typeface="+mn-ea"/>
                  <a:cs typeface="+mn-cs"/>
                </a:endParaRPr>
              </a:p>
            </p:txBody>
          </p:sp>
        </p:grpSp>
      </p:grpSp>
      <p:grpSp>
        <p:nvGrpSpPr>
          <p:cNvPr id="74" name="Group 73">
            <a:extLst>
              <a:ext uri="{FF2B5EF4-FFF2-40B4-BE49-F238E27FC236}">
                <a16:creationId xmlns:a16="http://schemas.microsoft.com/office/drawing/2014/main" xmlns="" id="{57A8222C-F4C0-4CED-BF47-5BAD2846E498}"/>
              </a:ext>
            </a:extLst>
          </p:cNvPr>
          <p:cNvGrpSpPr/>
          <p:nvPr/>
        </p:nvGrpSpPr>
        <p:grpSpPr>
          <a:xfrm>
            <a:off x="5699201" y="2872302"/>
            <a:ext cx="420624" cy="420624"/>
            <a:chOff x="3596109" y="2362244"/>
            <a:chExt cx="420624" cy="420624"/>
          </a:xfrm>
        </p:grpSpPr>
        <p:sp>
          <p:nvSpPr>
            <p:cNvPr id="75" name="Oval 74">
              <a:extLst>
                <a:ext uri="{FF2B5EF4-FFF2-40B4-BE49-F238E27FC236}">
                  <a16:creationId xmlns:a16="http://schemas.microsoft.com/office/drawing/2014/main" xmlns="" id="{22047F1F-B5B9-4242-AEB3-B928C2EC3C21}"/>
                </a:ext>
              </a:extLst>
            </p:cNvPr>
            <p:cNvSpPr>
              <a:spLocks noChangeAspect="1"/>
            </p:cNvSpPr>
            <p:nvPr/>
          </p:nvSpPr>
          <p:spPr>
            <a:xfrm>
              <a:off x="3596109" y="2362244"/>
              <a:ext cx="420624" cy="4206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nvGrpSpPr>
            <p:cNvPr id="76" name="Group 75">
              <a:extLst>
                <a:ext uri="{FF2B5EF4-FFF2-40B4-BE49-F238E27FC236}">
                  <a16:creationId xmlns:a16="http://schemas.microsoft.com/office/drawing/2014/main" xmlns="" id="{7AFD4E1D-8975-4808-B347-0C543BD3DE65}"/>
                </a:ext>
              </a:extLst>
            </p:cNvPr>
            <p:cNvGrpSpPr>
              <a:grpSpLocks noChangeAspect="1"/>
            </p:cNvGrpSpPr>
            <p:nvPr/>
          </p:nvGrpSpPr>
          <p:grpSpPr bwMode="auto">
            <a:xfrm>
              <a:off x="3692297" y="2460115"/>
              <a:ext cx="219736" cy="226272"/>
              <a:chOff x="6166" y="679"/>
              <a:chExt cx="435" cy="438"/>
            </a:xfrm>
            <a:solidFill>
              <a:schemeClr val="tx2"/>
            </a:solidFill>
          </p:grpSpPr>
          <p:sp>
            <p:nvSpPr>
              <p:cNvPr id="77" name="Freeform 63">
                <a:extLst>
                  <a:ext uri="{FF2B5EF4-FFF2-40B4-BE49-F238E27FC236}">
                    <a16:creationId xmlns:a16="http://schemas.microsoft.com/office/drawing/2014/main" xmlns="" id="{32EBDF72-AF20-49F3-BF75-3619359D3AA2}"/>
                  </a:ext>
                </a:extLst>
              </p:cNvPr>
              <p:cNvSpPr>
                <a:spLocks/>
              </p:cNvSpPr>
              <p:nvPr/>
            </p:nvSpPr>
            <p:spPr bwMode="auto">
              <a:xfrm>
                <a:off x="6348" y="775"/>
                <a:ext cx="253" cy="340"/>
              </a:xfrm>
              <a:custGeom>
                <a:avLst/>
                <a:gdLst>
                  <a:gd name="T0" fmla="*/ 36 w 253"/>
                  <a:gd name="T1" fmla="*/ 340 h 340"/>
                  <a:gd name="T2" fmla="*/ 0 w 253"/>
                  <a:gd name="T3" fmla="*/ 304 h 340"/>
                  <a:gd name="T4" fmla="*/ 9 w 253"/>
                  <a:gd name="T5" fmla="*/ 294 h 340"/>
                  <a:gd name="T6" fmla="*/ 36 w 253"/>
                  <a:gd name="T7" fmla="*/ 321 h 340"/>
                  <a:gd name="T8" fmla="*/ 234 w 253"/>
                  <a:gd name="T9" fmla="*/ 121 h 340"/>
                  <a:gd name="T10" fmla="*/ 122 w 253"/>
                  <a:gd name="T11" fmla="*/ 10 h 340"/>
                  <a:gd name="T12" fmla="*/ 132 w 253"/>
                  <a:gd name="T13" fmla="*/ 0 h 340"/>
                  <a:gd name="T14" fmla="*/ 253 w 253"/>
                  <a:gd name="T15" fmla="*/ 121 h 340"/>
                  <a:gd name="T16" fmla="*/ 36 w 253"/>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340">
                    <a:moveTo>
                      <a:pt x="36" y="340"/>
                    </a:moveTo>
                    <a:lnTo>
                      <a:pt x="0" y="304"/>
                    </a:lnTo>
                    <a:lnTo>
                      <a:pt x="9" y="294"/>
                    </a:lnTo>
                    <a:lnTo>
                      <a:pt x="36" y="321"/>
                    </a:lnTo>
                    <a:lnTo>
                      <a:pt x="234" y="121"/>
                    </a:lnTo>
                    <a:lnTo>
                      <a:pt x="122" y="10"/>
                    </a:lnTo>
                    <a:lnTo>
                      <a:pt x="132" y="0"/>
                    </a:lnTo>
                    <a:lnTo>
                      <a:pt x="253" y="121"/>
                    </a:lnTo>
                    <a:lnTo>
                      <a:pt x="36" y="340"/>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78" name="Freeform 64">
                <a:extLst>
                  <a:ext uri="{FF2B5EF4-FFF2-40B4-BE49-F238E27FC236}">
                    <a16:creationId xmlns:a16="http://schemas.microsoft.com/office/drawing/2014/main" xmlns="" id="{5442BABA-CF0C-4416-BF70-865FC75EC811}"/>
                  </a:ext>
                </a:extLst>
              </p:cNvPr>
              <p:cNvSpPr>
                <a:spLocks/>
              </p:cNvSpPr>
              <p:nvPr/>
            </p:nvSpPr>
            <p:spPr bwMode="auto">
              <a:xfrm>
                <a:off x="6166" y="679"/>
                <a:ext cx="253" cy="337"/>
              </a:xfrm>
              <a:custGeom>
                <a:avLst/>
                <a:gdLst>
                  <a:gd name="T0" fmla="*/ 120 w 253"/>
                  <a:gd name="T1" fmla="*/ 337 h 337"/>
                  <a:gd name="T2" fmla="*/ 0 w 253"/>
                  <a:gd name="T3" fmla="*/ 217 h 337"/>
                  <a:gd name="T4" fmla="*/ 218 w 253"/>
                  <a:gd name="T5" fmla="*/ 0 h 337"/>
                  <a:gd name="T6" fmla="*/ 253 w 253"/>
                  <a:gd name="T7" fmla="*/ 35 h 337"/>
                  <a:gd name="T8" fmla="*/ 244 w 253"/>
                  <a:gd name="T9" fmla="*/ 45 h 337"/>
                  <a:gd name="T10" fmla="*/ 218 w 253"/>
                  <a:gd name="T11" fmla="*/ 19 h 337"/>
                  <a:gd name="T12" fmla="*/ 18 w 253"/>
                  <a:gd name="T13" fmla="*/ 217 h 337"/>
                  <a:gd name="T14" fmla="*/ 129 w 253"/>
                  <a:gd name="T15" fmla="*/ 328 h 337"/>
                  <a:gd name="T16" fmla="*/ 120 w 253"/>
                  <a:gd name="T1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337">
                    <a:moveTo>
                      <a:pt x="120" y="337"/>
                    </a:moveTo>
                    <a:lnTo>
                      <a:pt x="0" y="217"/>
                    </a:lnTo>
                    <a:lnTo>
                      <a:pt x="218" y="0"/>
                    </a:lnTo>
                    <a:lnTo>
                      <a:pt x="253" y="35"/>
                    </a:lnTo>
                    <a:lnTo>
                      <a:pt x="244" y="45"/>
                    </a:lnTo>
                    <a:lnTo>
                      <a:pt x="218" y="19"/>
                    </a:lnTo>
                    <a:lnTo>
                      <a:pt x="18" y="217"/>
                    </a:lnTo>
                    <a:lnTo>
                      <a:pt x="129" y="328"/>
                    </a:lnTo>
                    <a:lnTo>
                      <a:pt x="120" y="337"/>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sp>
            <p:nvSpPr>
              <p:cNvPr id="79" name="Freeform 65">
                <a:extLst>
                  <a:ext uri="{FF2B5EF4-FFF2-40B4-BE49-F238E27FC236}">
                    <a16:creationId xmlns:a16="http://schemas.microsoft.com/office/drawing/2014/main" xmlns="" id="{DEB805B9-F76A-4308-8851-C1D3E2EF6606}"/>
                  </a:ext>
                </a:extLst>
              </p:cNvPr>
              <p:cNvSpPr>
                <a:spLocks noEditPoints="1"/>
              </p:cNvSpPr>
              <p:nvPr/>
            </p:nvSpPr>
            <p:spPr bwMode="auto">
              <a:xfrm>
                <a:off x="6260" y="680"/>
                <a:ext cx="241" cy="437"/>
              </a:xfrm>
              <a:custGeom>
                <a:avLst/>
                <a:gdLst>
                  <a:gd name="T0" fmla="*/ 0 w 241"/>
                  <a:gd name="T1" fmla="*/ 437 h 437"/>
                  <a:gd name="T2" fmla="*/ 123 w 241"/>
                  <a:gd name="T3" fmla="*/ 240 h 437"/>
                  <a:gd name="T4" fmla="*/ 28 w 241"/>
                  <a:gd name="T5" fmla="*/ 209 h 437"/>
                  <a:gd name="T6" fmla="*/ 241 w 241"/>
                  <a:gd name="T7" fmla="*/ 0 h 437"/>
                  <a:gd name="T8" fmla="*/ 136 w 241"/>
                  <a:gd name="T9" fmla="*/ 173 h 437"/>
                  <a:gd name="T10" fmla="*/ 232 w 241"/>
                  <a:gd name="T11" fmla="*/ 204 h 437"/>
                  <a:gd name="T12" fmla="*/ 0 w 241"/>
                  <a:gd name="T13" fmla="*/ 437 h 437"/>
                  <a:gd name="T14" fmla="*/ 44 w 241"/>
                  <a:gd name="T15" fmla="*/ 204 h 437"/>
                  <a:gd name="T16" fmla="*/ 136 w 241"/>
                  <a:gd name="T17" fmla="*/ 236 h 437"/>
                  <a:gd name="T18" fmla="*/ 48 w 241"/>
                  <a:gd name="T19" fmla="*/ 376 h 437"/>
                  <a:gd name="T20" fmla="*/ 216 w 241"/>
                  <a:gd name="T21" fmla="*/ 209 h 437"/>
                  <a:gd name="T22" fmla="*/ 123 w 241"/>
                  <a:gd name="T23" fmla="*/ 178 h 437"/>
                  <a:gd name="T24" fmla="*/ 198 w 241"/>
                  <a:gd name="T25" fmla="*/ 54 h 437"/>
                  <a:gd name="T26" fmla="*/ 44 w 241"/>
                  <a:gd name="T27" fmla="*/ 20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437">
                    <a:moveTo>
                      <a:pt x="0" y="437"/>
                    </a:moveTo>
                    <a:lnTo>
                      <a:pt x="123" y="240"/>
                    </a:lnTo>
                    <a:lnTo>
                      <a:pt x="28" y="209"/>
                    </a:lnTo>
                    <a:lnTo>
                      <a:pt x="241" y="0"/>
                    </a:lnTo>
                    <a:lnTo>
                      <a:pt x="136" y="173"/>
                    </a:lnTo>
                    <a:lnTo>
                      <a:pt x="232" y="204"/>
                    </a:lnTo>
                    <a:lnTo>
                      <a:pt x="0" y="437"/>
                    </a:lnTo>
                    <a:close/>
                    <a:moveTo>
                      <a:pt x="44" y="204"/>
                    </a:moveTo>
                    <a:lnTo>
                      <a:pt x="136" y="236"/>
                    </a:lnTo>
                    <a:lnTo>
                      <a:pt x="48" y="376"/>
                    </a:lnTo>
                    <a:lnTo>
                      <a:pt x="216" y="209"/>
                    </a:lnTo>
                    <a:lnTo>
                      <a:pt x="123" y="178"/>
                    </a:lnTo>
                    <a:lnTo>
                      <a:pt x="198" y="54"/>
                    </a:lnTo>
                    <a:lnTo>
                      <a:pt x="44" y="204"/>
                    </a:lnTo>
                    <a:close/>
                  </a:path>
                </a:pathLst>
              </a:custGeom>
              <a:grpFill/>
              <a:ln w="3175">
                <a:solidFill>
                  <a:schemeClr val="tx2"/>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133350" algn="l" defTabSz="914377" rtl="0" eaLnBrk="1" fontAlgn="auto" latinLnBrk="0" hangingPunct="1">
                  <a:lnSpc>
                    <a:spcPct val="100000"/>
                  </a:lnSpc>
                  <a:spcBef>
                    <a:spcPts val="900"/>
                  </a:spcBef>
                  <a:spcAft>
                    <a:spcPts val="0"/>
                  </a:spcAft>
                  <a:buClrTx/>
                  <a:buSzTx/>
                  <a:buFontTx/>
                  <a:buChar char="•"/>
                  <a:tabLst/>
                  <a:defRPr/>
                </a:pPr>
                <a:endParaRPr kumimoji="0" lang="en-US" sz="1200" b="0" i="0" u="none" strike="noStrike" kern="1200" cap="none" spc="0" normalizeH="0" baseline="0" noProof="0" dirty="0">
                  <a:ln>
                    <a:noFill/>
                  </a:ln>
                  <a:solidFill>
                    <a:srgbClr val="444444"/>
                  </a:solidFill>
                  <a:effectLst/>
                  <a:uLnTx/>
                  <a:uFillTx/>
                  <a:latin typeface="Arial"/>
                  <a:ea typeface="+mn-ea"/>
                  <a:cs typeface="+mn-cs"/>
                </a:endParaRPr>
              </a:p>
            </p:txBody>
          </p:sp>
        </p:grpSp>
      </p:grpSp>
      <p:sp>
        <p:nvSpPr>
          <p:cNvPr id="80" name="TextBox 79">
            <a:extLst>
              <a:ext uri="{FF2B5EF4-FFF2-40B4-BE49-F238E27FC236}">
                <a16:creationId xmlns:a16="http://schemas.microsoft.com/office/drawing/2014/main" xmlns="" id="{332EF4B5-3267-42AF-B1B9-716E853FCFE5}"/>
              </a:ext>
            </a:extLst>
          </p:cNvPr>
          <p:cNvSpPr txBox="1"/>
          <p:nvPr/>
        </p:nvSpPr>
        <p:spPr>
          <a:xfrm>
            <a:off x="4444387" y="2038350"/>
            <a:ext cx="269304" cy="553998"/>
          </a:xfrm>
          <a:prstGeom prst="rect">
            <a:avLst/>
          </a:prstGeom>
          <a:noFill/>
        </p:spPr>
        <p:txBody>
          <a:bodyPr wrap="none" lIns="0" tIns="0" rIns="0" bIns="0" rtlCol="0">
            <a:spAutoFit/>
          </a:bodyPr>
          <a:lstStyle/>
          <a:p>
            <a:pPr algn="ctr"/>
            <a:r>
              <a:rPr lang="es-419" sz="3600">
                <a:solidFill>
                  <a:schemeClr val="tx2"/>
                </a:solidFill>
              </a:rPr>
              <a:t>+</a:t>
            </a:r>
          </a:p>
        </p:txBody>
      </p:sp>
      <p:sp>
        <p:nvSpPr>
          <p:cNvPr id="95" name="TextBox 94">
            <a:extLst>
              <a:ext uri="{FF2B5EF4-FFF2-40B4-BE49-F238E27FC236}">
                <a16:creationId xmlns:a16="http://schemas.microsoft.com/office/drawing/2014/main" xmlns="" id="{9C4098EC-D79A-4EF4-AD3D-80F33951C32B}"/>
              </a:ext>
            </a:extLst>
          </p:cNvPr>
          <p:cNvSpPr txBox="1"/>
          <p:nvPr/>
        </p:nvSpPr>
        <p:spPr>
          <a:xfrm>
            <a:off x="723900" y="4171950"/>
            <a:ext cx="7734300" cy="369332"/>
          </a:xfrm>
          <a:prstGeom prst="rect">
            <a:avLst/>
          </a:prstGeom>
          <a:noFill/>
        </p:spPr>
        <p:txBody>
          <a:bodyPr wrap="square" lIns="0" tIns="0" rIns="0" bIns="0" rtlCol="0">
            <a:spAutoFit/>
          </a:bodyPr>
          <a:lstStyle/>
          <a:p>
            <a:pPr algn="ctr"/>
            <a:r>
              <a:rPr lang="es-419" sz="2400">
                <a:solidFill>
                  <a:schemeClr val="bg2"/>
                </a:solidFill>
              </a:rPr>
              <a:t>Líder en dispositivos y software de protección de datos¹</a:t>
            </a:r>
          </a:p>
        </p:txBody>
      </p:sp>
      <p:sp>
        <p:nvSpPr>
          <p:cNvPr id="82" name="Rectangle 81">
            <a:extLst>
              <a:ext uri="{FF2B5EF4-FFF2-40B4-BE49-F238E27FC236}">
                <a16:creationId xmlns:a16="http://schemas.microsoft.com/office/drawing/2014/main" xmlns="" id="{AB5C4828-BBD3-4971-A42D-FD8361FA9BFE}"/>
              </a:ext>
            </a:extLst>
          </p:cNvPr>
          <p:cNvSpPr/>
          <p:nvPr/>
        </p:nvSpPr>
        <p:spPr>
          <a:xfrm>
            <a:off x="1602079" y="4661039"/>
            <a:ext cx="6421419" cy="282770"/>
          </a:xfrm>
          <a:prstGeom prst="rect">
            <a:avLst/>
          </a:prstGeom>
        </p:spPr>
        <p:txBody>
          <a:bodyPr wrap="square">
            <a:spAutoFit/>
          </a:bodyPr>
          <a:lstStyle/>
          <a:p>
            <a:pPr marL="457200" marR="0">
              <a:lnSpc>
                <a:spcPct val="107000"/>
              </a:lnSpc>
              <a:spcBef>
                <a:spcPts val="0"/>
              </a:spcBef>
              <a:spcAft>
                <a:spcPts val="800"/>
              </a:spcAft>
            </a:pPr>
            <a:r>
              <a:rPr lang="es-419" sz="600" i="1">
                <a:ea typeface="Calibri" panose="020F0502020204030204" pitchFamily="34" charset="0"/>
                <a:cs typeface="Calibri" panose="020F0502020204030204" pitchFamily="34" charset="0"/>
              </a:rPr>
              <a:t>Información basada en ingresos combinados de IDC Purpose-Built Backup Appliance (PBBA) Tracker del segundo trimestre de 2020 con segmentos de software </a:t>
            </a:r>
            <a:br>
              <a:rPr lang="es-419" sz="600" i="1">
                <a:ea typeface="Calibri" panose="020F0502020204030204" pitchFamily="34" charset="0"/>
                <a:cs typeface="Calibri" panose="020F0502020204030204" pitchFamily="34" charset="0"/>
              </a:rPr>
            </a:br>
            <a:r>
              <a:rPr lang="es-419" sz="600" i="1">
                <a:ea typeface="Calibri" panose="020F0502020204030204" pitchFamily="34" charset="0"/>
                <a:cs typeface="Calibri" panose="020F0502020204030204" pitchFamily="34" charset="0"/>
              </a:rPr>
              <a:t>de almacenamiento selectos de Storage Software y Cloud Services Qview del segundo trimestre de 2020.</a:t>
            </a:r>
          </a:p>
        </p:txBody>
      </p:sp>
    </p:spTree>
    <p:extLst>
      <p:ext uri="{BB962C8B-B14F-4D97-AF65-F5344CB8AC3E}">
        <p14:creationId xmlns:p14="http://schemas.microsoft.com/office/powerpoint/2010/main" val="117463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4C81CF8C-D916-473F-A53F-FCA21824675C}"/>
              </a:ext>
            </a:extLst>
          </p:cNvPr>
          <p:cNvSpPr/>
          <p:nvPr/>
        </p:nvSpPr>
        <p:spPr>
          <a:xfrm>
            <a:off x="3440820" y="0"/>
            <a:ext cx="45719" cy="513884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26" name="Straight Connector 25">
            <a:extLst>
              <a:ext uri="{FF2B5EF4-FFF2-40B4-BE49-F238E27FC236}">
                <a16:creationId xmlns:a16="http://schemas.microsoft.com/office/drawing/2014/main" xmlns="" id="{A06055C1-D371-4411-AFDE-008426838DFB}"/>
              </a:ext>
            </a:extLst>
          </p:cNvPr>
          <p:cNvCxnSpPr>
            <a:cxnSpLocks/>
          </p:cNvCxnSpPr>
          <p:nvPr/>
        </p:nvCxnSpPr>
        <p:spPr>
          <a:xfrm>
            <a:off x="4455052" y="1271744"/>
            <a:ext cx="46889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8F06770C-2404-4722-A3F4-8B700EF7A562}"/>
              </a:ext>
            </a:extLst>
          </p:cNvPr>
          <p:cNvSpPr txBox="1"/>
          <p:nvPr/>
        </p:nvSpPr>
        <p:spPr>
          <a:xfrm>
            <a:off x="4191000" y="1504950"/>
            <a:ext cx="1664907" cy="492443"/>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419" sz="3200" dirty="0">
                <a:solidFill>
                  <a:schemeClr val="bg1"/>
                </a:solidFill>
                <a:latin typeface="Arial"/>
              </a:rPr>
              <a:t>98 </a:t>
            </a:r>
            <a:r>
              <a:rPr lang="es-419" sz="3200" baseline="30000" dirty="0">
                <a:solidFill>
                  <a:schemeClr val="bg1"/>
                </a:solidFill>
                <a:latin typeface="Arial"/>
              </a:rPr>
              <a:t>%</a:t>
            </a:r>
          </a:p>
        </p:txBody>
      </p:sp>
      <p:sp>
        <p:nvSpPr>
          <p:cNvPr id="30" name="TextBox 29">
            <a:extLst>
              <a:ext uri="{FF2B5EF4-FFF2-40B4-BE49-F238E27FC236}">
                <a16:creationId xmlns:a16="http://schemas.microsoft.com/office/drawing/2014/main" xmlns="" id="{9568CA49-4511-4AA1-933A-DDC0A59292B4}"/>
              </a:ext>
            </a:extLst>
          </p:cNvPr>
          <p:cNvSpPr txBox="1"/>
          <p:nvPr/>
        </p:nvSpPr>
        <p:spPr>
          <a:xfrm>
            <a:off x="6052868" y="1392649"/>
            <a:ext cx="3264752" cy="692497"/>
          </a:xfrm>
          <a:prstGeom prst="rect">
            <a:avLst/>
          </a:prstGeom>
          <a:noFill/>
        </p:spPr>
        <p:txBody>
          <a:bodyPr wrap="square" lIns="0" tIns="0" rIns="0" bIns="0" rtlCol="0" anchor="t">
            <a:spAutoFit/>
          </a:bodyPr>
          <a:lstStyle/>
          <a:p>
            <a:pPr lvl="0">
              <a:defRPr/>
            </a:pPr>
            <a:r>
              <a:rPr lang="es-419" sz="1500">
                <a:solidFill>
                  <a:schemeClr val="bg1"/>
                </a:solidFill>
              </a:rPr>
              <a:t>de reducción promedio en los recursos de almacenamiento consumidos</a:t>
            </a:r>
          </a:p>
        </p:txBody>
      </p:sp>
      <p:sp>
        <p:nvSpPr>
          <p:cNvPr id="32" name="TextBox 31">
            <a:extLst>
              <a:ext uri="{FF2B5EF4-FFF2-40B4-BE49-F238E27FC236}">
                <a16:creationId xmlns:a16="http://schemas.microsoft.com/office/drawing/2014/main" xmlns="" id="{C5145D67-F5B0-4DB1-A618-18499B29F50E}"/>
              </a:ext>
            </a:extLst>
          </p:cNvPr>
          <p:cNvSpPr txBox="1"/>
          <p:nvPr/>
        </p:nvSpPr>
        <p:spPr>
          <a:xfrm>
            <a:off x="6052868" y="662285"/>
            <a:ext cx="2929472" cy="461665"/>
          </a:xfrm>
          <a:prstGeom prst="rect">
            <a:avLst/>
          </a:prstGeom>
          <a:noFill/>
        </p:spPr>
        <p:txBody>
          <a:bodyPr wrap="square" lIns="0" tIns="0" rIns="0" bIns="0" rtlCol="0" anchor="t">
            <a:spAutoFit/>
          </a:bodyPr>
          <a:lstStyle/>
          <a:p>
            <a:pPr lvl="0">
              <a:defRPr/>
            </a:pPr>
            <a:r>
              <a:rPr lang="es-419" sz="1500" dirty="0">
                <a:solidFill>
                  <a:schemeClr val="bg1"/>
                </a:solidFill>
              </a:rPr>
              <a:t>de reducción de costos de recursos y servicios de nube</a:t>
            </a:r>
          </a:p>
        </p:txBody>
      </p:sp>
      <p:sp>
        <p:nvSpPr>
          <p:cNvPr id="33" name="TextBox 32">
            <a:extLst>
              <a:ext uri="{FF2B5EF4-FFF2-40B4-BE49-F238E27FC236}">
                <a16:creationId xmlns:a16="http://schemas.microsoft.com/office/drawing/2014/main" xmlns="" id="{13602E7B-755D-4C48-B60E-76953C6A5721}"/>
              </a:ext>
            </a:extLst>
          </p:cNvPr>
          <p:cNvSpPr txBox="1"/>
          <p:nvPr/>
        </p:nvSpPr>
        <p:spPr>
          <a:xfrm>
            <a:off x="3559783" y="2266950"/>
            <a:ext cx="2307617" cy="492443"/>
          </a:xfrm>
          <a:prstGeom prst="rect">
            <a:avLst/>
          </a:prstGeom>
          <a:noFill/>
        </p:spPr>
        <p:txBody>
          <a:bodyPr wrap="square" lIns="0" tIns="0" rIns="0" bIns="0" rtlCol="0">
            <a:spAutoFit/>
          </a:bodyPr>
          <a:lstStyle/>
          <a:p>
            <a:pPr lvl="0" algn="r">
              <a:defRPr/>
            </a:pPr>
            <a:r>
              <a:rPr lang="es-419" sz="1150" dirty="0">
                <a:solidFill>
                  <a:schemeClr val="bg1"/>
                </a:solidFill>
              </a:rPr>
              <a:t>Hasta un </a:t>
            </a:r>
            <a:r>
              <a:rPr lang="es-419" sz="3200" dirty="0">
                <a:solidFill>
                  <a:schemeClr val="bg1"/>
                </a:solidFill>
              </a:rPr>
              <a:t>85 </a:t>
            </a:r>
            <a:r>
              <a:rPr lang="es-419" sz="3200" baseline="30000" dirty="0">
                <a:solidFill>
                  <a:schemeClr val="bg1"/>
                </a:solidFill>
              </a:rPr>
              <a:t>%</a:t>
            </a:r>
          </a:p>
        </p:txBody>
      </p:sp>
      <p:sp>
        <p:nvSpPr>
          <p:cNvPr id="45" name="TextBox 44">
            <a:extLst>
              <a:ext uri="{FF2B5EF4-FFF2-40B4-BE49-F238E27FC236}">
                <a16:creationId xmlns:a16="http://schemas.microsoft.com/office/drawing/2014/main" xmlns="" id="{8524BF77-2DC5-47BE-86CF-6BBCDB9CDE23}"/>
              </a:ext>
            </a:extLst>
          </p:cNvPr>
          <p:cNvSpPr txBox="1"/>
          <p:nvPr/>
        </p:nvSpPr>
        <p:spPr>
          <a:xfrm>
            <a:off x="6047156" y="2190750"/>
            <a:ext cx="3139557" cy="692497"/>
          </a:xfrm>
          <a:prstGeom prst="rect">
            <a:avLst/>
          </a:prstGeom>
          <a:noFill/>
        </p:spPr>
        <p:txBody>
          <a:bodyPr wrap="square" lIns="0" tIns="0" rIns="0" bIns="0" rtlCol="0" anchor="t">
            <a:spAutoFit/>
          </a:bodyPr>
          <a:lstStyle/>
          <a:p>
            <a:pPr lvl="0">
              <a:defRPr/>
            </a:pPr>
            <a:r>
              <a:rPr lang="es-ES" sz="1500" spc="-20" dirty="0">
                <a:solidFill>
                  <a:schemeClr val="bg1"/>
                </a:solidFill>
              </a:rPr>
              <a:t>de tiempo de recuperación </a:t>
            </a:r>
            <a:br>
              <a:rPr lang="es-ES" sz="1500" spc="-20" dirty="0">
                <a:solidFill>
                  <a:schemeClr val="bg1"/>
                </a:solidFill>
              </a:rPr>
            </a:br>
            <a:r>
              <a:rPr lang="es-ES" sz="1500" spc="-20" dirty="0">
                <a:solidFill>
                  <a:schemeClr val="bg1"/>
                </a:solidFill>
              </a:rPr>
              <a:t>más rápido</a:t>
            </a:r>
            <a:r>
              <a:rPr kumimoji="0" lang="es-419" sz="1500" b="0" i="0" u="none" strike="noStrike" cap="none" spc="-20" normalizeH="0" noProof="0" dirty="0">
                <a:ln>
                  <a:noFill/>
                </a:ln>
                <a:solidFill>
                  <a:schemeClr val="bg1"/>
                </a:solidFill>
                <a:uLnTx/>
                <a:uFillTx/>
                <a:ea typeface="+mn-ea"/>
                <a:cs typeface="+mn-cs"/>
              </a:rPr>
              <a:t> en caso de </a:t>
            </a:r>
            <a:br>
              <a:rPr kumimoji="0" lang="es-419" sz="1500" b="0" i="0" u="none" strike="noStrike" cap="none" spc="-20" normalizeH="0" noProof="0" dirty="0">
                <a:ln>
                  <a:noFill/>
                </a:ln>
                <a:solidFill>
                  <a:schemeClr val="bg1"/>
                </a:solidFill>
                <a:uLnTx/>
                <a:uFillTx/>
                <a:ea typeface="+mn-ea"/>
                <a:cs typeface="+mn-cs"/>
              </a:rPr>
            </a:br>
            <a:r>
              <a:rPr kumimoji="0" lang="es-419" sz="1500" b="0" i="0" u="none" strike="noStrike" cap="none" spc="-20" normalizeH="0" noProof="0" dirty="0">
                <a:ln>
                  <a:noFill/>
                </a:ln>
                <a:solidFill>
                  <a:schemeClr val="bg1"/>
                </a:solidFill>
                <a:uLnTx/>
                <a:uFillTx/>
                <a:ea typeface="+mn-ea"/>
                <a:cs typeface="+mn-cs"/>
              </a:rPr>
              <a:t>un desastre</a:t>
            </a:r>
          </a:p>
        </p:txBody>
      </p:sp>
      <p:sp>
        <p:nvSpPr>
          <p:cNvPr id="49" name="TextBox 48">
            <a:extLst>
              <a:ext uri="{FF2B5EF4-FFF2-40B4-BE49-F238E27FC236}">
                <a16:creationId xmlns:a16="http://schemas.microsoft.com/office/drawing/2014/main" xmlns="" id="{9DDF80C2-5EB2-4F04-93DB-17EA111CFFF6}"/>
              </a:ext>
            </a:extLst>
          </p:cNvPr>
          <p:cNvSpPr txBox="1"/>
          <p:nvPr/>
        </p:nvSpPr>
        <p:spPr>
          <a:xfrm>
            <a:off x="4648200" y="3105150"/>
            <a:ext cx="1240817" cy="492443"/>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419" sz="3200" dirty="0">
                <a:solidFill>
                  <a:schemeClr val="bg1"/>
                </a:solidFill>
                <a:latin typeface="Arial"/>
                <a:ea typeface="+mn-ea"/>
                <a:cs typeface="+mn-cs"/>
              </a:rPr>
              <a:t>76 </a:t>
            </a:r>
            <a:r>
              <a:rPr kumimoji="0" lang="es-419" sz="3200" b="0" i="0" u="none" strike="noStrike" cap="none" normalizeH="0" baseline="30000" noProof="0" dirty="0">
                <a:ln>
                  <a:noFill/>
                </a:ln>
                <a:solidFill>
                  <a:schemeClr val="bg1"/>
                </a:solidFill>
                <a:uLnTx/>
                <a:uFillTx/>
                <a:latin typeface="Arial"/>
                <a:ea typeface="+mn-ea"/>
                <a:cs typeface="+mn-cs"/>
              </a:rPr>
              <a:t>%</a:t>
            </a:r>
          </a:p>
        </p:txBody>
      </p:sp>
      <p:sp>
        <p:nvSpPr>
          <p:cNvPr id="52" name="TextBox 51">
            <a:extLst>
              <a:ext uri="{FF2B5EF4-FFF2-40B4-BE49-F238E27FC236}">
                <a16:creationId xmlns:a16="http://schemas.microsoft.com/office/drawing/2014/main" xmlns="" id="{6FB03ED2-38AC-4A04-94EF-356A12CED314}"/>
              </a:ext>
            </a:extLst>
          </p:cNvPr>
          <p:cNvSpPr txBox="1"/>
          <p:nvPr/>
        </p:nvSpPr>
        <p:spPr>
          <a:xfrm>
            <a:off x="6052868" y="3083512"/>
            <a:ext cx="3319732" cy="461665"/>
          </a:xfrm>
          <a:prstGeom prst="rect">
            <a:avLst/>
          </a:prstGeom>
          <a:noFill/>
        </p:spPr>
        <p:txBody>
          <a:bodyPr wrap="square" lIns="0" tIns="0" rIns="0" bIns="0" rtlCol="0" anchor="t">
            <a:spAutoFit/>
          </a:bodyPr>
          <a:lstStyle/>
          <a:p>
            <a:pPr lvl="0">
              <a:defRPr/>
            </a:pPr>
            <a:r>
              <a:rPr lang="es-419" sz="1500">
                <a:solidFill>
                  <a:schemeClr val="bg1"/>
                </a:solidFill>
              </a:rPr>
              <a:t>de reducción en los tiempos </a:t>
            </a:r>
            <a:br>
              <a:rPr lang="es-419" sz="1500">
                <a:solidFill>
                  <a:schemeClr val="bg1"/>
                </a:solidFill>
              </a:rPr>
            </a:br>
            <a:r>
              <a:rPr lang="es-419" sz="1500">
                <a:solidFill>
                  <a:schemeClr val="bg1"/>
                </a:solidFill>
              </a:rPr>
              <a:t>de respaldo y restauración</a:t>
            </a:r>
          </a:p>
        </p:txBody>
      </p:sp>
      <p:sp>
        <p:nvSpPr>
          <p:cNvPr id="53" name="TextBox 52">
            <a:extLst>
              <a:ext uri="{FF2B5EF4-FFF2-40B4-BE49-F238E27FC236}">
                <a16:creationId xmlns:a16="http://schemas.microsoft.com/office/drawing/2014/main" xmlns="" id="{8C27DA80-D9CC-449D-A6FE-60338B4C3374}"/>
              </a:ext>
            </a:extLst>
          </p:cNvPr>
          <p:cNvSpPr txBox="1"/>
          <p:nvPr/>
        </p:nvSpPr>
        <p:spPr>
          <a:xfrm>
            <a:off x="4572000" y="3868096"/>
            <a:ext cx="1265244" cy="492443"/>
          </a:xfrm>
          <a:prstGeom prst="rect">
            <a:avLst/>
          </a:prstGeom>
          <a:noFill/>
        </p:spPr>
        <p:txBody>
          <a:bodyPr wrap="square" lIns="0" tIns="0" rIns="0" bIns="0" rtlCol="0">
            <a:spAutoFit/>
          </a:bodyPr>
          <a:lstStyle/>
          <a:p>
            <a:pPr lvl="0" algn="r">
              <a:defRPr/>
            </a:pPr>
            <a:r>
              <a:rPr lang="es-419" sz="3200" dirty="0">
                <a:solidFill>
                  <a:schemeClr val="bg1"/>
                </a:solidFill>
              </a:rPr>
              <a:t>22</a:t>
            </a:r>
            <a:r>
              <a:rPr lang="es-419" sz="3200" baseline="30000" dirty="0">
                <a:solidFill>
                  <a:schemeClr val="bg1"/>
                </a:solidFill>
              </a:rPr>
              <a:t> %</a:t>
            </a:r>
          </a:p>
        </p:txBody>
      </p:sp>
      <p:sp>
        <p:nvSpPr>
          <p:cNvPr id="55" name="TextBox 54">
            <a:extLst>
              <a:ext uri="{FF2B5EF4-FFF2-40B4-BE49-F238E27FC236}">
                <a16:creationId xmlns:a16="http://schemas.microsoft.com/office/drawing/2014/main" xmlns="" id="{C81CAA5D-5B3B-4897-9416-3FF48AE1E4E1}"/>
              </a:ext>
            </a:extLst>
          </p:cNvPr>
          <p:cNvSpPr txBox="1"/>
          <p:nvPr/>
        </p:nvSpPr>
        <p:spPr>
          <a:xfrm>
            <a:off x="6052868" y="3852121"/>
            <a:ext cx="3243532" cy="692497"/>
          </a:xfrm>
          <a:prstGeom prst="rect">
            <a:avLst/>
          </a:prstGeom>
          <a:noFill/>
        </p:spPr>
        <p:txBody>
          <a:bodyPr wrap="square" lIns="0" tIns="0" rIns="0" bIns="0" rtlCol="0" anchor="t">
            <a:spAutoFit/>
          </a:bodyPr>
          <a:lstStyle/>
          <a:p>
            <a:pPr lvl="0">
              <a:defRPr/>
            </a:pPr>
            <a:r>
              <a:rPr lang="es-419" sz="1500" spc="-20" dirty="0">
                <a:solidFill>
                  <a:schemeClr val="bg1"/>
                </a:solidFill>
              </a:rPr>
              <a:t>de reducción de los costos de administración de protección </a:t>
            </a:r>
            <a:br>
              <a:rPr lang="es-419" sz="1500" spc="-20" dirty="0">
                <a:solidFill>
                  <a:schemeClr val="bg1"/>
                </a:solidFill>
              </a:rPr>
            </a:br>
            <a:r>
              <a:rPr lang="es-419" sz="1500" spc="-20" dirty="0">
                <a:solidFill>
                  <a:schemeClr val="bg1"/>
                </a:solidFill>
              </a:rPr>
              <a:t>de datos</a:t>
            </a:r>
          </a:p>
        </p:txBody>
      </p:sp>
      <p:cxnSp>
        <p:nvCxnSpPr>
          <p:cNvPr id="56" name="Straight Connector 55">
            <a:extLst>
              <a:ext uri="{FF2B5EF4-FFF2-40B4-BE49-F238E27FC236}">
                <a16:creationId xmlns:a16="http://schemas.microsoft.com/office/drawing/2014/main" xmlns="" id="{8BB6BD94-73A1-4220-98B4-DA30B6470752}"/>
              </a:ext>
            </a:extLst>
          </p:cNvPr>
          <p:cNvCxnSpPr>
            <a:cxnSpLocks/>
          </p:cNvCxnSpPr>
          <p:nvPr/>
        </p:nvCxnSpPr>
        <p:spPr>
          <a:xfrm>
            <a:off x="4455052" y="2143314"/>
            <a:ext cx="46889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F15780E-7F80-4738-BD29-3F8B3DBD7604}"/>
              </a:ext>
            </a:extLst>
          </p:cNvPr>
          <p:cNvCxnSpPr>
            <a:cxnSpLocks/>
          </p:cNvCxnSpPr>
          <p:nvPr/>
        </p:nvCxnSpPr>
        <p:spPr>
          <a:xfrm>
            <a:off x="4455052" y="2952806"/>
            <a:ext cx="46889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D2D5E541-A733-40BF-898C-AFBD9398F6EF}"/>
              </a:ext>
            </a:extLst>
          </p:cNvPr>
          <p:cNvCxnSpPr>
            <a:cxnSpLocks/>
          </p:cNvCxnSpPr>
          <p:nvPr/>
        </p:nvCxnSpPr>
        <p:spPr>
          <a:xfrm>
            <a:off x="4455052" y="3820353"/>
            <a:ext cx="46889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AA334BD8-1159-4C14-8019-54871715702F}"/>
              </a:ext>
            </a:extLst>
          </p:cNvPr>
          <p:cNvSpPr txBox="1"/>
          <p:nvPr/>
        </p:nvSpPr>
        <p:spPr>
          <a:xfrm>
            <a:off x="2141848" y="4644083"/>
            <a:ext cx="6087752" cy="184666"/>
          </a:xfrm>
          <a:prstGeom prst="rect">
            <a:avLst/>
          </a:prstGeom>
          <a:noFill/>
        </p:spPr>
        <p:txBody>
          <a:bodyPr wrap="square" lIns="0" tIns="0" rIns="0" bIns="0" rtlCol="0" anchor="t">
            <a:spAutoFit/>
          </a:bodyPr>
          <a:lstStyle/>
          <a:p>
            <a:r>
              <a:rPr lang="es-419" sz="600" i="1" dirty="0"/>
              <a:t>Fuente: información basada en la revisión de ESG encargada por Dell, “</a:t>
            </a:r>
            <a:r>
              <a:rPr lang="es-419" sz="600" i="1" dirty="0" err="1"/>
              <a:t>Analyzing</a:t>
            </a:r>
            <a:r>
              <a:rPr lang="es-419" sz="600" i="1" dirty="0"/>
              <a:t> </a:t>
            </a:r>
            <a:r>
              <a:rPr lang="es-419" sz="600" i="1" dirty="0" err="1"/>
              <a:t>the</a:t>
            </a:r>
            <a:r>
              <a:rPr lang="es-419" sz="600" i="1" dirty="0"/>
              <a:t> </a:t>
            </a:r>
            <a:r>
              <a:rPr lang="es-419" sz="600" i="1" dirty="0" err="1"/>
              <a:t>Economic</a:t>
            </a:r>
            <a:r>
              <a:rPr lang="es-419" sz="600" i="1" dirty="0"/>
              <a:t> and </a:t>
            </a:r>
            <a:r>
              <a:rPr lang="es-419" sz="600" i="1" dirty="0" err="1"/>
              <a:t>Operational</a:t>
            </a:r>
            <a:r>
              <a:rPr lang="es-419" sz="600" i="1" dirty="0"/>
              <a:t> </a:t>
            </a:r>
            <a:r>
              <a:rPr lang="es-419" sz="600" i="1" dirty="0" err="1"/>
              <a:t>Benefits</a:t>
            </a:r>
            <a:r>
              <a:rPr lang="es-419" sz="600" i="1" dirty="0"/>
              <a:t> </a:t>
            </a:r>
            <a:r>
              <a:rPr lang="es-419" sz="600" i="1" dirty="0" err="1"/>
              <a:t>of</a:t>
            </a:r>
            <a:r>
              <a:rPr lang="es-419" sz="600" i="1" dirty="0"/>
              <a:t> </a:t>
            </a:r>
            <a:r>
              <a:rPr lang="es-419" sz="600" i="1" dirty="0" err="1"/>
              <a:t>the</a:t>
            </a:r>
            <a:r>
              <a:rPr lang="es-419" sz="600" i="1" dirty="0"/>
              <a:t> Dell EMC Data </a:t>
            </a:r>
            <a:br>
              <a:rPr lang="es-419" sz="600" i="1" dirty="0"/>
            </a:br>
            <a:r>
              <a:rPr lang="es-419" sz="600" i="1" dirty="0" err="1"/>
              <a:t>Protection</a:t>
            </a:r>
            <a:r>
              <a:rPr lang="es-419" sz="600" i="1" dirty="0"/>
              <a:t> Portfolio”, septiembre de 2020, que evalúa el valor económico del portafolio de protección de datos de Dell EMC. Los resultados reales pueden variar.</a:t>
            </a:r>
          </a:p>
        </p:txBody>
      </p:sp>
      <p:sp>
        <p:nvSpPr>
          <p:cNvPr id="51" name="Title 3">
            <a:extLst>
              <a:ext uri="{FF2B5EF4-FFF2-40B4-BE49-F238E27FC236}">
                <a16:creationId xmlns:a16="http://schemas.microsoft.com/office/drawing/2014/main" xmlns="" id="{AA9438C1-E0DF-43F7-BA53-736849B4AC74}"/>
              </a:ext>
            </a:extLst>
          </p:cNvPr>
          <p:cNvSpPr txBox="1">
            <a:spLocks/>
          </p:cNvSpPr>
          <p:nvPr/>
        </p:nvSpPr>
        <p:spPr>
          <a:xfrm>
            <a:off x="-174396" y="1493146"/>
            <a:ext cx="4593996" cy="2374004"/>
          </a:xfrm>
          <a:prstGeom prst="rect">
            <a:avLst/>
          </a:prstGeom>
          <a:noFill/>
        </p:spPr>
        <p:txBody>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defRPr/>
            </a:pPr>
            <a:r>
              <a:rPr lang="es-419" sz="3500" spc="-20"/>
              <a:t>Costo de protección</a:t>
            </a:r>
            <a:br>
              <a:rPr lang="es-419" sz="3500" spc="-20"/>
            </a:br>
            <a:r>
              <a:rPr lang="es-419" sz="3500" spc="-20"/>
              <a:t>inferior a</a:t>
            </a:r>
            <a:br>
              <a:rPr lang="es-419" sz="3500" spc="-20"/>
            </a:br>
            <a:r>
              <a:rPr lang="es-419" sz="5900" spc="-20">
                <a:solidFill>
                  <a:schemeClr val="accent3"/>
                </a:solidFill>
                <a:latin typeface="Arial"/>
                <a:ea typeface="+mn-ea"/>
                <a:cs typeface="+mn-cs"/>
              </a:rPr>
              <a:t>US$0,01</a:t>
            </a:r>
            <a:r>
              <a:rPr lang="es-419" sz="6000" spc="-20">
                <a:solidFill>
                  <a:schemeClr val="accent3"/>
                </a:solidFill>
                <a:latin typeface="Arial"/>
                <a:ea typeface="+mn-ea"/>
                <a:cs typeface="+mn-cs"/>
              </a:rPr>
              <a:t/>
            </a:r>
            <a:br>
              <a:rPr lang="es-419" sz="6000" spc="-20">
                <a:solidFill>
                  <a:schemeClr val="accent3"/>
                </a:solidFill>
                <a:latin typeface="Arial"/>
                <a:ea typeface="+mn-ea"/>
                <a:cs typeface="+mn-cs"/>
              </a:rPr>
            </a:br>
            <a:r>
              <a:rPr lang="es-419" sz="3500" spc="-20"/>
              <a:t>por GB/mes</a:t>
            </a:r>
          </a:p>
        </p:txBody>
      </p:sp>
      <p:sp>
        <p:nvSpPr>
          <p:cNvPr id="31" name="TextBox 30">
            <a:extLst>
              <a:ext uri="{FF2B5EF4-FFF2-40B4-BE49-F238E27FC236}">
                <a16:creationId xmlns:a16="http://schemas.microsoft.com/office/drawing/2014/main" xmlns="" id="{3239319E-15A0-412B-8C82-48B3B702432D}"/>
              </a:ext>
            </a:extLst>
          </p:cNvPr>
          <p:cNvSpPr txBox="1"/>
          <p:nvPr/>
        </p:nvSpPr>
        <p:spPr>
          <a:xfrm>
            <a:off x="4038600" y="666750"/>
            <a:ext cx="2231417" cy="492443"/>
          </a:xfrm>
          <a:prstGeom prst="rect">
            <a:avLst/>
          </a:prstGeom>
          <a:noFill/>
          <a:effectLst/>
        </p:spPr>
        <p:txBody>
          <a:bodyPr wrap="square" lIns="0" tIns="0" rIns="0" bIns="0" rtlCol="0">
            <a:spAutoFit/>
          </a:bodyPr>
          <a:lstStyle/>
          <a:p>
            <a:pPr marL="0" marR="0" lvl="0" indent="0" algn="ctr" defTabSz="682625" rtl="0" eaLnBrk="1" fontAlgn="auto" latinLnBrk="0" hangingPunct="1">
              <a:lnSpc>
                <a:spcPct val="100000"/>
              </a:lnSpc>
              <a:spcBef>
                <a:spcPts val="0"/>
              </a:spcBef>
              <a:spcAft>
                <a:spcPts val="0"/>
              </a:spcAft>
              <a:buClrTx/>
              <a:buSzTx/>
              <a:buFontTx/>
              <a:buNone/>
              <a:tabLst/>
              <a:defRPr/>
            </a:pPr>
            <a:r>
              <a:rPr lang="es-419" sz="1150" dirty="0">
                <a:solidFill>
                  <a:schemeClr val="bg1"/>
                </a:solidFill>
                <a:latin typeface="Arial"/>
              </a:rPr>
              <a:t>Hasta un </a:t>
            </a:r>
            <a:r>
              <a:rPr lang="es-419" sz="3200" dirty="0">
                <a:solidFill>
                  <a:schemeClr val="bg1"/>
                </a:solidFill>
                <a:latin typeface="Arial"/>
              </a:rPr>
              <a:t>84 </a:t>
            </a:r>
            <a:r>
              <a:rPr lang="es-419" sz="3200" baseline="30000" dirty="0">
                <a:solidFill>
                  <a:schemeClr val="bg1"/>
                </a:solidFill>
                <a:latin typeface="Arial"/>
              </a:rPr>
              <a:t>%</a:t>
            </a:r>
          </a:p>
        </p:txBody>
      </p:sp>
      <p:sp>
        <p:nvSpPr>
          <p:cNvPr id="2" name="Title 1">
            <a:extLst>
              <a:ext uri="{FF2B5EF4-FFF2-40B4-BE49-F238E27FC236}">
                <a16:creationId xmlns:a16="http://schemas.microsoft.com/office/drawing/2014/main" xmlns="" id="{6B111AC5-A51F-40DA-9D02-7308A71FD645}"/>
              </a:ext>
            </a:extLst>
          </p:cNvPr>
          <p:cNvSpPr>
            <a:spLocks noGrp="1"/>
          </p:cNvSpPr>
          <p:nvPr>
            <p:ph type="title"/>
          </p:nvPr>
        </p:nvSpPr>
        <p:spPr/>
        <p:txBody>
          <a:bodyPr/>
          <a:lstStyle/>
          <a:p>
            <a:r>
              <a:rPr lang="es-419"/>
              <a:t>Protección de datos de Dell EMC</a:t>
            </a:r>
          </a:p>
        </p:txBody>
      </p:sp>
      <p:sp>
        <p:nvSpPr>
          <p:cNvPr id="3" name="Subtitle 2">
            <a:extLst>
              <a:ext uri="{FF2B5EF4-FFF2-40B4-BE49-F238E27FC236}">
                <a16:creationId xmlns:a16="http://schemas.microsoft.com/office/drawing/2014/main" xmlns="" id="{4E485702-A73D-4709-8837-5185A749530A}"/>
              </a:ext>
            </a:extLst>
          </p:cNvPr>
          <p:cNvSpPr>
            <a:spLocks noGrp="1"/>
          </p:cNvSpPr>
          <p:nvPr>
            <p:ph type="subTitle" idx="1"/>
          </p:nvPr>
        </p:nvSpPr>
        <p:spPr/>
        <p:txBody>
          <a:bodyPr/>
          <a:lstStyle/>
          <a:p>
            <a:r>
              <a:rPr lang="es-419" dirty="0"/>
              <a:t>Optimiza los recursos y mejora la agilidad comercial</a:t>
            </a:r>
          </a:p>
        </p:txBody>
      </p:sp>
    </p:spTree>
    <p:extLst>
      <p:ext uri="{BB962C8B-B14F-4D97-AF65-F5344CB8AC3E}">
        <p14:creationId xmlns:p14="http://schemas.microsoft.com/office/powerpoint/2010/main" val="804388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CBB40-055F-49E4-ADE2-A4B1B672C6D5}"/>
              </a:ext>
            </a:extLst>
          </p:cNvPr>
          <p:cNvSpPr>
            <a:spLocks noGrp="1"/>
          </p:cNvSpPr>
          <p:nvPr>
            <p:ph type="title"/>
          </p:nvPr>
        </p:nvSpPr>
        <p:spPr/>
        <p:txBody>
          <a:bodyPr/>
          <a:lstStyle/>
          <a:p>
            <a:r>
              <a:rPr lang="es-419"/>
              <a:t>Dell Technologies: protección de datos integral </a:t>
            </a:r>
          </a:p>
        </p:txBody>
      </p:sp>
      <p:sp>
        <p:nvSpPr>
          <p:cNvPr id="3" name="Rectangle 2">
            <a:extLst>
              <a:ext uri="{FF2B5EF4-FFF2-40B4-BE49-F238E27FC236}">
                <a16:creationId xmlns:a16="http://schemas.microsoft.com/office/drawing/2014/main" xmlns="" id="{4C219ACA-C2F0-495D-8285-ACC647F1911C}"/>
              </a:ext>
            </a:extLst>
          </p:cNvPr>
          <p:cNvSpPr/>
          <p:nvPr/>
        </p:nvSpPr>
        <p:spPr>
          <a:xfrm>
            <a:off x="469934" y="971550"/>
            <a:ext cx="4940266" cy="2699457"/>
          </a:xfrm>
          <a:prstGeom prst="rect">
            <a:avLst/>
          </a:prstGeom>
        </p:spPr>
        <p:txBody>
          <a:bodyPr wrap="square">
            <a:spAutoFit/>
          </a:bodyPr>
          <a:lstStyle/>
          <a:p>
            <a:pPr marL="285750" indent="-285750">
              <a:lnSpc>
                <a:spcPct val="150000"/>
              </a:lnSpc>
              <a:spcAft>
                <a:spcPts val="1200"/>
              </a:spcAft>
              <a:buFont typeface="Wingdings" panose="05000000000000000000" pitchFamily="2" charset="2"/>
              <a:buChar char="ü"/>
            </a:pPr>
            <a:r>
              <a:rPr lang="es-419" sz="1750" spc="-20">
                <a:solidFill>
                  <a:schemeClr val="bg2"/>
                </a:solidFill>
              </a:rPr>
              <a:t>Dispositivos integrados, de destino y virtuales</a:t>
            </a:r>
          </a:p>
          <a:p>
            <a:pPr marL="285750" indent="-285750">
              <a:lnSpc>
                <a:spcPct val="150000"/>
              </a:lnSpc>
              <a:spcAft>
                <a:spcPts val="1200"/>
              </a:spcAft>
              <a:buFont typeface="Wingdings" panose="05000000000000000000" pitchFamily="2" charset="2"/>
              <a:buChar char="ü"/>
            </a:pPr>
            <a:r>
              <a:rPr lang="es-419" sz="1750">
                <a:solidFill>
                  <a:schemeClr val="bg2"/>
                </a:solidFill>
              </a:rPr>
              <a:t>Cobertura de núcleos, bordes y nubes</a:t>
            </a:r>
          </a:p>
          <a:p>
            <a:pPr marL="285750" indent="-285750">
              <a:lnSpc>
                <a:spcPct val="150000"/>
              </a:lnSpc>
              <a:spcAft>
                <a:spcPts val="1200"/>
              </a:spcAft>
              <a:buFont typeface="Wingdings" panose="05000000000000000000" pitchFamily="2" charset="2"/>
              <a:buChar char="ü"/>
            </a:pPr>
            <a:r>
              <a:rPr lang="es-419" sz="1750">
                <a:solidFill>
                  <a:schemeClr val="bg2"/>
                </a:solidFill>
              </a:rPr>
              <a:t>Opciones de consumo y pago flexibles</a:t>
            </a:r>
          </a:p>
          <a:p>
            <a:pPr marL="285750" indent="-285750">
              <a:lnSpc>
                <a:spcPct val="150000"/>
              </a:lnSpc>
              <a:spcAft>
                <a:spcPts val="1200"/>
              </a:spcAft>
              <a:buFont typeface="Wingdings" panose="05000000000000000000" pitchFamily="2" charset="2"/>
              <a:buChar char="ü"/>
            </a:pPr>
            <a:r>
              <a:rPr lang="es-419" sz="1750">
                <a:solidFill>
                  <a:schemeClr val="bg2"/>
                </a:solidFill>
              </a:rPr>
              <a:t>Protección de la inversión</a:t>
            </a:r>
          </a:p>
          <a:p>
            <a:pPr marL="285750" indent="-285750">
              <a:lnSpc>
                <a:spcPct val="150000"/>
              </a:lnSpc>
              <a:spcAft>
                <a:spcPts val="1200"/>
              </a:spcAft>
              <a:buFont typeface="Wingdings" panose="05000000000000000000" pitchFamily="2" charset="2"/>
              <a:buChar char="ü"/>
            </a:pPr>
            <a:r>
              <a:rPr lang="es-419" sz="1750">
                <a:solidFill>
                  <a:schemeClr val="bg2"/>
                </a:solidFill>
              </a:rPr>
              <a:t>Soporte y servicio en todo el mundo</a:t>
            </a:r>
          </a:p>
        </p:txBody>
      </p:sp>
      <p:sp>
        <p:nvSpPr>
          <p:cNvPr id="4" name="Rectangle 3">
            <a:extLst>
              <a:ext uri="{FF2B5EF4-FFF2-40B4-BE49-F238E27FC236}">
                <a16:creationId xmlns:a16="http://schemas.microsoft.com/office/drawing/2014/main" xmlns="" id="{240F2AE5-5E9D-4FB3-9181-6EBA91ABA6F5}"/>
              </a:ext>
            </a:extLst>
          </p:cNvPr>
          <p:cNvSpPr/>
          <p:nvPr/>
        </p:nvSpPr>
        <p:spPr>
          <a:xfrm>
            <a:off x="469934" y="3867150"/>
            <a:ext cx="8140666" cy="646331"/>
          </a:xfrm>
          <a:prstGeom prst="rect">
            <a:avLst/>
          </a:prstGeom>
        </p:spPr>
        <p:txBody>
          <a:bodyPr wrap="square">
            <a:spAutoFit/>
          </a:bodyPr>
          <a:lstStyle/>
          <a:p>
            <a:pPr algn="ctr"/>
            <a:r>
              <a:rPr lang="es-419" sz="1750" b="1" spc="-20">
                <a:solidFill>
                  <a:schemeClr val="bg2"/>
                </a:solidFill>
              </a:rPr>
              <a:t>Dedique menos tiempo a buscar soluciones de</a:t>
            </a:r>
            <a:br>
              <a:rPr lang="es-419" sz="1750" b="1" spc="-20">
                <a:solidFill>
                  <a:schemeClr val="bg2"/>
                </a:solidFill>
              </a:rPr>
            </a:br>
            <a:r>
              <a:rPr lang="es-419" sz="1750" b="1" spc="-20">
                <a:solidFill>
                  <a:schemeClr val="bg2"/>
                </a:solidFill>
              </a:rPr>
              <a:t>múltiples proveedores y evite la pérdida de datos y el riesgo financiero</a:t>
            </a:r>
          </a:p>
        </p:txBody>
      </p:sp>
      <p:pic>
        <p:nvPicPr>
          <p:cNvPr id="19" name="Picture 18">
            <a:extLst>
              <a:ext uri="{FF2B5EF4-FFF2-40B4-BE49-F238E27FC236}">
                <a16:creationId xmlns:a16="http://schemas.microsoft.com/office/drawing/2014/main" xmlns="" id="{EA5C85E3-3C8B-4A0F-968D-B54583DFAE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2114754"/>
            <a:ext cx="3635852" cy="984544"/>
          </a:xfrm>
          <a:prstGeom prst="rect">
            <a:avLst/>
          </a:prstGeom>
          <a:effectLst>
            <a:reflection blurRad="25400" stA="26000" endPos="35000" dir="5400000" sy="-100000" algn="bl" rotWithShape="0"/>
          </a:effectLst>
        </p:spPr>
      </p:pic>
    </p:spTree>
    <p:extLst>
      <p:ext uri="{BB962C8B-B14F-4D97-AF65-F5344CB8AC3E}">
        <p14:creationId xmlns:p14="http://schemas.microsoft.com/office/powerpoint/2010/main" val="310121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1EBD3EBA-56AD-4E91-84EE-B76AB2A90EDD}"/>
              </a:ext>
            </a:extLst>
          </p:cNvPr>
          <p:cNvSpPr/>
          <p:nvPr/>
        </p:nvSpPr>
        <p:spPr>
          <a:xfrm>
            <a:off x="4038600" y="1233428"/>
            <a:ext cx="5029200" cy="3477875"/>
          </a:xfrm>
          <a:prstGeom prst="rect">
            <a:avLst/>
          </a:prstGeom>
        </p:spPr>
        <p:txBody>
          <a:bodyPr wrap="square">
            <a:spAutoFit/>
          </a:bodyPr>
          <a:lstStyle/>
          <a:p>
            <a:pPr marL="342900" indent="-342900">
              <a:buClr>
                <a:schemeClr val="tx2"/>
              </a:buClr>
              <a:buFont typeface="Arial" panose="020B0604020202020204" pitchFamily="34" charset="0"/>
              <a:buChar char="•"/>
            </a:pPr>
            <a:r>
              <a:rPr lang="es-419" sz="2000" dirty="0">
                <a:solidFill>
                  <a:schemeClr val="bg2"/>
                </a:solidFill>
              </a:rPr>
              <a:t>Sistemas integrados y de destino </a:t>
            </a:r>
            <a:br>
              <a:rPr lang="es-419" sz="2000" dirty="0">
                <a:solidFill>
                  <a:schemeClr val="bg2"/>
                </a:solidFill>
              </a:rPr>
            </a:br>
            <a:r>
              <a:rPr lang="es-419" sz="2000" dirty="0">
                <a:solidFill>
                  <a:schemeClr val="bg2"/>
                </a:solidFill>
              </a:rPr>
              <a:t>de última generación</a:t>
            </a:r>
          </a:p>
          <a:p>
            <a:pPr marL="342900" indent="-342900">
              <a:buClr>
                <a:schemeClr val="tx2"/>
              </a:buClr>
              <a:buFont typeface="Arial" panose="020B0604020202020204" pitchFamily="34" charset="0"/>
              <a:buChar char="•"/>
            </a:pPr>
            <a:endParaRPr lang="en-US" sz="2000" dirty="0">
              <a:solidFill>
                <a:schemeClr val="bg2"/>
              </a:solidFill>
            </a:endParaRPr>
          </a:p>
          <a:p>
            <a:pPr marL="342900" indent="-342900">
              <a:buClr>
                <a:schemeClr val="tx2"/>
              </a:buClr>
              <a:buFont typeface="Arial" panose="020B0604020202020204" pitchFamily="34" charset="0"/>
              <a:buChar char="•"/>
            </a:pPr>
            <a:r>
              <a:rPr lang="es-419" sz="2000" dirty="0">
                <a:solidFill>
                  <a:schemeClr val="bg2"/>
                </a:solidFill>
              </a:rPr>
              <a:t>Eficiencia y escalabilidad mejoradas</a:t>
            </a:r>
          </a:p>
          <a:p>
            <a:pPr marL="342900" indent="-342900">
              <a:buClr>
                <a:schemeClr val="tx2"/>
              </a:buClr>
              <a:buFont typeface="Arial" panose="020B0604020202020204" pitchFamily="34" charset="0"/>
              <a:buChar char="•"/>
            </a:pPr>
            <a:endParaRPr lang="en-US" sz="2000" dirty="0">
              <a:solidFill>
                <a:schemeClr val="bg2"/>
              </a:solidFill>
            </a:endParaRPr>
          </a:p>
          <a:p>
            <a:pPr marL="342900" indent="-342900">
              <a:buClr>
                <a:schemeClr val="tx2"/>
              </a:buClr>
              <a:buFont typeface="Arial" panose="020B0604020202020204" pitchFamily="34" charset="0"/>
              <a:buChar char="•"/>
            </a:pPr>
            <a:r>
              <a:rPr lang="es-419" sz="2000" dirty="0">
                <a:solidFill>
                  <a:schemeClr val="bg2"/>
                </a:solidFill>
              </a:rPr>
              <a:t>Habilitados para la nube</a:t>
            </a:r>
          </a:p>
          <a:p>
            <a:pPr marL="342900" indent="-342900">
              <a:buClr>
                <a:schemeClr val="tx2"/>
              </a:buClr>
              <a:buFont typeface="Arial" panose="020B0604020202020204" pitchFamily="34" charset="0"/>
              <a:buChar char="•"/>
            </a:pPr>
            <a:endParaRPr lang="en-US" sz="2000" dirty="0">
              <a:solidFill>
                <a:schemeClr val="bg2"/>
              </a:solidFill>
            </a:endParaRPr>
          </a:p>
          <a:p>
            <a:pPr marL="342900" indent="-342900">
              <a:buClr>
                <a:schemeClr val="tx2"/>
              </a:buClr>
              <a:buFont typeface="Arial" panose="020B0604020202020204" pitchFamily="34" charset="0"/>
              <a:buChar char="•"/>
            </a:pPr>
            <a:r>
              <a:rPr lang="es-419" sz="2000" dirty="0">
                <a:solidFill>
                  <a:schemeClr val="bg2"/>
                </a:solidFill>
              </a:rPr>
              <a:t>VMware integrado</a:t>
            </a:r>
          </a:p>
          <a:p>
            <a:pPr marL="342900" indent="-342900">
              <a:buClr>
                <a:schemeClr val="tx2"/>
              </a:buClr>
              <a:buFont typeface="Arial" panose="020B0604020202020204" pitchFamily="34" charset="0"/>
              <a:buChar char="•"/>
            </a:pPr>
            <a:endParaRPr lang="en-US" sz="2000" dirty="0">
              <a:solidFill>
                <a:schemeClr val="bg2"/>
              </a:solidFill>
            </a:endParaRPr>
          </a:p>
          <a:p>
            <a:pPr marL="342900" indent="-342900">
              <a:buClr>
                <a:schemeClr val="tx2"/>
              </a:buClr>
              <a:buFont typeface="Arial" panose="020B0604020202020204" pitchFamily="34" charset="0"/>
              <a:buChar char="•"/>
            </a:pPr>
            <a:r>
              <a:rPr lang="es-419" sz="2000" dirty="0">
                <a:solidFill>
                  <a:schemeClr val="bg2"/>
                </a:solidFill>
              </a:rPr>
              <a:t>Preparados para la recuperación cibernética</a:t>
            </a:r>
          </a:p>
        </p:txBody>
      </p:sp>
      <p:sp>
        <p:nvSpPr>
          <p:cNvPr id="4" name="Title 3">
            <a:extLst>
              <a:ext uri="{FF2B5EF4-FFF2-40B4-BE49-F238E27FC236}">
                <a16:creationId xmlns:a16="http://schemas.microsoft.com/office/drawing/2014/main" xmlns="" id="{5FAF392D-C18F-438F-B0A1-C3C14857EC39}"/>
              </a:ext>
            </a:extLst>
          </p:cNvPr>
          <p:cNvSpPr>
            <a:spLocks noGrp="1"/>
          </p:cNvSpPr>
          <p:nvPr>
            <p:ph type="title"/>
          </p:nvPr>
        </p:nvSpPr>
        <p:spPr/>
        <p:txBody>
          <a:bodyPr/>
          <a:lstStyle/>
          <a:p>
            <a:r>
              <a:rPr lang="es-419"/>
              <a:t>Dispositivos PowerProtect</a:t>
            </a:r>
          </a:p>
        </p:txBody>
      </p:sp>
      <p:sp>
        <p:nvSpPr>
          <p:cNvPr id="5" name="Subtitle 4">
            <a:extLst>
              <a:ext uri="{FF2B5EF4-FFF2-40B4-BE49-F238E27FC236}">
                <a16:creationId xmlns:a16="http://schemas.microsoft.com/office/drawing/2014/main" xmlns="" id="{E20F7149-547F-49F6-AB5B-5C13B4B74CEA}"/>
              </a:ext>
            </a:extLst>
          </p:cNvPr>
          <p:cNvSpPr>
            <a:spLocks noGrp="1"/>
          </p:cNvSpPr>
          <p:nvPr>
            <p:ph type="subTitle" idx="1"/>
          </p:nvPr>
        </p:nvSpPr>
        <p:spPr/>
        <p:txBody>
          <a:bodyPr/>
          <a:lstStyle/>
          <a:p>
            <a:r>
              <a:rPr lang="es-419"/>
              <a:t>Su tienda centralizada para la protección de datos</a:t>
            </a:r>
          </a:p>
        </p:txBody>
      </p:sp>
      <p:pic>
        <p:nvPicPr>
          <p:cNvPr id="6" name="Picture 5">
            <a:extLst>
              <a:ext uri="{FF2B5EF4-FFF2-40B4-BE49-F238E27FC236}">
                <a16:creationId xmlns:a16="http://schemas.microsoft.com/office/drawing/2014/main" xmlns="" id="{F8CED22C-0E0B-E247-9F75-F4A04484E0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14" y="1308471"/>
            <a:ext cx="3580725" cy="3584805"/>
          </a:xfrm>
          <a:prstGeom prst="rect">
            <a:avLst/>
          </a:prstGeom>
        </p:spPr>
      </p:pic>
    </p:spTree>
    <p:extLst>
      <p:ext uri="{BB962C8B-B14F-4D97-AF65-F5344CB8AC3E}">
        <p14:creationId xmlns:p14="http://schemas.microsoft.com/office/powerpoint/2010/main" val="192321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xmlns="" id="{AD397508-431C-41B2-9DE4-04FB4A5943EA}"/>
              </a:ext>
            </a:extLst>
          </p:cNvPr>
          <p:cNvSpPr>
            <a:spLocks noGrp="1"/>
          </p:cNvSpPr>
          <p:nvPr>
            <p:ph type="title"/>
          </p:nvPr>
        </p:nvSpPr>
        <p:spPr>
          <a:xfrm>
            <a:off x="628650" y="2017752"/>
            <a:ext cx="7886700" cy="553998"/>
          </a:xfrm>
        </p:spPr>
        <p:txBody>
          <a:bodyPr/>
          <a:lstStyle/>
          <a:p>
            <a:pPr algn="ctr"/>
            <a:r>
              <a:rPr lang="es-419" sz="4000"/>
              <a:t>Dispositivos integrados</a:t>
            </a:r>
          </a:p>
        </p:txBody>
      </p:sp>
    </p:spTree>
    <p:extLst>
      <p:ext uri="{BB962C8B-B14F-4D97-AF65-F5344CB8AC3E}">
        <p14:creationId xmlns:p14="http://schemas.microsoft.com/office/powerpoint/2010/main" val="16784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369444C-61CB-405F-ACAA-5ECCC1E080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362683"/>
            <a:ext cx="9160042" cy="2351459"/>
          </a:xfrm>
          <a:prstGeom prst="rect">
            <a:avLst/>
          </a:prstGeom>
          <a:solidFill>
            <a:schemeClr val="bg1"/>
          </a:solidFill>
        </p:spPr>
      </p:pic>
      <p:sp>
        <p:nvSpPr>
          <p:cNvPr id="2" name="Title 1">
            <a:extLst>
              <a:ext uri="{FF2B5EF4-FFF2-40B4-BE49-F238E27FC236}">
                <a16:creationId xmlns:a16="http://schemas.microsoft.com/office/drawing/2014/main" xmlns="" id="{F95C13B0-E4C4-4481-B73B-AE016DD31BEA}"/>
              </a:ext>
            </a:extLst>
          </p:cNvPr>
          <p:cNvSpPr>
            <a:spLocks noGrp="1"/>
          </p:cNvSpPr>
          <p:nvPr>
            <p:ph type="title"/>
          </p:nvPr>
        </p:nvSpPr>
        <p:spPr>
          <a:xfrm>
            <a:off x="285750" y="228600"/>
            <a:ext cx="8572500" cy="387798"/>
          </a:xfrm>
        </p:spPr>
        <p:txBody>
          <a:bodyPr/>
          <a:lstStyle/>
          <a:p>
            <a:r>
              <a:rPr lang="es-419"/>
              <a:t>Dispositivos PowerProtect serie DP</a:t>
            </a:r>
          </a:p>
        </p:txBody>
      </p:sp>
      <p:sp>
        <p:nvSpPr>
          <p:cNvPr id="9" name="Subtitle 8">
            <a:extLst>
              <a:ext uri="{FF2B5EF4-FFF2-40B4-BE49-F238E27FC236}">
                <a16:creationId xmlns:a16="http://schemas.microsoft.com/office/drawing/2014/main" xmlns="" id="{8F09ABDC-1D6E-4A24-B63E-E2E81A363A79}"/>
              </a:ext>
            </a:extLst>
          </p:cNvPr>
          <p:cNvSpPr>
            <a:spLocks noGrp="1"/>
          </p:cNvSpPr>
          <p:nvPr>
            <p:ph type="subTitle" idx="1"/>
          </p:nvPr>
        </p:nvSpPr>
        <p:spPr/>
        <p:txBody>
          <a:bodyPr/>
          <a:lstStyle/>
          <a:p>
            <a:r>
              <a:rPr lang="es-419"/>
              <a:t>La última generación de dispositivos de protección de datos integrados</a:t>
            </a:r>
          </a:p>
        </p:txBody>
      </p:sp>
      <p:sp>
        <p:nvSpPr>
          <p:cNvPr id="11" name="TextBox 10">
            <a:extLst>
              <a:ext uri="{FF2B5EF4-FFF2-40B4-BE49-F238E27FC236}">
                <a16:creationId xmlns:a16="http://schemas.microsoft.com/office/drawing/2014/main" xmlns="" id="{62A3ED2B-B6E4-401D-B2C3-0412173137F1}"/>
              </a:ext>
            </a:extLst>
          </p:cNvPr>
          <p:cNvSpPr txBox="1"/>
          <p:nvPr/>
        </p:nvSpPr>
        <p:spPr>
          <a:xfrm>
            <a:off x="14673" y="2184469"/>
            <a:ext cx="1852714" cy="707886"/>
          </a:xfrm>
          <a:prstGeom prst="rect">
            <a:avLst/>
          </a:prstGeom>
          <a:noFill/>
        </p:spPr>
        <p:txBody>
          <a:bodyPr wrap="square" rtlCol="0" anchor="b" anchorCtr="0">
            <a:spAutoFit/>
          </a:bodyPr>
          <a:lstStyle/>
          <a:p>
            <a:pPr algn="ctr" defTabSz="914378" fontAlgn="base">
              <a:buClr>
                <a:srgbClr val="007DB8"/>
              </a:buClr>
              <a:defRPr/>
            </a:pPr>
            <a:r>
              <a:rPr lang="es-419" sz="2000">
                <a:solidFill>
                  <a:srgbClr val="FFFFFF"/>
                </a:solidFill>
                <a:latin typeface="Arial"/>
              </a:rPr>
              <a:t>Protección simplificada</a:t>
            </a:r>
          </a:p>
        </p:txBody>
      </p:sp>
      <p:sp>
        <p:nvSpPr>
          <p:cNvPr id="12" name="TextBox 11">
            <a:extLst>
              <a:ext uri="{FF2B5EF4-FFF2-40B4-BE49-F238E27FC236}">
                <a16:creationId xmlns:a16="http://schemas.microsoft.com/office/drawing/2014/main" xmlns="" id="{73C0E7F4-7B78-4E70-851A-09BB1AA19176}"/>
              </a:ext>
            </a:extLst>
          </p:cNvPr>
          <p:cNvSpPr txBox="1"/>
          <p:nvPr/>
        </p:nvSpPr>
        <p:spPr>
          <a:xfrm>
            <a:off x="1951009" y="2030581"/>
            <a:ext cx="2547668" cy="1015663"/>
          </a:xfrm>
          <a:prstGeom prst="rect">
            <a:avLst/>
          </a:prstGeom>
          <a:noFill/>
        </p:spPr>
        <p:txBody>
          <a:bodyPr wrap="square" rtlCol="0" anchor="b" anchorCtr="0">
            <a:spAutoFit/>
          </a:bodyPr>
          <a:lstStyle/>
          <a:p>
            <a:pPr algn="ctr" defTabSz="914378" fontAlgn="base">
              <a:buClr>
                <a:srgbClr val="007DB8"/>
              </a:buClr>
              <a:defRPr/>
            </a:pPr>
            <a:r>
              <a:rPr lang="es-419" sz="2000" dirty="0">
                <a:solidFill>
                  <a:srgbClr val="FFFFFF"/>
                </a:solidFill>
                <a:latin typeface="Arial"/>
              </a:rPr>
              <a:t>Rendimiento </a:t>
            </a:r>
            <a:br>
              <a:rPr lang="es-419" sz="2000" dirty="0">
                <a:solidFill>
                  <a:srgbClr val="FFFFFF"/>
                </a:solidFill>
                <a:latin typeface="Arial"/>
              </a:rPr>
            </a:br>
            <a:r>
              <a:rPr lang="es-419" sz="2000" dirty="0">
                <a:solidFill>
                  <a:srgbClr val="FFFFFF"/>
                </a:solidFill>
                <a:latin typeface="Arial"/>
              </a:rPr>
              <a:t>y eficiencia</a:t>
            </a:r>
            <a:br>
              <a:rPr lang="es-419" sz="2000" dirty="0">
                <a:solidFill>
                  <a:srgbClr val="FFFFFF"/>
                </a:solidFill>
                <a:latin typeface="Arial"/>
              </a:rPr>
            </a:br>
            <a:r>
              <a:rPr lang="es-419" sz="2000" dirty="0">
                <a:solidFill>
                  <a:srgbClr val="FFFFFF"/>
                </a:solidFill>
                <a:latin typeface="Arial"/>
              </a:rPr>
              <a:t>mejorados</a:t>
            </a:r>
          </a:p>
        </p:txBody>
      </p:sp>
      <p:sp>
        <p:nvSpPr>
          <p:cNvPr id="10" name="TextBox 9">
            <a:extLst>
              <a:ext uri="{FF2B5EF4-FFF2-40B4-BE49-F238E27FC236}">
                <a16:creationId xmlns:a16="http://schemas.microsoft.com/office/drawing/2014/main" xmlns="" id="{E7E07005-0E1E-4AEA-9AA2-FE44FBB31201}"/>
              </a:ext>
            </a:extLst>
          </p:cNvPr>
          <p:cNvSpPr txBox="1"/>
          <p:nvPr/>
        </p:nvSpPr>
        <p:spPr>
          <a:xfrm>
            <a:off x="4642464" y="2338357"/>
            <a:ext cx="2367936" cy="400110"/>
          </a:xfrm>
          <a:prstGeom prst="rect">
            <a:avLst/>
          </a:prstGeom>
          <a:noFill/>
        </p:spPr>
        <p:txBody>
          <a:bodyPr wrap="square" rtlCol="0" anchor="b" anchorCtr="0">
            <a:spAutoFit/>
          </a:bodyPr>
          <a:lstStyle/>
          <a:p>
            <a:pPr algn="ctr" defTabSz="914378" fontAlgn="base">
              <a:buClr>
                <a:srgbClr val="007DB8"/>
              </a:buClr>
              <a:defRPr/>
            </a:pPr>
            <a:r>
              <a:rPr lang="es-419" sz="2000">
                <a:solidFill>
                  <a:srgbClr val="FFFFFF"/>
                </a:solidFill>
              </a:rPr>
              <a:t>Mayor agilidad</a:t>
            </a:r>
          </a:p>
        </p:txBody>
      </p:sp>
      <p:grpSp>
        <p:nvGrpSpPr>
          <p:cNvPr id="37" name="Group 36">
            <a:extLst>
              <a:ext uri="{FF2B5EF4-FFF2-40B4-BE49-F238E27FC236}">
                <a16:creationId xmlns:a16="http://schemas.microsoft.com/office/drawing/2014/main" xmlns="" id="{F95D051A-D5DC-4303-B7AF-1E911385F937}"/>
              </a:ext>
            </a:extLst>
          </p:cNvPr>
          <p:cNvGrpSpPr/>
          <p:nvPr/>
        </p:nvGrpSpPr>
        <p:grpSpPr>
          <a:xfrm>
            <a:off x="1951009" y="1627229"/>
            <a:ext cx="2550528" cy="1802104"/>
            <a:chOff x="4100653" y="1620097"/>
            <a:chExt cx="2550528" cy="1488333"/>
          </a:xfrm>
        </p:grpSpPr>
        <p:cxnSp>
          <p:nvCxnSpPr>
            <p:cNvPr id="6" name="Straight Connector 5">
              <a:extLst>
                <a:ext uri="{FF2B5EF4-FFF2-40B4-BE49-F238E27FC236}">
                  <a16:creationId xmlns:a16="http://schemas.microsoft.com/office/drawing/2014/main" xmlns="" id="{65A3FAD1-5D40-44BF-9FA9-649FC8867455}"/>
                </a:ext>
              </a:extLst>
            </p:cNvPr>
            <p:cNvCxnSpPr>
              <a:cxnSpLocks/>
            </p:cNvCxnSpPr>
            <p:nvPr/>
          </p:nvCxnSpPr>
          <p:spPr>
            <a:xfrm>
              <a:off x="4100653" y="1620097"/>
              <a:ext cx="0" cy="14883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A784E59-236A-485A-B83A-BE40F931A806}"/>
                </a:ext>
              </a:extLst>
            </p:cNvPr>
            <p:cNvCxnSpPr>
              <a:cxnSpLocks/>
            </p:cNvCxnSpPr>
            <p:nvPr/>
          </p:nvCxnSpPr>
          <p:spPr>
            <a:xfrm>
              <a:off x="6651181" y="1620097"/>
              <a:ext cx="0" cy="14883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5" name="Picture 4" descr="A picture containing graphical user interface&#10;&#10;Description automatically generated">
            <a:extLst>
              <a:ext uri="{FF2B5EF4-FFF2-40B4-BE49-F238E27FC236}">
                <a16:creationId xmlns:a16="http://schemas.microsoft.com/office/drawing/2014/main" xmlns="" id="{017CA038-ABE1-43CD-BE93-51F16D53D1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96" b="97831" l="4839" r="95161">
                        <a14:foregroundMark x1="29032" y1="8916" x2="29032" y2="8916"/>
                        <a14:foregroundMark x1="26129" y1="15904" x2="34839" y2="9639"/>
                        <a14:foregroundMark x1="37742" y1="4819" x2="56452" y2="4819"/>
                        <a14:foregroundMark x1="56452" y1="4819" x2="65161" y2="5060"/>
                        <a14:foregroundMark x1="11290" y1="91807" x2="28065" y2="91325"/>
                        <a14:foregroundMark x1="28065" y1="91325" x2="82581" y2="92771"/>
                        <a14:foregroundMark x1="82581" y1="92771" x2="93871" y2="91566"/>
                        <a14:foregroundMark x1="29355" y1="89880" x2="39677" y2="87711"/>
                        <a14:foregroundMark x1="50645" y1="88675" x2="79032" y2="86988"/>
                        <a14:foregroundMark x1="5161" y1="93735" x2="5161" y2="87470"/>
                        <a14:foregroundMark x1="16129" y1="96627" x2="32581" y2="95422"/>
                        <a14:foregroundMark x1="32581" y1="95422" x2="95161" y2="97831"/>
                      </a14:backgroundRemoval>
                    </a14:imgEffect>
                  </a14:imgLayer>
                </a14:imgProps>
              </a:ext>
            </a:extLst>
          </a:blip>
          <a:stretch>
            <a:fillRect/>
          </a:stretch>
        </p:blipFill>
        <p:spPr>
          <a:xfrm>
            <a:off x="6172200" y="561975"/>
            <a:ext cx="2952750" cy="39528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33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2.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5A245B2C17B24BB45D7CAF1381CBB0" ma:contentTypeVersion="12" ma:contentTypeDescription="Create a new document." ma:contentTypeScope="" ma:versionID="2ffb219b9d948c04720019a09ee8d79f">
  <xsd:schema xmlns:xsd="http://www.w3.org/2001/XMLSchema" xmlns:xs="http://www.w3.org/2001/XMLSchema" xmlns:p="http://schemas.microsoft.com/office/2006/metadata/properties" xmlns:ns3="d255d3ea-8a2e-4fbd-a78d-b93a02326f10" xmlns:ns4="46f58625-4de8-4a96-aa50-8a9ca0b065f9" targetNamespace="http://schemas.microsoft.com/office/2006/metadata/properties" ma:root="true" ma:fieldsID="d8afea0c718166de402530ae84c54f58" ns3:_="" ns4:_="">
    <xsd:import namespace="d255d3ea-8a2e-4fbd-a78d-b93a02326f10"/>
    <xsd:import namespace="46f58625-4de8-4a96-aa50-8a9ca0b065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5d3ea-8a2e-4fbd-a78d-b93a02326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58625-4de8-4a96-aa50-8a9ca0b065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5F8B50-C5F5-4F2E-8809-260A227F9689}">
  <ds:schemaRefs>
    <ds:schemaRef ds:uri="http://schemas.microsoft.com/sharepoint/v3/contenttype/forms"/>
  </ds:schemaRefs>
</ds:datastoreItem>
</file>

<file path=customXml/itemProps2.xml><?xml version="1.0" encoding="utf-8"?>
<ds:datastoreItem xmlns:ds="http://schemas.openxmlformats.org/officeDocument/2006/customXml" ds:itemID="{09284230-CA18-4878-9D5C-BA84E2DF3F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5d3ea-8a2e-4fbd-a78d-b93a02326f10"/>
    <ds:schemaRef ds:uri="46f58625-4de8-4a96-aa50-8a9ca0b06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F20AAD-07AD-44BB-8282-D04703F60CF2}">
  <ds:schemaRefs>
    <ds:schemaRef ds:uri="http://schemas.microsoft.com/office/2006/documentManagement/types"/>
    <ds:schemaRef ds:uri="d255d3ea-8a2e-4fbd-a78d-b93a02326f10"/>
    <ds:schemaRef ds:uri="46f58625-4de8-4a96-aa50-8a9ca0b065f9"/>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2020 Dell Technologies PPT Template</Template>
  <TotalTime>5182</TotalTime>
  <Words>4657</Words>
  <Application>Microsoft Office PowerPoint</Application>
  <PresentationFormat>Presentación en pantalla (16:9)</PresentationFormat>
  <Paragraphs>592</Paragraphs>
  <Slides>38</Slides>
  <Notes>37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Arial</vt:lpstr>
      <vt:lpstr>Arial Hebrew Scholar</vt:lpstr>
      <vt:lpstr>Arial Regular</vt:lpstr>
      <vt:lpstr>Calibri</vt:lpstr>
      <vt:lpstr>Museo Sans For Dell</vt:lpstr>
      <vt:lpstr>Wingdings</vt:lpstr>
      <vt:lpstr>Wingdings 3</vt:lpstr>
      <vt:lpstr>2020 Dell Tech template</vt:lpstr>
      <vt:lpstr>Protección de Datos   para múltiples nubes híbridas, núcleo y borde</vt:lpstr>
      <vt:lpstr>Agenda</vt:lpstr>
      <vt:lpstr>Por qué las organizaciones necesitan una estrategia integral</vt:lpstr>
      <vt:lpstr>Requiere un enfoque comprobado y moderno</vt:lpstr>
      <vt:lpstr>Protección de datos de Dell EMC</vt:lpstr>
      <vt:lpstr>Dell Technologies: protección de datos integral </vt:lpstr>
      <vt:lpstr>Dispositivos PowerProtect</vt:lpstr>
      <vt:lpstr>Dispositivos integrados</vt:lpstr>
      <vt:lpstr>Dispositivos PowerProtect serie DP</vt:lpstr>
      <vt:lpstr>Dispositivos de la serie DP</vt:lpstr>
      <vt:lpstr>Portafolio de la serie DP</vt:lpstr>
      <vt:lpstr>Sencillez</vt:lpstr>
      <vt:lpstr>Protección en todas partes</vt:lpstr>
      <vt:lpstr>DP4400</vt:lpstr>
      <vt:lpstr>Administrador de sistemas</vt:lpstr>
      <vt:lpstr>Presentación de PowerPoint</vt:lpstr>
      <vt:lpstr>Potente protección de datos</vt:lpstr>
      <vt:lpstr>Presentación de PowerPoint</vt:lpstr>
      <vt:lpstr>Mayor agilidad</vt:lpstr>
      <vt:lpstr>Cumpla con sus necesidades de servicios en la nube</vt:lpstr>
      <vt:lpstr>Presentación de PowerPoint</vt:lpstr>
      <vt:lpstr>Protección de datos de Dell EMC para VMware</vt:lpstr>
      <vt:lpstr>Administración y protección de máquinas virtuales</vt:lpstr>
      <vt:lpstr>Creación de etiquetas de máquinas virtuales</vt:lpstr>
      <vt:lpstr>Las políticas dinámicas permiten una  protección de VM “automática”</vt:lpstr>
      <vt:lpstr>Recuperación automática a múltiples nubes</vt:lpstr>
      <vt:lpstr>Presentación de PowerPoint</vt:lpstr>
      <vt:lpstr>Seguridad y cumplimiento de normas</vt:lpstr>
      <vt:lpstr>Presentación de PowerPoint</vt:lpstr>
      <vt:lpstr>Citas del cliente</vt:lpstr>
      <vt:lpstr>Presentación de PowerPoint</vt:lpstr>
      <vt:lpstr>Presentación de PowerPoint</vt:lpstr>
      <vt:lpstr>Presentación de PowerPoint</vt:lpstr>
      <vt:lpstr>Presentación de PowerPoint</vt:lpstr>
      <vt:lpstr>Serie DP</vt:lpstr>
      <vt:lpstr>Motivos por los que somos mejores</vt:lpstr>
      <vt:lpstr>DP4400: creado para ROBO</vt:lpstr>
      <vt:lpstr>Portafolio de la serie DP</vt:lpstr>
    </vt:vector>
  </TitlesOfParts>
  <Company>Dell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1</dc:title>
  <dc:creator>Depuy, Cliff</dc:creator>
  <cp:lastModifiedBy>Eduardo Javier Aguilar Llamas</cp:lastModifiedBy>
  <cp:revision>187</cp:revision>
  <cp:lastPrinted>2018-09-10T14:53:10Z</cp:lastPrinted>
  <dcterms:created xsi:type="dcterms:W3CDTF">2020-01-13T20:50:38Z</dcterms:created>
  <dcterms:modified xsi:type="dcterms:W3CDTF">2021-07-30T14:54:37Z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70ee2-0cb4-4d60-aee5-75ef2c4c8a90_Enabled">
    <vt:lpwstr>True</vt:lpwstr>
  </property>
  <property fmtid="{D5CDD505-2E9C-101B-9397-08002B2CF9AE}" pid="3" name="MSIP_Label_7de70ee2-0cb4-4d60-aee5-75ef2c4c8a90_SiteId">
    <vt:lpwstr>945c199a-83a2-4e80-9f8c-5a91be5752dd</vt:lpwstr>
  </property>
  <property fmtid="{D5CDD505-2E9C-101B-9397-08002B2CF9AE}" pid="4" name="MSIP_Label_7de70ee2-0cb4-4d60-aee5-75ef2c4c8a90_Owner">
    <vt:lpwstr>denise.leblanc@emc.com</vt:lpwstr>
  </property>
  <property fmtid="{D5CDD505-2E9C-101B-9397-08002B2CF9AE}" pid="5" name="MSIP_Label_7de70ee2-0cb4-4d60-aee5-75ef2c4c8a90_SetDate">
    <vt:lpwstr>2019-11-21T18:23:02.3023958Z</vt:lpwstr>
  </property>
  <property fmtid="{D5CDD505-2E9C-101B-9397-08002B2CF9AE}" pid="6" name="MSIP_Label_7de70ee2-0cb4-4d60-aee5-75ef2c4c8a90_Name">
    <vt:lpwstr>Internal Use</vt:lpwstr>
  </property>
  <property fmtid="{D5CDD505-2E9C-101B-9397-08002B2CF9AE}" pid="7" name="MSIP_Label_7de70ee2-0cb4-4d60-aee5-75ef2c4c8a90_Application">
    <vt:lpwstr>Microsoft Azure Information Protection</vt:lpwstr>
  </property>
  <property fmtid="{D5CDD505-2E9C-101B-9397-08002B2CF9AE}" pid="8" name="MSIP_Label_7de70ee2-0cb4-4d60-aee5-75ef2c4c8a90_Extended_MSFT_Method">
    <vt:lpwstr>Manual</vt:lpwstr>
  </property>
  <property fmtid="{D5CDD505-2E9C-101B-9397-08002B2CF9AE}" pid="9" name="MSIP_Label_da6fab74-d5af-4af7-a9a4-78d84655a626_Enabled">
    <vt:lpwstr>True</vt:lpwstr>
  </property>
  <property fmtid="{D5CDD505-2E9C-101B-9397-08002B2CF9AE}" pid="10" name="MSIP_Label_da6fab74-d5af-4af7-a9a4-78d84655a626_SiteId">
    <vt:lpwstr>945c199a-83a2-4e80-9f8c-5a91be5752dd</vt:lpwstr>
  </property>
  <property fmtid="{D5CDD505-2E9C-101B-9397-08002B2CF9AE}" pid="11" name="MSIP_Label_da6fab74-d5af-4af7-a9a4-78d84655a626_Owner">
    <vt:lpwstr>denise.leblanc@emc.com</vt:lpwstr>
  </property>
  <property fmtid="{D5CDD505-2E9C-101B-9397-08002B2CF9AE}" pid="12" name="MSIP_Label_da6fab74-d5af-4af7-a9a4-78d84655a626_SetDate">
    <vt:lpwstr>2019-11-21T18:23:02.3023958Z</vt:lpwstr>
  </property>
  <property fmtid="{D5CDD505-2E9C-101B-9397-08002B2CF9AE}" pid="13" name="MSIP_Label_da6fab74-d5af-4af7-a9a4-78d84655a626_Name">
    <vt:lpwstr>Visual Marking</vt:lpwstr>
  </property>
  <property fmtid="{D5CDD505-2E9C-101B-9397-08002B2CF9AE}" pid="14" name="MSIP_Label_da6fab74-d5af-4af7-a9a4-78d84655a626_Application">
    <vt:lpwstr>Microsoft Azure Information Protection</vt:lpwstr>
  </property>
  <property fmtid="{D5CDD505-2E9C-101B-9397-08002B2CF9AE}" pid="15" name="MSIP_Label_da6fab74-d5af-4af7-a9a4-78d84655a626_Parent">
    <vt:lpwstr>7de70ee2-0cb4-4d60-aee5-75ef2c4c8a90</vt:lpwstr>
  </property>
  <property fmtid="{D5CDD505-2E9C-101B-9397-08002B2CF9AE}" pid="16" name="MSIP_Label_da6fab74-d5af-4af7-a9a4-78d84655a626_Extended_MSFT_Method">
    <vt:lpwstr>Manual</vt:lpwstr>
  </property>
  <property fmtid="{D5CDD505-2E9C-101B-9397-08002B2CF9AE}" pid="17" name="aiplabel">
    <vt:lpwstr>Internal Use Visual Marking</vt:lpwstr>
  </property>
  <property fmtid="{D5CDD505-2E9C-101B-9397-08002B2CF9AE}" pid="18" name="ContentTypeId">
    <vt:lpwstr>0x010100D15A245B2C17B24BB45D7CAF1381CBB0</vt:lpwstr>
  </property>
</Properties>
</file>